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5" r:id="rId18"/>
    <p:sldId id="274" r:id="rId19"/>
    <p:sldId id="276" r:id="rId2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08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293D-20BF-487A-BFA7-792ABC73B8A5}" type="datetimeFigureOut">
              <a:rPr lang="th-TH" smtClean="0"/>
              <a:pPr/>
              <a:t>22/11/59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1470025"/>
          </a:xfrm>
        </p:spPr>
        <p:txBody>
          <a:bodyPr>
            <a:normAutofit/>
          </a:bodyPr>
          <a:lstStyle/>
          <a:p>
            <a:r>
              <a:rPr lang="th-TH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หน่วยที่  5</a:t>
            </a:r>
            <a:endParaRPr lang="th-TH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404592"/>
            <a:ext cx="6400800" cy="1752600"/>
          </a:xfrm>
        </p:spPr>
        <p:txBody>
          <a:bodyPr>
            <a:normAutofit/>
          </a:bodyPr>
          <a:lstStyle/>
          <a:p>
            <a:r>
              <a:rPr lang="th-TH" sz="6600" b="1" dirty="0" smtClean="0">
                <a:solidFill>
                  <a:schemeClr val="tx1"/>
                </a:solidFill>
                <a:latin typeface="Angsana New" pitchFamily="18" charset="-34"/>
                <a:cs typeface="+mj-cs"/>
              </a:rPr>
              <a:t>โลหะผสมที่ไม่ใช่เหล็ก</a:t>
            </a:r>
            <a:endParaRPr lang="th-TH" sz="6600" b="1" dirty="0">
              <a:solidFill>
                <a:schemeClr val="tx1"/>
              </a:solidFill>
              <a:latin typeface="Angsana New" pitchFamily="18" charset="-34"/>
              <a:cs typeface="+mj-cs"/>
            </a:endParaRPr>
          </a:p>
        </p:txBody>
      </p:sp>
      <p:pic>
        <p:nvPicPr>
          <p:cNvPr id="4" name="รูปภาพ 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9029"/>
            <a:ext cx="81121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952" y="6237312"/>
            <a:ext cx="539552" cy="53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0485">
            <a:off x="1067530" y="1658271"/>
            <a:ext cx="1828800" cy="1217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259632" y="44624"/>
            <a:ext cx="487999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เงินเยอรมัน(</a:t>
            </a:r>
            <a:r>
              <a:rPr lang="en-US" sz="40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j-ea"/>
                <a:cs typeface="Angsana New" pitchFamily="18" charset="-34"/>
              </a:rPr>
              <a:t>German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j-ea"/>
                <a:cs typeface="Angsana New" pitchFamily="18" charset="-34"/>
              </a:rPr>
              <a:t>Silver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)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: Ns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>
            <a:spLocks noGrp="1"/>
          </p:cNvSpPr>
          <p:nvPr>
            <p:ph idx="1"/>
          </p:nvPr>
        </p:nvSpPr>
        <p:spPr>
          <a:xfrm>
            <a:off x="342928" y="764704"/>
            <a:ext cx="8229600" cy="2500330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เป็นโลหะผสมระหว่างทองแดง  40 - 70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%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สังกะสี  20 - 45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%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นิกเกิล  10 - 30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%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มีสีคล้ายเงิน  ผลิตครั้งแรกในประเทศเยอรมัน  มีความแข็ง  คม  ทนอุณหภูมิได้สูง  ทนการกัดกร่อน  ดึง  รีด  ขึ้นรูปขณะเย็นได้ง่าย  นิยมใช้ทำเครื่องมือที่มีคม  เครื่องมือเขียนแบบ  และส่วนผสมของลวดเชื่อมเงิน 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 algn="thaiDist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259632" y="3212976"/>
            <a:ext cx="5616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คอนส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แตนแตน(</a:t>
            </a:r>
            <a:r>
              <a:rPr lang="en-US" sz="40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j-ea"/>
                <a:cs typeface="Angsana New" pitchFamily="18" charset="-34"/>
              </a:rPr>
              <a:t>Constantan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)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357158" y="4051234"/>
            <a:ext cx="8229600" cy="2500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เป็นโลหะทองแดงผสมนิกเกิลประมาณ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40 - 50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%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มีความแข็ง  ทนอุณหภูมิสูง  ทนการกัดกร่อน  ทนการสึกหรอได้ดี  ใช้ทำอุปกรณ์งานไฟฟ้า  เช่น  สตาร์ทเตอร์  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เรกกูเลเตอร์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เทอร์โมคัปเปิล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 ลวดความต้านทาน </a:t>
            </a:r>
            <a:r>
              <a:rPr lang="th-TH" sz="32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thaiDi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8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รูปภาพ 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088"/>
            <a:ext cx="676275" cy="651905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5" y="3501008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4" grpId="0" build="allAtOnce"/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7504" y="4581128"/>
            <a:ext cx="8968980" cy="1714512"/>
          </a:xfrm>
        </p:spPr>
        <p:txBody>
          <a:bodyPr>
            <a:normAutofit fontScale="90000"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5.6  ตัวอย่างผลิตภัณฑ์จากเงินเยอรมัน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https://www.lempertz.com/en/catalogues/lot/1048-1/131-an-extensive-german-silver-partially-gilt-429-piece-cutlery-set-comprising-36-dinner-knivesfor.html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172" name="Picture 4" descr="C:\Users\Electron_manu\Desktop\Roob\5.6\20120215_9183-421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47630" y="182657"/>
            <a:ext cx="5332682" cy="4460789"/>
          </a:xfrm>
          <a:prstGeom prst="rect">
            <a:avLst/>
          </a:prstGeom>
          <a:noFill/>
        </p:spPr>
      </p:pic>
      <p:pic>
        <p:nvPicPr>
          <p:cNvPr id="5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857760"/>
            <a:ext cx="8229600" cy="1714512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5.7  ตัวอย่างผลิตภัณฑ์จาก</a:t>
            </a:r>
            <a:r>
              <a:rPr lang="th-TH" sz="3200" b="1" dirty="0" err="1" smtClean="0">
                <a:latin typeface="Angsana New" pitchFamily="18" charset="-34"/>
                <a:cs typeface="Angsana New" pitchFamily="18" charset="-34"/>
              </a:rPr>
              <a:t>คอนส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แตนแตน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http://www.rgalloy.com/en/html/1810.htm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194" name="Picture 2" descr="C:\Users\Electron_manu\Desktop\Roob\5.6.1\2011930902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4447" y="648964"/>
            <a:ext cx="4743818" cy="4426318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700118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สังกะสีรีด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>
            <a:spLocks noGrp="1"/>
          </p:cNvSpPr>
          <p:nvPr>
            <p:ph idx="1"/>
          </p:nvPr>
        </p:nvSpPr>
        <p:spPr>
          <a:xfrm>
            <a:off x="342928" y="1268760"/>
            <a:ext cx="8229600" cy="1214446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เป็นสังกะสีที่มีส่วนผสมของอลูมิเนียม  4 – 12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%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ทองแดงและแมงกานีสบ้างเล็กน้อย  ใช้งานลักษณะเดียวกับทองเหลือง</a:t>
            </a:r>
          </a:p>
          <a:p>
            <a:pPr algn="thaiDist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714348" y="22379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สังกะสีหล่ออัด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357158" y="3095204"/>
            <a:ext cx="8229600" cy="3286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เป็นสังกะสีที่ให้งานที่มีความเที่ยงตรง  และความประณีตสูง  ประกอบด้วย</a:t>
            </a:r>
          </a:p>
          <a:p>
            <a:pPr marL="342900" lvl="0" indent="-342900" algn="thaiDist">
              <a:spcBef>
                <a:spcPct val="20000"/>
              </a:spcBef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-  สังกะสีหล่ออัดผสมดีบุก  มีความแข็งแรงน้อยกว่าแต่ความเที่ยงตรงสูง</a:t>
            </a:r>
          </a:p>
          <a:p>
            <a:pPr marL="342900" lvl="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-  สังกะสีหล่ออัดผสมอลูมิเนียม  ให้ความแข็งแรงสูง  แต่มีความเที่ยงตรงน้อยกว่า</a:t>
            </a:r>
          </a:p>
          <a:p>
            <a:pPr marL="342900" marR="0" lvl="0" indent="-342900" algn="thaiDi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8" name="ชื่อเรื่อง 1"/>
          <p:cNvSpPr>
            <a:spLocks noGrp="1"/>
          </p:cNvSpPr>
          <p:nvPr>
            <p:ph type="title"/>
          </p:nvPr>
        </p:nvSpPr>
        <p:spPr>
          <a:xfrm>
            <a:off x="2597358" y="-243408"/>
            <a:ext cx="3918858" cy="1143000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สังกะสีผสม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รูปภาพ 10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390" y="-27384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4" grpId="0" build="allAtOnce"/>
      <p:bldP spid="7" grpId="0" build="allAtOnce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67450" y="-243408"/>
            <a:ext cx="2728686" cy="1143000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ดีบุกผสม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571472" y="548680"/>
            <a:ext cx="198430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โลหะบัดกรี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>
            <a:spLocks noGrp="1"/>
          </p:cNvSpPr>
          <p:nvPr>
            <p:ph idx="1"/>
          </p:nvPr>
        </p:nvSpPr>
        <p:spPr>
          <a:xfrm>
            <a:off x="271490" y="1204732"/>
            <a:ext cx="8229600" cy="1000132"/>
          </a:xfrm>
        </p:spPr>
        <p:txBody>
          <a:bodyPr>
            <a:normAutofit/>
          </a:bodyPr>
          <a:lstStyle/>
          <a:p>
            <a:pPr algn="thaiDist"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		รายละเอียดมาตรฐาน  ส่วนผสม  และอุณหภูมิของโลหะบัดกรี  จะขึ้นอยู่กับลักษณะงานที่ใช้  แสดงได้ดังตาราง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7" name="ตัวยึด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61058"/>
              </p:ext>
            </p:extLst>
          </p:nvPr>
        </p:nvGraphicFramePr>
        <p:xfrm>
          <a:off x="457200" y="2132856"/>
          <a:ext cx="8229600" cy="3596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85842"/>
                <a:gridCol w="1143008"/>
                <a:gridCol w="2143140"/>
                <a:gridCol w="1000132"/>
                <a:gridCol w="27574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ชนิดโลหะ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มาตรฐาน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ส่วนผสม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อุณหภูมิ</a:t>
                      </a:r>
                    </a:p>
                    <a:p>
                      <a:pPr algn="ctr"/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งานต่ำสุด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ลักษณะงาน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โลหะบัดกรี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L </a:t>
                      </a:r>
                      <a:r>
                        <a:rPr lang="en-US" sz="2400" dirty="0" err="1" smtClean="0">
                          <a:latin typeface="Angsana New" pitchFamily="18" charset="-34"/>
                          <a:cs typeface="Angsana New" pitchFamily="18" charset="-34"/>
                        </a:rPr>
                        <a:t>Sn</a:t>
                      </a:r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 25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Angsana New" pitchFamily="18" charset="-34"/>
                          <a:cs typeface="Angsana New" pitchFamily="18" charset="-34"/>
                        </a:rPr>
                        <a:t>ดีบุก  25 </a:t>
                      </a:r>
                      <a:r>
                        <a:rPr lang="en-US" sz="2000" dirty="0" smtClean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r>
                        <a:rPr lang="th-TH" sz="20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 </a:t>
                      </a:r>
                      <a:r>
                        <a:rPr lang="th-TH" sz="2000" dirty="0" smtClean="0">
                          <a:latin typeface="Angsana New" pitchFamily="18" charset="-34"/>
                          <a:cs typeface="Angsana New" pitchFamily="18" charset="-34"/>
                        </a:rPr>
                        <a:t>พลวง</a:t>
                      </a:r>
                      <a:r>
                        <a:rPr lang="th-TH" sz="20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 1.7 </a:t>
                      </a:r>
                      <a:r>
                        <a:rPr lang="en-US" sz="20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r>
                        <a:rPr lang="th-TH" sz="20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 ตะกั่ว  ที่เหลือ</a:t>
                      </a:r>
                      <a:endParaRPr lang="th-TH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257</a:t>
                      </a:r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 º</a:t>
                      </a:r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C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บัดกรีด้วยเปลวไฟจากหัวเชื่อม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โลหะบัดกรี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L </a:t>
                      </a:r>
                      <a:r>
                        <a:rPr lang="en-US" sz="2400" dirty="0" err="1" smtClean="0">
                          <a:latin typeface="Angsana New" pitchFamily="18" charset="-34"/>
                          <a:cs typeface="Angsana New" pitchFamily="18" charset="-34"/>
                        </a:rPr>
                        <a:t>Sn</a:t>
                      </a:r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 60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Angsana New" pitchFamily="18" charset="-34"/>
                          <a:cs typeface="Angsana New" pitchFamily="18" charset="-34"/>
                        </a:rPr>
                        <a:t>ดีบุก  60 </a:t>
                      </a:r>
                      <a:r>
                        <a:rPr lang="en-US" sz="2000" dirty="0" smtClean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r>
                        <a:rPr lang="th-TH" sz="20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 </a:t>
                      </a:r>
                      <a:r>
                        <a:rPr lang="th-TH" sz="2000" dirty="0" smtClean="0">
                          <a:latin typeface="Angsana New" pitchFamily="18" charset="-34"/>
                          <a:cs typeface="Angsana New" pitchFamily="18" charset="-34"/>
                        </a:rPr>
                        <a:t>พลวง</a:t>
                      </a:r>
                      <a:r>
                        <a:rPr lang="th-TH" sz="20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 3.3 </a:t>
                      </a:r>
                      <a:r>
                        <a:rPr lang="en-US" sz="20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r>
                        <a:rPr lang="th-TH" sz="20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 ตะกั่ว  ที่เหลือ</a:t>
                      </a:r>
                      <a:endParaRPr lang="th-TH" sz="200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185</a:t>
                      </a:r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 º</a:t>
                      </a:r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C</a:t>
                      </a:r>
                      <a:endParaRPr lang="th-TH" sz="240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บัดกรีสายไฟ ลวด งานทั่วไป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โลหะบัดกรี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66.6 - 33.4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Angsana New" pitchFamily="18" charset="-34"/>
                          <a:cs typeface="Angsana New" pitchFamily="18" charset="-34"/>
                        </a:rPr>
                        <a:t>ดีบุก  66.7 </a:t>
                      </a:r>
                      <a:r>
                        <a:rPr lang="en-US" sz="2000" dirty="0" smtClean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r>
                        <a:rPr lang="th-TH" sz="2000" dirty="0" smtClean="0">
                          <a:latin typeface="Angsana New" pitchFamily="18" charset="-34"/>
                          <a:cs typeface="Angsana New" pitchFamily="18" charset="-34"/>
                        </a:rPr>
                        <a:t>  </a:t>
                      </a:r>
                      <a:r>
                        <a:rPr lang="th-TH" sz="20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ตะกั่ว  33.4 </a:t>
                      </a:r>
                      <a:r>
                        <a:rPr lang="en-US" sz="20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endParaRPr lang="th-TH" sz="200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บัดกรีงานทั่วไป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โลหะบัดกรี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50 - 50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Angsana New" pitchFamily="18" charset="-34"/>
                          <a:cs typeface="Angsana New" pitchFamily="18" charset="-34"/>
                        </a:rPr>
                        <a:t>ดีบุก  50 </a:t>
                      </a:r>
                      <a:r>
                        <a:rPr lang="en-US" sz="2000" dirty="0" smtClean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r>
                        <a:rPr lang="th-TH" sz="2000" dirty="0" smtClean="0">
                          <a:latin typeface="Angsana New" pitchFamily="18" charset="-34"/>
                          <a:cs typeface="Angsana New" pitchFamily="18" charset="-34"/>
                        </a:rPr>
                        <a:t>  </a:t>
                      </a:r>
                      <a:r>
                        <a:rPr lang="th-TH" sz="20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ตะกั่ว  50 </a:t>
                      </a:r>
                      <a:r>
                        <a:rPr lang="en-US" sz="20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endParaRPr lang="th-TH" sz="200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214 </a:t>
                      </a:r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º</a:t>
                      </a:r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C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บัดกรีเหล็กแผ่น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โลหะบัดกรี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33.4 – 66.6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Angsana New" pitchFamily="18" charset="-34"/>
                          <a:cs typeface="Angsana New" pitchFamily="18" charset="-34"/>
                        </a:rPr>
                        <a:t>ดีบุก  33.4 </a:t>
                      </a:r>
                      <a:r>
                        <a:rPr lang="en-US" sz="2000" dirty="0" smtClean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r>
                        <a:rPr lang="th-TH" sz="2000" dirty="0" smtClean="0">
                          <a:latin typeface="Angsana New" pitchFamily="18" charset="-34"/>
                          <a:cs typeface="Angsana New" pitchFamily="18" charset="-34"/>
                        </a:rPr>
                        <a:t>  </a:t>
                      </a:r>
                      <a:r>
                        <a:rPr lang="th-TH" sz="20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ตะกั่ว  66.6 </a:t>
                      </a:r>
                      <a:r>
                        <a:rPr lang="en-US" sz="20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endParaRPr lang="th-TH" sz="200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บัดกรีท่อต่ออ่อนในงานประปา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428596" y="5805264"/>
            <a:ext cx="8229600" cy="419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ตารางที่  5.1  การเลือกใช้โลหะบัดกรีให้เหมาะสมกับลักษณะของงาน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9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รูปภาพ 10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422" y="-27384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  <p:bldP spid="6" grpId="0" build="allAtOnce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628680" y="7143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ดีบุกผสมหล่ออัด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7" name="ตัวยึดเนื้อหา 2"/>
          <p:cNvSpPr>
            <a:spLocks noGrp="1"/>
          </p:cNvSpPr>
          <p:nvPr>
            <p:ph idx="1"/>
          </p:nvPr>
        </p:nvSpPr>
        <p:spPr>
          <a:xfrm>
            <a:off x="271490" y="1643050"/>
            <a:ext cx="8229600" cy="642942"/>
          </a:xfrm>
        </p:spPr>
        <p:txBody>
          <a:bodyPr>
            <a:normAutofit/>
          </a:bodyPr>
          <a:lstStyle/>
          <a:p>
            <a:pPr algn="thaiDist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ใช้ทำระบบกลไกในมิเตอร์วัดไฟฟ้า  และมาตรวัดน้ำ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642910" y="2286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โลหะแบ</a:t>
            </a:r>
            <a:r>
              <a:rPr kumimoji="0" lang="th-TH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ริ่ง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9" name="ตัวยึดเนื้อหา 2"/>
          <p:cNvSpPr txBox="1">
            <a:spLocks/>
          </p:cNvSpPr>
          <p:nvPr/>
        </p:nvSpPr>
        <p:spPr>
          <a:xfrm>
            <a:off x="302840" y="3214686"/>
            <a:ext cx="8229600" cy="1928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thaiDi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มีส่วนผสมของดีบุกประมาณ  88.9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%  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พลวง  7.4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%  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ทองแดง  3.7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%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/>
            </a:r>
            <a:b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</a:b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ใช้รองรับส่วนที่หมุนของเครื่องยนต์เพื่อลดแรงเสียดทาน  ลดแรงกระแทกและดูดซับแรงสั่นสะเทือน  ทำให้งานหมุนคล่อง  เรียบ  สม่ำเสมอ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10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รูปภาพ 1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" y="908720"/>
            <a:ext cx="676275" cy="651905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6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700118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ตะกั่วแข็ง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>
            <a:spLocks noGrp="1"/>
          </p:cNvSpPr>
          <p:nvPr>
            <p:ph idx="1"/>
          </p:nvPr>
        </p:nvSpPr>
        <p:spPr>
          <a:xfrm>
            <a:off x="342928" y="1262490"/>
            <a:ext cx="8229600" cy="1214446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เป็นตะกั่วที่มีส่วนผสมของพลวง  5 – 25 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% 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เป็นตะกั่วที่มีความแข็งแรงมาก  นิยมใช้หล่อ</a:t>
            </a:r>
            <a:r>
              <a:rPr lang="th-TH" sz="3000" dirty="0" err="1" smtClean="0">
                <a:latin typeface="Angsana New" pitchFamily="18" charset="-34"/>
                <a:cs typeface="Angsana New" pitchFamily="18" charset="-34"/>
              </a:rPr>
              <a:t>ตัวพิมพ์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ชนิดต่างๆ</a:t>
            </a:r>
          </a:p>
          <a:p>
            <a:pPr algn="thaiDist">
              <a:buNone/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</a:t>
            </a:r>
            <a:endParaRPr lang="th-TH" sz="3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714348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ตะกั่วบัดกรี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357158" y="2846666"/>
            <a:ext cx="8229600" cy="1643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เป็นเป็นตะกั่วผสมที่ใช้ร่วมกับดีบุก  เพราะโลหะบัดกรีจะมีส่วนผสมของตะกั่วและดีบุก  สัดส่วนจะมากหรือน้อยขึ้นอยู่กับลักษณะงานที่ใช้</a:t>
            </a:r>
          </a:p>
          <a:p>
            <a:pPr marL="342900" marR="0" lvl="0" indent="-342900" algn="thaiDi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8" name="ชื่อเรื่อง 1"/>
          <p:cNvSpPr>
            <a:spLocks noGrp="1"/>
          </p:cNvSpPr>
          <p:nvPr>
            <p:ph type="title"/>
          </p:nvPr>
        </p:nvSpPr>
        <p:spPr>
          <a:xfrm>
            <a:off x="2617440" y="-27384"/>
            <a:ext cx="3394720" cy="936104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ตะกั่วผสม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714348" y="3714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ตะกั่วแบ</a:t>
            </a:r>
            <a:r>
              <a:rPr kumimoji="0" lang="th-TH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ริ่ง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10" name="ตัวยึดเนื้อหา 2"/>
          <p:cNvSpPr txBox="1">
            <a:spLocks/>
          </p:cNvSpPr>
          <p:nvPr/>
        </p:nvSpPr>
        <p:spPr>
          <a:xfrm>
            <a:off x="357158" y="4572008"/>
            <a:ext cx="8229600" cy="2000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เป็นตะกั่วที่มีส่วนผสมของพลวง </a:t>
            </a: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ดีบุก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ทองแดง  แคดเมียม  เพื่อเพิ่มคุณสมบัติด้านความลื่น  ความเรียบ  การดูดซับแรงกระแทก  แรงสั่นสะเทือน  การผสมผสานกับวัสดุหล่อลื่น  การคงรูป  และความแข็งแรง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thaiDi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12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รูปภาพ 1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791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4" grpId="0" build="allAtOnce"/>
      <p:bldP spid="7" grpId="0" build="allAtOnce"/>
      <p:bldP spid="8" grpId="0"/>
      <p:bldP spid="9" grpId="0" build="allAtOnce"/>
      <p:bldP spid="10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509120"/>
            <a:ext cx="8229600" cy="1714512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5.8  ตะกั่วบัดกรี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http://www.everychina.com/m-lead-free-solder-wire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218" name="Picture 2" descr="C:\Users\Electron_manu\Desktop\Roob\5.7\lead_free_solder_wire_lead_free_solder_bar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10737" b="10882"/>
          <a:stretch/>
        </p:blipFill>
        <p:spPr bwMode="auto">
          <a:xfrm>
            <a:off x="1909414" y="719200"/>
            <a:ext cx="5110858" cy="4005944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เนื้อหา 2"/>
          <p:cNvSpPr>
            <a:spLocks noGrp="1"/>
          </p:cNvSpPr>
          <p:nvPr>
            <p:ph idx="1"/>
          </p:nvPr>
        </p:nvSpPr>
        <p:spPr>
          <a:xfrm>
            <a:off x="342928" y="708656"/>
            <a:ext cx="8229600" cy="2000264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อะลูมิเนียมผสมมีมากมายหลายชนิด  ธาตุที่นิยมใช้ผสมในอลูมิเนียมคือ  แมกนีเซียม  ทองแดง  ซิลิกอน  แมงกานีส  สังกะสี  นิกเกิล  ตะกั่ว  โครเมียม  ใช้ผสมเพื่อเสริมคุณภาพด้านความแข็งแรง  ทนต่อการกัดกร่อน  ทนต่อการสึกหรอ  ทนความร้อน  การยืดหยุ่นตัว </a:t>
            </a:r>
            <a:r>
              <a:rPr lang="th-TH" sz="2800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  แบ่งเป็น  2  ชนิดคือ</a:t>
            </a:r>
            <a:endParaRPr lang="th-TH" sz="3000" dirty="0" smtClean="0">
              <a:latin typeface="Angsana New" pitchFamily="18" charset="-34"/>
              <a:cs typeface="Angsana New" pitchFamily="18" charset="-34"/>
            </a:endParaRPr>
          </a:p>
          <a:p>
            <a:pPr algn="thaiDist">
              <a:buNone/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	</a:t>
            </a:r>
            <a:endParaRPr lang="th-TH" sz="3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714348" y="24208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อะลูมิเนียมผสมเหนียว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357158" y="3278144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ใช้รีดหรือดึงให้เป็นแผ่น  เป็นเส้น  เป็นท่อ  บางชนิดสามารถชุบแข็งได้</a:t>
            </a:r>
          </a:p>
          <a:p>
            <a:pPr marL="342900" marR="0" lvl="0" indent="-342900" algn="thaiDi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8" name="ชื่อเรื่อง 1"/>
          <p:cNvSpPr>
            <a:spLocks noGrp="1"/>
          </p:cNvSpPr>
          <p:nvPr>
            <p:ph type="title"/>
          </p:nvPr>
        </p:nvSpPr>
        <p:spPr>
          <a:xfrm>
            <a:off x="2755326" y="-123260"/>
            <a:ext cx="3976914" cy="887964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อะลูมิเนียมผสม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714348" y="37890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อะลูมิเนียมผสมหล่อ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12" name="ตัวยึดเนื้อหา 2"/>
          <p:cNvSpPr txBox="1">
            <a:spLocks/>
          </p:cNvSpPr>
          <p:nvPr/>
        </p:nvSpPr>
        <p:spPr>
          <a:xfrm>
            <a:off x="357158" y="4581128"/>
            <a:ext cx="8229600" cy="1643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แยกย่อยได้อีก  2  ชนิด  คืออะลูมิเนียมผสมชนิดหล่อแบบทรายหรือแบบถาวร</a:t>
            </a:r>
            <a:r>
              <a:rPr kumimoji="0" lang="th-TH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และอะลูมิเนียมผสมชนิดหล่ออัด  ส่วนผสมของอะลูมิเนียมจะเลือกใช้ตามคุณสมบัติของธาตุผสมที่ต้องการ  และลักษณะงานที่จะนำไปใช้</a:t>
            </a:r>
            <a:endParaRPr kumimoji="0" lang="th-TH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thaiDi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9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รูปภาพ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597" y="40791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4" grpId="0" build="allAtOnce"/>
      <p:bldP spid="7" grpId="0" build="allAtOnce"/>
      <p:bldP spid="8" grpId="0"/>
      <p:bldP spid="11" grpId="0" build="allAtOnce"/>
      <p:bldP spid="12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เนื้อหา 2"/>
          <p:cNvSpPr>
            <a:spLocks noGrp="1"/>
          </p:cNvSpPr>
          <p:nvPr>
            <p:ph idx="1"/>
          </p:nvPr>
        </p:nvSpPr>
        <p:spPr>
          <a:xfrm>
            <a:off x="485804" y="4214818"/>
            <a:ext cx="8229600" cy="2000264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</a:t>
            </a:r>
          </a:p>
          <a:p>
            <a:pPr algn="thaiDist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ชื่อเรื่อง 1"/>
          <p:cNvSpPr>
            <a:spLocks noGrp="1"/>
          </p:cNvSpPr>
          <p:nvPr>
            <p:ph type="title"/>
          </p:nvPr>
        </p:nvSpPr>
        <p:spPr>
          <a:xfrm>
            <a:off x="518864" y="-243408"/>
            <a:ext cx="8229600" cy="1143000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แมกนีเซียมผสม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ตัวยึดเนื้อหา 2"/>
          <p:cNvSpPr txBox="1">
            <a:spLocks/>
          </p:cNvSpPr>
          <p:nvPr/>
        </p:nvSpPr>
        <p:spPr>
          <a:xfrm>
            <a:off x="323528" y="1196752"/>
            <a:ext cx="8229600" cy="4572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thaiDist"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  คุณสมบัติที่เด่นชัดที่สุดของแมกนีเซียมคือความเป็นโลหะที่มีน้ำหนักเบา  สามารถนำไปแปรรูปโดยการรีด  การดึง  การตี ได้ง่าย  และยังมีความแข็งแรงสูง  ซึ่งความแข็งแรงของของแมกนีเซียมจะขึ้นอยู่กับความบริสุทธิ์  ยิ่งบริสุทธิ์มากความแข็งแรงของแมกนีเซียมก็จะน้อยลง  ดังนั้นแมกนีเซียมส่วนใหญ่เกือบทั้งหมดที่ถูกนำมาใช้จะอยู่ในรูปของแมกนีเซียมผสม  ส่วนผสมของแมกนีเซียมกับโลหะอื่นจะมากหรือน้อย  ขึ้นอยู่กับคุณสมบัติและลักษณะการใช้งานที่ต้องการ   แมกนีเซียมผสมแบ่งได้  2  ชนิดคือ แมกนีเซียมผสมเหนียว  และแมกนีเซียมผสมหล่อ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342900" marR="0" lvl="0" indent="-342900" algn="thaiDi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	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0"/>
            <a:ext cx="676275" cy="651905"/>
          </a:xfrm>
          <a:prstGeom prst="rect">
            <a:avLst/>
          </a:prstGeom>
        </p:spPr>
      </p:pic>
      <p:pic>
        <p:nvPicPr>
          <p:cNvPr id="12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รูปภาพ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65304"/>
            <a:ext cx="647253" cy="69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987824" y="-27384"/>
            <a:ext cx="3168352" cy="720080"/>
          </a:xfrm>
        </p:spPr>
        <p:txBody>
          <a:bodyPr>
            <a:noAutofit/>
          </a:bodyPr>
          <a:lstStyle/>
          <a:p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ทองแดงผสม</a:t>
            </a:r>
            <a:endParaRPr lang="th-T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2463080" y="701824"/>
            <a:ext cx="3693096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ทองเหลือง (</a:t>
            </a:r>
            <a:r>
              <a:rPr lang="en-US" sz="40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j-ea"/>
                <a:cs typeface="Angsana New" pitchFamily="18" charset="-34"/>
              </a:rPr>
              <a:t>Brass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)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: Ms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>
            <a:spLocks noGrp="1"/>
          </p:cNvSpPr>
          <p:nvPr>
            <p:ph idx="1"/>
          </p:nvPr>
        </p:nvSpPr>
        <p:spPr>
          <a:xfrm>
            <a:off x="271490" y="1455526"/>
            <a:ext cx="8229600" cy="5357850"/>
          </a:xfrm>
        </p:spPr>
        <p:txBody>
          <a:bodyPr>
            <a:normAutofit/>
          </a:bodyPr>
          <a:lstStyle/>
          <a:p>
            <a:pPr algn="thaiDist">
              <a:buNone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		เป็นโลหะสีเหลือง  แวววาว  สวยงาม  ได้จากส่วนผสมระหว่างทองแดงกับสังกะสี  โดยมีทองแดงเป็นโลหะหลักไม่น้อยกว่า  50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% 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ถ้ามี  70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% 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ขึ้นไปจะมีชื่อเฉพาะเรียกว่า 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err="1" smtClean="0">
                <a:latin typeface="Angsana New" pitchFamily="18" charset="-34"/>
                <a:cs typeface="Angsana New" pitchFamily="18" charset="-34"/>
              </a:rPr>
              <a:t>ทอมบัค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”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 ทองเหลืองที่นิยมใช้ในปัจจุบันมีดังนี้</a:t>
            </a:r>
          </a:p>
          <a:p>
            <a:pPr>
              <a:buNone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		- 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ทองเหลืองหล่อ 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ประกอบด้วยส่วนผสมของทองแดง  สังกะสี  และดีบุก  มีความแข็งแรงสูง  ทนต่อการสึกหรอ  การผุกร่อน  นิยมใช้ทำก๊อกน้ำ  ท่อในงานที่ต้องการความคงทนสูง</a:t>
            </a:r>
          </a:p>
          <a:p>
            <a:pPr>
              <a:buNone/>
            </a:pP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		- 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ทองเหลืองรีด 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ได้จากการนำทองเหลืองแท่งมารีดเป็นเส้น  เป็นแผ่น  เป็นท่อ  โดยการรีดร้อนหรือรีดเย็น  มีความแข็งและทนความเค้นได้สูง  ตัวอย่างงานได้แก่  ทองเหลืองเส้นกลม  เส้นหกเหลี่ยม  ทองเหลืองแผ่น  ท่อทองเหลือง  ลวดทองเหลือง</a:t>
            </a:r>
          </a:p>
          <a:p>
            <a:pPr>
              <a:buNone/>
            </a:pP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ทองเหลืองพิเศษ 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ได้แก่ทองเหลืองที่ผสมโลหะอื่นเพิ่มเติม  เพื่อให้ได้ทองเหลืองที่มีคุณสมบัติตามต้องการ  ได้แก่  ทองเหลืองดีบุก  ทองเหลืองตะกั่ว  ทองเหลืองอะลูมิเนียม  ทองเหลืองเหล็ก  ทองเหลืองแมงกานีส</a:t>
            </a:r>
          </a:p>
          <a:p>
            <a:pPr>
              <a:buFontTx/>
              <a:buChar char="-"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8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791"/>
            <a:ext cx="676275" cy="651905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764704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5094312"/>
            <a:ext cx="8229600" cy="114300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5.1  ทองเหลือง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http://cedarcityrecycling.com/brass/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 descr="C:\Users\Electron_manu\Desktop\Roob\5.1\Brass-Inget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365" y="692696"/>
            <a:ext cx="6453552" cy="4302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5000644"/>
            <a:ext cx="8229600" cy="114300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5.2  ตัวอย่างผลิตภัณฑ์จากทองเหลืองหล่อ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https://www.pinterest.com/pin/288582288594826964/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50" name="Picture 2" descr="C:\Users\Electron_manu\Desktop\Roob\5.2\9e61241fc939d99d8e57195d459c32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5736" y="433389"/>
            <a:ext cx="4607214" cy="4507779"/>
          </a:xfrm>
          <a:prstGeom prst="rect">
            <a:avLst/>
          </a:prstGeom>
          <a:noFill/>
        </p:spPr>
      </p:pic>
      <p:pic>
        <p:nvPicPr>
          <p:cNvPr id="5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รูปภาพ 6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5072074"/>
            <a:ext cx="8229600" cy="114300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5.3  ตัวอย่างผลิตภัณฑ์จากทองเหลืองรีด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http://www.ecvv.com/product/3795931.html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074" name="Picture 2" descr="C:\Users\Electron_manu\Desktop\Roob\5.3\China_Rolled_Brass_Foil20126412555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01042" y="476672"/>
            <a:ext cx="4909224" cy="4612168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941168"/>
            <a:ext cx="8229600" cy="114300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5.4  ตัวอย่างผลิตภัณฑ์จากทองเหลืองพิเศษ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http://www.ecvv.com/product/3795931.html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098" name="Picture 2" descr="C:\Users\Electron_manu\Desktop\Roob\5.4\B150-B125-B100-B075-brass-Padlock-x80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0926" t="26378" r="15313" b="16220"/>
          <a:stretch/>
        </p:blipFill>
        <p:spPr bwMode="auto">
          <a:xfrm>
            <a:off x="2195736" y="1268760"/>
            <a:ext cx="4365285" cy="3397177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2627784" y="-7799"/>
            <a:ext cx="345638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บรอนซ์(</a:t>
            </a:r>
            <a:r>
              <a:rPr lang="en-US" sz="44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j-ea"/>
                <a:cs typeface="Angsana New" pitchFamily="18" charset="-34"/>
              </a:rPr>
              <a:t>Bronze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)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: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Bz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>
            <a:spLocks noGrp="1"/>
          </p:cNvSpPr>
          <p:nvPr>
            <p:ph idx="1"/>
          </p:nvPr>
        </p:nvSpPr>
        <p:spPr>
          <a:xfrm>
            <a:off x="342928" y="1230382"/>
            <a:ext cx="8229600" cy="4214842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เป็นโลหะผสมระหว่างทองแดงกับโลหะอื่น  โดยมีทองแดงเป็นโลหะหลักอยู่ระหว่าง  60 - 98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%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โลหะที่นำมาผสมได้แก่  อะลูมิเนียม  ดีบุก  นิกเกิล  ซิลิกอน  ฟอสฟอรัส  แมงกานีส  หรือสังกะสีเพียงบางส่วน  การผสมอาจใช้โลหะมากกว่า  1  ชนิดก็ได้  บรอนซ์ที่นิยมใช้ในอุตสาหกรรมทั่วไปได้แก่</a:t>
            </a:r>
          </a:p>
          <a:p>
            <a:pPr algn="thaiDist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	- 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บรอนซ์ดีบุก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เป็นโลหะทองแดงผสมดีบุกประมาณ  4 – 20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%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สีทองปนเหลือง  มีความแข็ง  ทนการผุกร่อน  ยืดตัวได้ดี  เทหลงแบบหล่อง่าย  นิยมใช้ทำแบ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ริ่ง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หล่อระฆัง 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25" y="-27384"/>
            <a:ext cx="676275" cy="6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42928" y="660399"/>
            <a:ext cx="8229600" cy="5983311"/>
          </a:xfrm>
        </p:spPr>
        <p:txBody>
          <a:bodyPr>
            <a:noAutofit/>
          </a:bodyPr>
          <a:lstStyle/>
          <a:p>
            <a:pPr algn="thaiDist">
              <a:buNone/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		-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บรอนซ์ตะกั่ว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เป็นโลหะทองแดงผสมตะกั่วประมาณ  25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%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สีคล้ายทองแดง  มีความเรียบ  ลื่น  และนุ่ม  สามารถดูดซับแรงกระแทกได้ดี  เทหลงแบบหล่อง่าย  นิยมใช้ทำบล็อกแบ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ริ่ง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เพลาข้อเหวี่ยงของเครื่องยนต์ 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 algn="thaiDist"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- 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บรอนซ์อะลูมิเนียม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เป็นโลหะทองแดงผสมอะลูมิเนียม  ทนการกัดกร่อนได้ดี  ทนความเค้นแรงดึงได้สูง  เชื่อมได้  แต่บัดกรีไม่ได้  นิยมใช้ทำเพลาชุดเฟืองท้ายใบพัดเรือ  และทุ่น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อาร์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มา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เจอร์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ฯลฯ</a:t>
            </a:r>
          </a:p>
          <a:p>
            <a:pPr algn="thaiDist">
              <a:buNone/>
            </a:pPr>
            <a:r>
              <a:rPr lang="th-TH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		-  </a:t>
            </a:r>
            <a:r>
              <a:rPr lang="th-TH" b="1" dirty="0" smtClean="0">
                <a:solidFill>
                  <a:schemeClr val="dk1"/>
                </a:solidFill>
                <a:latin typeface="Angsana New" pitchFamily="18" charset="-34"/>
                <a:cs typeface="Angsana New" pitchFamily="18" charset="-34"/>
              </a:rPr>
              <a:t>บรอนซ์เบริลเลียม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เป็นโลหะทองแดงผสมเบริลเลียมประมาณ  2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%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มีสีน้ำตาลปนแดง  มีความแข็งแรงมาก  ทนการยืดหยุ่นตัวได้สูง  นิยมใช้ทำเครื่องมือ  เช่น  สกัด  ดอกเจาะสำหรับงานเชื่อเพลิงและวัตถุระเบิด</a:t>
            </a:r>
          </a:p>
          <a:p>
            <a:pPr algn="thaiDist"/>
            <a:endParaRPr lang="th-TH" dirty="0"/>
          </a:p>
        </p:txBody>
      </p:sp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5000644"/>
            <a:ext cx="8229600" cy="114300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ภาพที่  5.5  ตัวอย่างผลิตภัณฑ์จากบรอนซ์</a:t>
            </a:r>
            <a:br>
              <a:rPr lang="th-TH" sz="32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3200" u="sng" dirty="0" smtClean="0">
                <a:latin typeface="Angsana New" pitchFamily="18" charset="-34"/>
                <a:cs typeface="Angsana New" pitchFamily="18" charset="-34"/>
              </a:rPr>
              <a:t>http://www.prweb.com/releases/2013/12/prweb11438234.htm</a:t>
            </a:r>
            <a:endParaRPr lang="th-TH" sz="3200" u="sng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146" name="Picture 2" descr="C:\Users\Electron_manu\Desktop\Roob\5.5\SelfLube Bran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7705" y="740085"/>
            <a:ext cx="5328592" cy="4268794"/>
          </a:xfrm>
          <a:prstGeom prst="rect">
            <a:avLst/>
          </a:prstGeom>
          <a:noFill/>
        </p:spPr>
      </p:pic>
      <p:pic>
        <p:nvPicPr>
          <p:cNvPr id="4" name="Picture 2" descr="G:\Stock Edition\Animation gif_QQ007\Left_Blue_Arrow_clip_art_small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" y="6258510"/>
            <a:ext cx="571264" cy="57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Stock Edition\Animation gif_QQ007\Left_Blue_Arrow_clip_art_smal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7" y="6247321"/>
            <a:ext cx="566057" cy="56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08" y="6381328"/>
            <a:ext cx="446432" cy="4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247</Words>
  <Application>Microsoft Office PowerPoint</Application>
  <PresentationFormat>นำเสนอทางหน้าจอ (4:3)</PresentationFormat>
  <Paragraphs>98</Paragraphs>
  <Slides>19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19</vt:i4>
      </vt:variant>
    </vt:vector>
  </HeadingPairs>
  <TitlesOfParts>
    <vt:vector size="20" baseType="lpstr">
      <vt:lpstr>ชุดรูปแบบของ Office</vt:lpstr>
      <vt:lpstr>หน่วยที่  5</vt:lpstr>
      <vt:lpstr>ทองแดงผสม</vt:lpstr>
      <vt:lpstr>ภาพที่  5.1  ทองเหลือง ที่มา http://cedarcityrecycling.com/brass/</vt:lpstr>
      <vt:lpstr>ภาพที่  5.2  ตัวอย่างผลิตภัณฑ์จากทองเหลืองหล่อ ที่มา https://www.pinterest.com/pin/288582288594826964/</vt:lpstr>
      <vt:lpstr>ภาพที่  5.3  ตัวอย่างผลิตภัณฑ์จากทองเหลืองรีด ที่มา http://www.ecvv.com/product/3795931.html</vt:lpstr>
      <vt:lpstr>ภาพที่  5.4  ตัวอย่างผลิตภัณฑ์จากทองเหลืองพิเศษ ที่มา http://www.ecvv.com/product/3795931.html</vt:lpstr>
      <vt:lpstr>งานนำเสนอ PowerPoint</vt:lpstr>
      <vt:lpstr>งานนำเสนอ PowerPoint</vt:lpstr>
      <vt:lpstr>ภาพที่  5.5  ตัวอย่างผลิตภัณฑ์จากบรอนซ์ ที่มา http://www.prweb.com/releases/2013/12/prweb11438234.htm</vt:lpstr>
      <vt:lpstr>งานนำเสนอ PowerPoint</vt:lpstr>
      <vt:lpstr>ภาพที่  5.6  ตัวอย่างผลิตภัณฑ์จากเงินเยอรมัน ที่มา https://www.lempertz.com/en/catalogues/lot/1048-1/131-an-extensive-german-silver-partially-gilt-429-piece-cutlery-set-comprising-36-dinner-knivesfor.html</vt:lpstr>
      <vt:lpstr>ภาพที่  5.7  ตัวอย่างผลิตภัณฑ์จากคอนสแตนแตน ที่มา http://www.rgalloy.com/en/html/1810.htm</vt:lpstr>
      <vt:lpstr>สังกะสีผสม</vt:lpstr>
      <vt:lpstr>ดีบุกผสม</vt:lpstr>
      <vt:lpstr>งานนำเสนอ PowerPoint</vt:lpstr>
      <vt:lpstr>ตะกั่วผสม</vt:lpstr>
      <vt:lpstr>ภาพที่  5.8  ตะกั่วบัดกรี ที่มา http://www.everychina.com/m-lead-free-solder-wire</vt:lpstr>
      <vt:lpstr>อะลูมิเนียมผสม</vt:lpstr>
      <vt:lpstr>แมกนีเซียมผสม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หน่วยที่  5</dc:title>
  <dc:creator>Electron_manu</dc:creator>
  <cp:lastModifiedBy>IKQ2015</cp:lastModifiedBy>
  <cp:revision>77</cp:revision>
  <dcterms:created xsi:type="dcterms:W3CDTF">2016-10-03T15:33:44Z</dcterms:created>
  <dcterms:modified xsi:type="dcterms:W3CDTF">2016-11-22T11:02:24Z</dcterms:modified>
</cp:coreProperties>
</file>