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1" r:id="rId7"/>
    <p:sldId id="260" r:id="rId8"/>
    <p:sldId id="273" r:id="rId9"/>
    <p:sldId id="274" r:id="rId10"/>
    <p:sldId id="275" r:id="rId11"/>
    <p:sldId id="277" r:id="rId12"/>
    <p:sldId id="261" r:id="rId13"/>
    <p:sldId id="262" r:id="rId14"/>
    <p:sldId id="276" r:id="rId15"/>
    <p:sldId id="263" r:id="rId16"/>
    <p:sldId id="278" r:id="rId17"/>
    <p:sldId id="264" r:id="rId18"/>
    <p:sldId id="280" r:id="rId19"/>
    <p:sldId id="279" r:id="rId20"/>
    <p:sldId id="265" r:id="rId21"/>
    <p:sldId id="281" r:id="rId22"/>
    <p:sldId id="266" r:id="rId23"/>
    <p:sldId id="282" r:id="rId24"/>
    <p:sldId id="267" r:id="rId25"/>
    <p:sldId id="283" r:id="rId26"/>
    <p:sldId id="268" r:id="rId27"/>
    <p:sldId id="284" r:id="rId28"/>
    <p:sldId id="269" r:id="rId29"/>
    <p:sldId id="270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>
        <p:scale>
          <a:sx n="66" d="100"/>
          <a:sy n="66" d="100"/>
        </p:scale>
        <p:origin x="-129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8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วัสดุหล่อลื่น </a:t>
            </a:r>
            <a:endParaRPr lang="th-TH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+mj-cs"/>
            </a:endParaRPr>
          </a:p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และ</a:t>
            </a:r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วัสดุหล่อเย็น</a:t>
            </a:r>
            <a:endParaRPr lang="th-TH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64307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8.5  ตัวอย่างบรรจุภัณฑ์ของจาระบีโมลิบดีนัมซัลไฟด์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http://cpbbearings.com/lubrication/lubricants/skf-high-viscosity-bearing-grease-with-solid-lubricants-lgem2.html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 descr="C:\Users\Electron_manu\Desktop\Roob\8.5\8.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8468" t="14940" r="23678" b="13495"/>
          <a:stretch/>
        </p:blipFill>
        <p:spPr bwMode="auto">
          <a:xfrm>
            <a:off x="3059832" y="749673"/>
            <a:ext cx="3240360" cy="3759447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64307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8.6  ตัวอย่างบรรจุภัณฑ์ของจาระบีลูกปืน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http://pantip.com/topic/31216718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7" name="Picture 3" descr="C:\Users\Electron_manu\Desktop\Roob\8.6\1384430872-31216718-o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2902" y="714426"/>
            <a:ext cx="3803314" cy="386670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3808" y="24475"/>
            <a:ext cx="3384376" cy="764728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น้ำมันเครื่อง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Oil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26876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เป็นวัสดุหล่อลื่นชนิดเหลว  มีสีน้ำตาลปนเหลือง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620688"/>
            <a:ext cx="25031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น้ำมันเครื่อง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49802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ส่วนประกอบที่สำคัญคือ  น้ำมันหล่อลื่นพื้นฐาน  และสารเพิ่มคุณภาพ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ส่วนประกอบที่สำคัญ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3736974"/>
            <a:ext cx="8229600" cy="250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คุณสมบัติของน้ำมันเครื่องประกอบด้วย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ค่าความหนืด(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Viscosity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ใช้ค่า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Society of Automotive Engineers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 สำหรับเขตหนาวจะใช้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  5W, 10W, 15W, 25W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เขตร้อนใช้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  30, 40, 50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และน้ำมันเครื่องเกรดรวมใช้ทั้งร้อนและหนาว  เช่น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 10W – 40 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28680" y="3026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คุณสมบัติ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1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65" y="-1794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  <p:bldP spid="5" grpId="0" build="allAtOnce"/>
      <p:bldP spid="6" grpId="0" build="allAtOnce"/>
      <p:bldP spid="7" grpId="0" build="allAtOnce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714348"/>
            <a:ext cx="8229600" cy="250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จุดไหลเท(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Pour Point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หมายถึงอุณหภูมิสูงสุดที่น้ำมันเครื่องเริ่มหยุดไหล  ซึ่งจุดนี้ควรจะเป็นอุณหภูมิที่ต่ำมาก  เพื่อป้องกันน้ำมันเครื่องหยุดไหลเมื่อใช้ในเขตหนาว</a:t>
            </a:r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จุด</a:t>
            </a:r>
            <a:r>
              <a:rPr kumimoji="0" lang="th-TH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วาป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ไฟ(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Flash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Point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หมายถึงอุณหภูมิต่ำสุดที่ทำให้น้ำมันเครื่องระเหยกลายเป็นไอจนติดไฟได้เอง  ประมาณ  199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ตัวยึดเนื้อหา 2"/>
          <p:cNvSpPr txBox="1">
            <a:spLocks/>
          </p:cNvSpPr>
          <p:nvPr/>
        </p:nvSpPr>
        <p:spPr>
          <a:xfrm>
            <a:off x="285720" y="3786182"/>
            <a:ext cx="8229600" cy="250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ใช้หล่อลื่นในเครื่องยนต์แก๊สโซ</a:t>
            </a:r>
            <a:r>
              <a:rPr lang="th-TH" sz="3000" noProof="0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  เครื่องยนต์ดีเซล  โดยการปั๊มผ่านกรอง  ผ่านรูจ่ายไปหล่อลื่นชิ้นส่วนที่เคลื่อนไหวในเครื่องยนต์  ถ้าเป็นเครื่องยนต์  4  </a:t>
            </a:r>
            <a:r>
              <a:rPr lang="th-TH" sz="3000" noProof="0" dirty="0" err="1" smtClean="0">
                <a:latin typeface="Angsana New" pitchFamily="18" charset="-34"/>
                <a:cs typeface="Angsana New" pitchFamily="18" charset="-34"/>
              </a:rPr>
              <a:t>จัว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หวะจะใช้น้ำมันเครื่องหล่อลื่นโดยตรง  ส่วนเครื่องยนต์แก๊สโซ</a:t>
            </a:r>
            <a:r>
              <a:rPr lang="th-TH" sz="3000" noProof="0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  2  จังหวะจะเพิ่มการหล่อลื่นในห้องเผาไหม้และห้องเพลาข้อเหวี่ยงโดยใช้น้ำมัน  2</a:t>
            </a:r>
            <a:r>
              <a:rPr lang="en-US" sz="3000" noProof="0" dirty="0" smtClean="0">
                <a:latin typeface="Angsana New" pitchFamily="18" charset="-34"/>
                <a:cs typeface="Angsana New" pitchFamily="18" charset="-34"/>
              </a:rPr>
              <a:t>T  </a:t>
            </a: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ผสมกับน้ำมันเบนซิน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628680" y="30003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การใช้งาน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2" grpId="0" build="allAtOnce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09122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8.7  การเติมน้ำมันเครื่อง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http://car.boxzaracing.com/knowledge/3793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8.7\14253666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32655"/>
            <a:ext cx="6048672" cy="4536505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-36512" y="714340"/>
            <a:ext cx="9109588" cy="5857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lvl="0" indent="-274320" algn="thaiDist">
              <a:spcBef>
                <a:spcPts val="2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แบ่งตามชนิด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ของเครื่องยนต์  และประเภทการใช้งาน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ได้ดังนี้</a:t>
            </a:r>
          </a:p>
          <a:p>
            <a:pPr marL="274320" lvl="0" indent="-274320" algn="thaiDist">
              <a:spcBef>
                <a:spcPts val="200"/>
              </a:spcBef>
            </a:pP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3000" b="1" baseline="0" dirty="0" smtClean="0">
                <a:latin typeface="Angsana New" pitchFamily="18" charset="-34"/>
                <a:cs typeface="Angsana New" pitchFamily="18" charset="-34"/>
              </a:rPr>
              <a:t>น้ำมันเครื่องแก๊สโซ</a:t>
            </a:r>
            <a:r>
              <a:rPr lang="th-TH" sz="3000" b="1" baseline="0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000" b="1" baseline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ใช้ค่าความหนืดที่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30  หรือใช้เกรดรวม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 SAE 10W - 30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มาตรฐานอเมริกา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API  SD, SE, SF, SG, SH, SJ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และ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SL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ถ้าเป็นเครื่องยนต์เก่าใช้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  40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หรือ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SAE  20W - 40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274320" lvl="0" indent="-274320" algn="thaiDist">
              <a:spcBef>
                <a:spcPts val="200"/>
              </a:spcBef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น้ำมันเครื่องยนต์ดีเซล  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ใช้ค่าความหนืดที่ 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SAE  40  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หรือเกรดรวม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SAE  10W - 30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มาตรฐานอเมริกา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API  CD, CDII, CE, CF, CF - 4, CG - 4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และ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CH - 4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ถ้าเป็นเครื่องยนต์เก่าให้ใช้เบอร์ที่มีค่าความหนืดสูงขึ้นเพื่อปิดช่องว่างกันแก๊สรั่ว  และลดเสียงดังของชิ้นส่วน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lvl="0" indent="-274320" algn="thaiDist">
              <a:spcBef>
                <a:spcPts val="200"/>
              </a:spcBef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น้ำมัน  2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T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เป็นน้ำมันเครื่องที่ใช้ผสมกับน้ำมันเบนซินในเครื่องยนต์แก๊สโซ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2  จังหวะ  อัตราส่วน  25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: 1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ถึง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50 : 1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เพื่อใช้หล่อลื่นห้องเพลาข้อเหวี่ยงและห้องเผาไหม้  ผู้ผลิตได้เติมสาร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PIB (Poly </a:t>
            </a:r>
            <a:r>
              <a:rPr lang="en-US" sz="3000" dirty="0" err="1" smtClean="0">
                <a:latin typeface="Angsana New" pitchFamily="18" charset="-34"/>
                <a:cs typeface="Angsana New" pitchFamily="18" charset="-34"/>
              </a:rPr>
              <a:t>Iso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dirty="0" err="1" smtClean="0">
                <a:latin typeface="Angsana New" pitchFamily="18" charset="-34"/>
                <a:cs typeface="Angsana New" pitchFamily="18" charset="-34"/>
              </a:rPr>
              <a:t>Butene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ลงในน้ำมันเครื่องเพื่อลดควันขาวและป้องกันเขม่าแข็งจับที่ช่องไอเสีย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916712" y="44624"/>
            <a:ext cx="28632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ชนิดของน้ำมันเครื่อง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ectron_manu\Desktop\Roob\8.8\เบ้นซินและดีเซล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0167" y="260648"/>
            <a:ext cx="5202114" cy="4954392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8.8  ตัวอย่างของน้ำมันเครื่องยนต์เบนซิน(แก๊สโซ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และดีเซล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http://www.mmyphuket.co.th/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000092"/>
            <a:ext cx="8229600" cy="48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น้ำมันเครื่องสังเคราะห์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เป็นน้ำมันเครื่องคุณภาพสูงที่สังเคราะห์ขึ้นด้วยกระบวนการทางเคมี  ราคาค่อนข้างแพง  อายุการใช้งานเป็น  2  เท่าของน้ำมันเครื่องธรรมดา  มีความหนืดสูง  ค่าคงตัวสูง  จุดไหลเทต่ำ  อัตราการระเหยตัวต่ำ  ทนความร้อนได้ดี  นิยมใช้งานกับเครื่องยนต์ชนิดพิเศษ  เช่น  เครื่องยนต์ของเครื่องบิน  เครื่องยนต์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เทอร์ไบน์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หรือเครื่องยนต์ในรถยนต์ราคาแพง 								</a:t>
            </a: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-  </a:t>
            </a:r>
            <a:r>
              <a:rPr lang="th-TH" sz="3000" b="1" baseline="0" dirty="0" smtClean="0">
                <a:latin typeface="Angsana New" pitchFamily="18" charset="-34"/>
                <a:cs typeface="Angsana New" pitchFamily="18" charset="-34"/>
              </a:rPr>
              <a:t>น้ำมันเครื่องกึ่งสังเคราะห์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เป็นน้ำมันเครื่องธรรมดาผสมกับน้ำมันเครื่องสังเคราะห์เพื่อเพิ่มคุณภาพและยืดอายุการใช้งาน  มีอายุการใช้งานนานกว่าน้ำมันเครื่อง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ธรร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มาดา  ราคาอยู่ในระดับปานกลาง  นิยมใช้มากในปัจจุบัน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8.9  ตัวอย่างของน้ำมันเครื่องสังเคราะห์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http://www.lazada.co.th/mobil-1-0w-40-api-snilsac-gf-5-412544.html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8.9\mobil-1-0w-40-api-sn-ilsac-gf-5-nammanekhruue-ngsangekhraaahaeth-6092-445214-1-produc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3643338" cy="364333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8.10  ตัวอย่างของน้ำมันเครื่องกึ่งสังเคราะห์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http://phukitpetroleum.tarad.com/product.detail_970926_th_5578984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8.9\spd_20130813220224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700" y="1285860"/>
            <a:ext cx="4334440" cy="321471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หน้าที่และความหมายของวัสดุหล่อลื่น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2143116"/>
            <a:ext cx="8229600" cy="3571900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วัสดุหล่อลื่น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 วัสดุในรูปกึ่งของเหลว  ของเหลว  และของแข็ง  ที่ใช้ในงานหล่อลื่นต่างๆ เช่น  จารบี  น้ำมันเครื่อง  น้ำมันเกียร์  มีหน้าที่เพิ่มประสิทธิภาพการทำงานของเครื่องยนต์  เครื่องจักร  ชิ้นส่วนที่เคลื่อนไหวต่างๆ  ด้วยวิธีเคลือบผิวเพื่อไม่ให้ชิ้นส่วนสัมผัสกันโดยตรง  เพื่อประโยชน์ในด้านต่างๆ เช่น  ลดความฝืด  ความร้อนจากการเสียดสี  การสึกหรอ  ป้องกันสนิมและการกัดกร่อน  ชะล้างทำความสะอาด  อุดช่องว่างของชิ้นส่วนป้องกันแก๊สรั่ว  เป็นต้น</a:t>
            </a: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4927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4888" y="557808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น้ำมันเกียร์และเฟืองท้าย(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Gear and Differential Oil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2071678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มีสีน้ำตาลดำข้น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กลิ่นฉุน  ใช้งานเฉพาะเกียร์ธรรมดา  ส่วนเกียร์อัตโนมัติใช้น้ำมันเช่นเดียวกับน้ำมันเพาเวอร์พวงมาลัย  ส่วนน้ำมันเฟืองท้ายจะใช้เบอร์ที่มีความหนืดสูงกว่า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น้ำมันเกียร์และเฟืองท้าย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4214810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มีลักษณะและส่วนผสมเหมือนน้ำมันเครื่องแต่มีสีเข้มและมีความหนืดสูงกว่า  เพราะเกียร์มีลักษณะการทำงานที่ต้องรับภาระหนักกว่าเครื่องยนต์  ความหนืดที่นิยมใช้ทั่วไปคือ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SAE  90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มาตรฐาน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API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ใช้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GL  1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- 3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สำหรับเกียร์ธรรมดา  และ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GL  4 - 6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สำหรับเกียร์อัตโนมัติ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น้ำมันเกียร์ธรรมดา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  <p:bldP spid="5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8.11  ตัวอย่างของน้ำมันเกียร์และเฟืองท้าย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http://www.taradplaza.com/product/2643630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8.10\spd_20091124112607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9792" y="476672"/>
            <a:ext cx="3444414" cy="4444813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34200" y="1219552"/>
            <a:ext cx="8858280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ใช้น้ำมันหล่อลื่นชนิดพิเศษที่ป้องกันการรวมตัวกับออกซิเจนทำให้ไม่เกิดฟองเมื่อใช้งาน  ไม่ทำปฏิกิริยากับ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ซีล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และคลัตช์  รับแรงกดและแรงกระแทกได้ดี  นิยมใช้ตามมาตรฐานของ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GM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(General Motor)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คือ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ATF – DEXRON II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–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III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GM 613 – M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และมาตรฐาน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FORD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(M2C 33 – F)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หรือ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(M2C 33 – G)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นอกจากใช้กับเกียร์อัตโนมัติแล้วยังใช้กับระบบพวงมาลัยเพาเวอร์ได้อีกด้วย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น้ำมันเกียร์อัตโนมัติ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5496" y="4308486"/>
            <a:ext cx="885828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มีลักษณะเดียวกันกับน้ำมันเกียร์  แต่ค่าความหนืดที่ใช้จะสูงกว่า  เพราะเฟืองท้ายจะรับภาระมากกว่าระบบเกียร์  คือใช้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SAE 140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ใช้มาตรฐาน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API GL – 4, GL – S, GP, GX, ST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ถ้าเป็นเฟืองท้ายแบบป้องกันล้อหมุนฟรีจะเขียนระบุว่า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LSD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95536" y="36038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น้ำมันเฟืองท้าย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5" grpId="0" build="allAtOnce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8.12  ตัวอย่างของน้ำมันเกียร์อัตโนมัติ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http://pantip.com/topic/32229866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C:\Users\Electron_manu\Desktop\Roob\8.11\1403616210-image-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824" y="476672"/>
            <a:ext cx="3392991" cy="4425273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8330" y="764704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น้ำมันเบรกและ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คลัตช์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Brake and Clutch Fluid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2714620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จัดอยู่ในประเภท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น้ำมันไฮดรอลิก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สังเคราะห์โพลีกลีโคล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Polyglycols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มีจุดหลอมเหลวต่ำ  จุดเดือดสูง  ใช้งานที่อุณหภูมิสูงได้  ปกติจะมีสีใส  สีฟ้าหรือสีแดง  ขึ้นอยู่กับผู้ผลิต  ใช้เป็นน้ำมันส่งกำลังและหล่อลื่นในเบรกและ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คลัตช์ไฮดรอลิก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โดยไม่ทำปฏิกิริยากับลูกยางและ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ซีล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กันรั่วในระบบ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19288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น้ำมันเบรกและคลัตช์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8.13  ตัวอย่างของน้ำมันเบรกและคลัตช์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http://bponline.lnwshop.com/product/17/shell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8.12\c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4"/>
            <a:ext cx="3857652" cy="4147157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น้ำมันไฮดรอ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ลิก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Hydraulic Oil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2357430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เป็นน้ำมันที่ใช้ในการส่งกำลังและหล่อลื่นในรถยก  รถเทดิน  รถขุดดิน  รถแทรกเตอร์  รถเกรดดิน  เป็นต้น  มีลักษณะเดียวกับน้ำมันเบรก  มีสีใส  ประกอบด้วยสารเพิ่มคุณภาพด้านการป้องกันสนิม  ป้องกันการกัดกร่อน  ไม่ตกตะกอน  ไม่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กัดลู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ยาง  จุดเดือดสูง  เทไหลได้ง่ายแม้ในอากาศเย็น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แยกตัวจากน้ำได้ดี  ค่าคงตัวสูง  ค่าความหนืดใช้มาตรฐาน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ISO  32, 46, 68, 100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โดยเลือกใช้ยี่ห้อและมาตรฐานตามคู่มือเฉพาะรุ่นของเครื่องยนต์นั้นๆ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err="1" smtClean="0">
                <a:latin typeface="Angsana New" pitchFamily="18" charset="-34"/>
                <a:ea typeface="+mj-ea"/>
                <a:cs typeface="Angsana New" pitchFamily="18" charset="-34"/>
              </a:rPr>
              <a:t>น้ำมันไฮดรอลิก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8.14  ตัวอย่างของ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น้ำมันไฮดรอลิก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http://www.lubetools.com/articles/42080314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8.13\DSCF381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65" y="857232"/>
            <a:ext cx="2667019" cy="400052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5544616" cy="701757"/>
          </a:xfrm>
        </p:spPr>
        <p:txBody>
          <a:bodyPr>
            <a:no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น้ำมันหล่อ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เย็น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Cooling Oil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55679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จัดอยู่ในประเภทน้ำมันสบู่  ใช้สำหรับหล่อเย็นงานขึ้นรูปด้วยคมตัดได้แก่  งานกลึง  งานเจาะ  งานตัด  งานไส  งานเจียระไน  เป็นต้น  โดยจะช่วยลดอุณหภูมิของเครื่องมือ  ทำให้คมตัดและตัวเครื่องมีอายุการใช้งานยาวนานขึ้น  และทำให้ชิ้นงานไม่เกิดรอยไหม้  ไม่เปลี่ยนรูป  และมีความแข็งแรงคงที่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น้ำมันหล่อเย็น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4093056"/>
            <a:ext cx="8229600" cy="200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ระบายความร้อนได้ดี  ทนแรงกดอัด  ไม่ทำปฏิกิริยากับเครื่องมือและชิ้นงาน  มีคุณสมบัติในการหล่อลื่น  รวมตัวกับน้ำได้  เวลาใช้งานไม่เกิดฟอง  ชะล้างชิ้นงานได้ดี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มีกลิ่นน้อย  คงสภาพได้นาน  และสามารถนำกลับมาใช้ใหม่ได้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3356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คุณสมบัติของน้ำมันหล่อเย็น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  <p:bldP spid="5" grpId="0" build="allAtOnce"/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856092"/>
            <a:ext cx="8534752" cy="62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น้ำมันหล่อเย็นแบ่งตามส่วนผสมและลักษณะการใช้งานได้  2  ชนิด  คือ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403648" y="-99392"/>
            <a:ext cx="3096344" cy="80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ชนิดและการใช้งาน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1432156"/>
            <a:ext cx="8229600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น้ำมันหล่อเย็นผสมสำเร็จ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Neat Cutting Oil) 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ประกอบด้วยกรดไขมัน  คลอ</a:t>
            </a:r>
            <a:r>
              <a:rPr kumimoji="0" lang="th-TH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ไรด์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กำมะถัน  </a:t>
            </a:r>
            <a:r>
              <a:rPr kumimoji="0" lang="th-TH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ฟอส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เฟสเอสเตอร์  </a:t>
            </a:r>
            <a:r>
              <a:rPr kumimoji="0" lang="th-TH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ซัลโฟ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เนต  ผสมสำเร็จนำไปใช้งานที่ใช้ความเร็วตัดต่ำ  ต้องการการหล่อลื่นสูง  เช่น  การเซาะร่อง  การกัด  การไส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โ</a:t>
            </a:r>
            <a:r>
              <a:rPr kumimoji="0" lang="th-TH" sz="3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ดย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น้ำมันหล่อเย็นผสมสำเร็จจะแบ่งเป็นชนิดที่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ทำปฏิกิริยากับชนิดที่ไม่ทำปฏิกิริยากับ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โลหะอ่อนที่มีส่วนผสมของทองแดง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285720" y="3861048"/>
            <a:ext cx="8229600" cy="200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- 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น้ำมันหล่อเย็นผสมน้ำ(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Water </a:t>
            </a:r>
            <a:r>
              <a:rPr lang="en-US" sz="3000" b="1" dirty="0" err="1" smtClean="0">
                <a:latin typeface="Angsana New" pitchFamily="18" charset="-34"/>
                <a:cs typeface="Angsana New" pitchFamily="18" charset="-34"/>
              </a:rPr>
              <a:t>Solube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 Oil)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ประกอบด้วยน้ำมันแร่  สารละลาย  และสารเคลือบผิว  เวลาใช้งานต้องผสมกับน้ำเพื่อเพิ่มคุณภาพในการหล่อเย็น  ใช้กับการกลึง  ดัด  กัด  เจียระไน  หรืองานความเร็วรอบสูงที่ต้องการการระบายความร้อนมากๆ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5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6995120" cy="864096"/>
          </a:xfrm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ส่วนประกอบและชนิดของวัสดุหล่อลื่น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406506"/>
            <a:ext cx="8678768" cy="2857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น้ำมันหล่อลื่นมาตรฐานประกอบด้วยน้ำมันหล่อลื่นพื้นฐานและสารเพิ่มคุณภาพ  เพื่อเพิ่มประสิทธิภาพให้น้ำมันหล่อลื่น  โดยน้ำมันหล่อลื่นพื้นฐานได้แก่  น้ำมันแร่  น้ำมันพืช  และน้ำมันสังเคราะห์  สารเพิ่มคุณภาพได้แก่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สารป้องกันการกัดกร่อน  สารป้องกันสนิม  สารเพิ่มการรับภาระ  สารเพิ่มความหนืด  สารป้องกันฟอง  สารป้องกันน้ำ  สารลดจุดไหลเท  สารชะล้างสิ่งสกปรก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ส่วนประกอบของน้ำมันหล่อลื่น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4574842"/>
            <a:ext cx="8678768" cy="150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วัสดุหล่อลื่นที่ใช้อยู่ในปัจจุบันได้แก่  จาระบี  มันเครื่อง  น้ำมันเกียร์  น้ำมันเฟืองท้าย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น้ำมันหล่อลื่นเครื่องจักร  น้ำมันเบรก-คลัตช์  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น้ำมันไฮดรอลิก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-เพาเวอร์  และน้ำยาหล่อเย็น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ชนิดของวัสดุหล่อลื่น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736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  <p:bldP spid="5" grpId="0" build="allAtOnce"/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09120"/>
            <a:ext cx="8229600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8.15  ตัวอย่างของน้ำมันหล่อเย็นผสมเสร็จ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http://www.surechemicals.co.uk/industrial-products/machine-shop/surecut-thin-neat-cutting-oil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38" name="Picture 2" descr="C:\Users\Electron_manu\Desktop\Roob\8.14\s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9214" y="692696"/>
            <a:ext cx="3891612" cy="37862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93096"/>
            <a:ext cx="8229600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8.16  ตัวอย่างของน้ำมันหล่อเย็นผสมน้ำ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http://www.adswow.net/238498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C:\Users\Electron_manu\Desktop\Roob\8.15\238498_3_8141315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692696"/>
            <a:ext cx="5167476" cy="3875607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28" y="5143512"/>
            <a:ext cx="8229600" cy="114300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8.17  ระบบหล่อเย็นในเครื่องยนต์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Pictures\ControlCenter4\Scan\CCF11102559_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836712"/>
            <a:ext cx="6815110" cy="4556023"/>
          </a:xfrm>
          <a:prstGeom prst="rect">
            <a:avLst/>
          </a:prstGeom>
          <a:noFill/>
        </p:spPr>
      </p:pic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4366" y="5373216"/>
            <a:ext cx="8229600" cy="100013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8.1  งานหล่อลื่นชิ้นส่วนต่างๆ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Pictures\ControlCenter4\Scan\8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555" y="642918"/>
            <a:ext cx="3790833" cy="492922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62514" y="-27384"/>
            <a:ext cx="3018972" cy="729208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จาระบี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Greases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550522"/>
            <a:ext cx="853475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เป็นวัสดุหล่อลื่นชนิดกึ่งของเหลว  มีลักษณะคล้ายครีม  สีน้ำตาลหรือสีดำ(ปัจจุบันอาจมีสีอื่นๆอีก)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จาระบี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3428992"/>
            <a:ext cx="8534752" cy="235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จาระบีประกอบด้วยน้ำมันหล่อลื่นพื้นฐาน  สารเพิ่มคุณภาพ  และสารอุ้มน้ำมัน(สบู่หรือสารอนินท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รีย์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 ซึ่ง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เป็นตัวบอกความแข็ง-อ่อนของจาระบี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ถ้าสารอุ้มน้ำมันมากจาระบีจะแข็ง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คุณสมบัติของราระบีคือ  เหนียว  ลื่น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เกาะติดชิ้นงาน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ได้ดี  ไม่อมน้ำ  ป้องกันสนิมและการกัดกร่อน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รับภาระได้สูง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ทนความเร็ว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รอบและความร้อนสูง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26431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ส่วนประกอบ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8.2  จาระบี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http://www.lubrita.com/news/92/671/General-Characteristics-and-Uses-of-Industrial-Greases/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C:\Users\Electron_manu\Desktop\Roob\8.2\Lubrita-news-06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7135" y="332656"/>
            <a:ext cx="4841130" cy="430397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179512" y="701246"/>
            <a:ext cx="878497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ใช้หล่อลื่นลูกปืน  ลูกหมาก  ข้อต่อ  กากบาท  สายเบรก  สายคันเร่ง  สายคลัตช์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สายส่งกำลังมีปลอก  ชุดเฟืองขับในงานรอบต่ำ  หรือขับชั่วคราว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73124"/>
            <a:ext cx="1711072" cy="69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การใช้งาน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179512" y="2071670"/>
            <a:ext cx="8784976" cy="457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thaiDist">
              <a:spcBef>
                <a:spcPct val="20000"/>
              </a:spcBef>
              <a:tabLst>
                <a:tab pos="174625" algn="l"/>
              </a:tabLst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ที่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นิยมใช้ในปัจจุบันแบ่งตามมาตรฐาน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NLGI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(ความแข็ง)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ได้ดังนี้</a:t>
            </a:r>
          </a:p>
          <a:p>
            <a:pPr lvl="0" algn="thaiDist">
              <a:spcBef>
                <a:spcPct val="20000"/>
              </a:spcBef>
              <a:tabLst>
                <a:tab pos="174625" algn="l"/>
              </a:tabLst>
            </a:pPr>
            <a:r>
              <a:rPr lang="th-TH" baseline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aseline="0" dirty="0" smtClean="0">
                <a:latin typeface="Angsana New" pitchFamily="18" charset="-34"/>
                <a:cs typeface="Angsana New" pitchFamily="18" charset="-34"/>
              </a:rPr>
              <a:t>	-  </a:t>
            </a:r>
            <a:r>
              <a:rPr lang="th-TH" b="1" baseline="0" dirty="0" smtClean="0">
                <a:latin typeface="Angsana New" pitchFamily="18" charset="-34"/>
                <a:cs typeface="Angsana New" pitchFamily="18" charset="-34"/>
              </a:rPr>
              <a:t>จาระบีธรรมดา(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NLGI</a:t>
            </a:r>
            <a:r>
              <a:rPr lang="th-TH" b="1" baseline="0" dirty="0" smtClean="0">
                <a:latin typeface="Angsana New" pitchFamily="18" charset="-34"/>
                <a:cs typeface="Angsana New" pitchFamily="18" charset="-34"/>
              </a:rPr>
              <a:t> 1-2)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ใช้งานทั่วไปที่ความเร็วรอบต่ำ  การเคลื่อนไหวช้า  รับภาระไม่มาก</a:t>
            </a:r>
          </a:p>
          <a:p>
            <a:pPr lvl="0" algn="thaiDist">
              <a:spcBef>
                <a:spcPct val="20000"/>
              </a:spcBef>
              <a:tabLst>
                <a:tab pos="174625" algn="l"/>
              </a:tabLst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จาระบีสายไหม  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ผสมสารเพิ่มคุณภาพการเกาะติด  ใช้หล่อลื่นงานที่หมุนและเกิดแรงเหวี่ยง</a:t>
            </a:r>
          </a:p>
          <a:p>
            <a:pPr lvl="0" algn="thaiDist">
              <a:spcBef>
                <a:spcPct val="20000"/>
              </a:spcBef>
              <a:tabLst>
                <a:tab pos="174625" algn="l"/>
              </a:tabLst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จาระบีโมลิบดีนัมซัลไฟด์  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ผสมก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รา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ไฟต์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และโมลิบดีนัมเพื่อเพิ่มคุณภาพ  ใช้ในงานหล่อลื่นกากบาท  เพลาส่งกำลังที่เปลี่ยนมุมส่งกำลัง</a:t>
            </a:r>
          </a:p>
          <a:p>
            <a:pPr lvl="0" algn="thaiDist">
              <a:spcBef>
                <a:spcPct val="20000"/>
              </a:spcBef>
              <a:tabLst>
                <a:tab pos="174625" algn="l"/>
              </a:tabLst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จาระบีลูกปืน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NLGI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3)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ใช้ในงานหล่อลื่นลูกปืนที่ต้องหมุนรอบสูง  รับภาระ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ได้มาก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ป้องกันน้ำเกาะติดได้ดี  ทนความร้อนได้สูง</a:t>
            </a:r>
            <a:endParaRPr kumimoji="0" lang="th-TH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1484784"/>
            <a:ext cx="3007216" cy="70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ชนิดของจาระบี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8.3  ลักษณะการใช้งานจาระบี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http://www.kiowa.co.uk/73-P00053654/Macnaught-K40-Lever-Grease-Gun-(400-gms)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8.3\P_SMK40_h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83362"/>
            <a:ext cx="4104456" cy="410445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8.4  ตัวอย่างบรรจุภัณฑ์ของจาระบีสายไหม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http://www.thaitoolssupport.com/viewproduct_homemart-00498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8.4\R9839944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9792" y="836712"/>
            <a:ext cx="3730498" cy="3651385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275</Words>
  <Application>Microsoft Office PowerPoint</Application>
  <PresentationFormat>นำเสนอทางหน้าจอ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ชุดรูปแบบของ Office</vt:lpstr>
      <vt:lpstr>หน่วยที่  8</vt:lpstr>
      <vt:lpstr>หน้าที่และความหมายของวัสดุหล่อลื่น</vt:lpstr>
      <vt:lpstr>ส่วนประกอบและชนิดของวัสดุหล่อลื่น</vt:lpstr>
      <vt:lpstr>ภาพที่  8.1  งานหล่อลื่นชิ้นส่วนต่างๆ</vt:lpstr>
      <vt:lpstr>จาระบี (Greases)</vt:lpstr>
      <vt:lpstr>ภาพที่  8.2  จาระบี ที่มา http://www.lubrita.com/news/92/671/General-Characteristics-and-Uses-of-Industrial-Greases/</vt:lpstr>
      <vt:lpstr>งานนำเสนอ PowerPoint</vt:lpstr>
      <vt:lpstr>ภาพที่  8.3  ลักษณะการใช้งานจาระบี ที่มา http://www.kiowa.co.uk/73-P00053654/Macnaught-K40-Lever-Grease-Gun-(400-gms)</vt:lpstr>
      <vt:lpstr>ภาพที่  8.4  ตัวอย่างบรรจุภัณฑ์ของจาระบีสายไหม ที่มา http://www.thaitoolssupport.com/viewproduct_homemart-00498</vt:lpstr>
      <vt:lpstr>ภาพที่  8.5  ตัวอย่างบรรจุภัณฑ์ของจาระบีโมลิบดีนัมซัลไฟด์ ที่มา http://cpbbearings.com/lubrication/lubricants/skf-high-viscosity-bearing-grease-with-solid-lubricants-lgem2.html</vt:lpstr>
      <vt:lpstr>ภาพที่  8.6  ตัวอย่างบรรจุภัณฑ์ของจาระบีลูกปืน ที่มา http://pantip.com/topic/31216718</vt:lpstr>
      <vt:lpstr>น้ำมันเครื่อง (Oil)</vt:lpstr>
      <vt:lpstr>งานนำเสนอ PowerPoint</vt:lpstr>
      <vt:lpstr>ภาพที่  8.7  การเติมน้ำมันเครื่อง ที่มา http://car.boxzaracing.com/knowledge/3793</vt:lpstr>
      <vt:lpstr>งานนำเสนอ PowerPoint</vt:lpstr>
      <vt:lpstr>ภาพที่  8.8  ตัวอย่างของน้ำมันเครื่องยนต์เบนซิน(แก๊สโซลีน) และดีเซล ที่มา http://www.mmyphuket.co.th/</vt:lpstr>
      <vt:lpstr>งานนำเสนอ PowerPoint</vt:lpstr>
      <vt:lpstr>ภาพที่  8.9  ตัวอย่างของน้ำมันเครื่องสังเคราะห์ ที่มา http://www.lazada.co.th/mobil-1-0w-40-api-snilsac-gf-5-412544.html</vt:lpstr>
      <vt:lpstr>ภาพที่  8.10  ตัวอย่างของน้ำมันเครื่องกึ่งสังเคราะห์ ที่มา http://phukitpetroleum.tarad.com/product.detail_970926_th_5578984</vt:lpstr>
      <vt:lpstr>น้ำมันเกียร์และเฟืองท้าย(Gear and Differential Oil)</vt:lpstr>
      <vt:lpstr>ภาพที่  8.11  ตัวอย่างของน้ำมันเกียร์และเฟืองท้าย ที่มา http://www.taradplaza.com/product/2643630</vt:lpstr>
      <vt:lpstr>งานนำเสนอ PowerPoint</vt:lpstr>
      <vt:lpstr>ภาพที่  8.12  ตัวอย่างของน้ำมันเกียร์อัตโนมัติ ที่มา http://pantip.com/topic/32229866</vt:lpstr>
      <vt:lpstr>น้ำมันเบรกและคลัตช์ (Brake and Clutch Fluid)</vt:lpstr>
      <vt:lpstr>ภาพที่  8.13  ตัวอย่างของน้ำมันเบรกและคลัตช์ ที่มา http://bponline.lnwshop.com/product/17/shell</vt:lpstr>
      <vt:lpstr>น้ำมันไฮดรอลิก (Hydraulic Oil)</vt:lpstr>
      <vt:lpstr>ภาพที่  8.14  ตัวอย่างของน้ำมันไฮดรอลิก ที่มา http://www.lubetools.com/articles/42080314</vt:lpstr>
      <vt:lpstr>น้ำมันหล่อเย็น (Cooling Oil)</vt:lpstr>
      <vt:lpstr>งานนำเสนอ PowerPoint</vt:lpstr>
      <vt:lpstr>ภาพที่  8.15  ตัวอย่างของน้ำมันหล่อเย็นผสมเสร็จ ที่มา http://www.surechemicals.co.uk/industrial-products/machine-shop/surecut-thin-neat-cutting-oil</vt:lpstr>
      <vt:lpstr>ภาพที่  8.16  ตัวอย่างของน้ำมันหล่อเย็นผสมน้ำ ที่มา http://www.adswow.net/238498</vt:lpstr>
      <vt:lpstr>ภาพที่  8.17  ระบบหล่อเย็นในเครื่องยนต์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8</dc:title>
  <dc:creator>Electron_manu</dc:creator>
  <cp:lastModifiedBy>IKQ2015</cp:lastModifiedBy>
  <cp:revision>57</cp:revision>
  <dcterms:created xsi:type="dcterms:W3CDTF">2016-10-06T16:24:30Z</dcterms:created>
  <dcterms:modified xsi:type="dcterms:W3CDTF">2016-11-22T08:00:06Z</dcterms:modified>
</cp:coreProperties>
</file>