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84" r:id="rId5"/>
    <p:sldId id="285" r:id="rId6"/>
    <p:sldId id="259" r:id="rId7"/>
    <p:sldId id="260" r:id="rId8"/>
    <p:sldId id="286" r:id="rId9"/>
    <p:sldId id="287" r:id="rId10"/>
    <p:sldId id="261" r:id="rId11"/>
    <p:sldId id="262" r:id="rId12"/>
    <p:sldId id="263" r:id="rId13"/>
    <p:sldId id="288" r:id="rId14"/>
    <p:sldId id="264" r:id="rId15"/>
    <p:sldId id="289" r:id="rId16"/>
    <p:sldId id="265" r:id="rId17"/>
    <p:sldId id="290" r:id="rId18"/>
    <p:sldId id="291" r:id="rId19"/>
    <p:sldId id="266" r:id="rId20"/>
    <p:sldId id="267" r:id="rId21"/>
    <p:sldId id="292" r:id="rId22"/>
    <p:sldId id="268" r:id="rId23"/>
    <p:sldId id="293" r:id="rId24"/>
    <p:sldId id="269" r:id="rId25"/>
    <p:sldId id="294" r:id="rId26"/>
    <p:sldId id="270" r:id="rId27"/>
    <p:sldId id="296" r:id="rId28"/>
    <p:sldId id="271" r:id="rId29"/>
    <p:sldId id="295" r:id="rId30"/>
    <p:sldId id="297" r:id="rId31"/>
    <p:sldId id="272" r:id="rId32"/>
    <p:sldId id="273" r:id="rId33"/>
    <p:sldId id="274" r:id="rId34"/>
    <p:sldId id="275" r:id="rId35"/>
    <p:sldId id="298" r:id="rId36"/>
    <p:sldId id="276" r:id="rId37"/>
    <p:sldId id="277" r:id="rId38"/>
    <p:sldId id="278" r:id="rId39"/>
    <p:sldId id="299" r:id="rId40"/>
    <p:sldId id="279" r:id="rId41"/>
    <p:sldId id="280" r:id="rId42"/>
    <p:sldId id="300" r:id="rId43"/>
    <p:sldId id="281" r:id="rId44"/>
    <p:sldId id="301" r:id="rId45"/>
    <p:sldId id="282" r:id="rId46"/>
    <p:sldId id="302" r:id="rId47"/>
    <p:sldId id="303" r:id="rId48"/>
    <p:sldId id="304" r:id="rId49"/>
    <p:sldId id="283" r:id="rId50"/>
    <p:sldId id="305" r:id="rId51"/>
    <p:sldId id="306" r:id="rId52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26" autoAdjust="0"/>
    <p:restoredTop sz="94660"/>
  </p:normalViewPr>
  <p:slideViewPr>
    <p:cSldViewPr>
      <p:cViewPr>
        <p:scale>
          <a:sx n="75" d="100"/>
          <a:sy n="75" d="100"/>
        </p:scale>
        <p:origin x="-960" y="-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pPr/>
              <a:t>22/11/59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pPr/>
              <a:t>22/11/59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pPr/>
              <a:t>22/11/59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pPr/>
              <a:t>22/11/59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pPr/>
              <a:t>22/11/59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pPr/>
              <a:t>22/11/59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pPr/>
              <a:t>22/11/59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pPr/>
              <a:t>22/11/59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pPr/>
              <a:t>22/11/59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pPr/>
              <a:t>22/11/59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pPr/>
              <a:t>22/11/59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5F293D-20BF-487A-BFA7-792ABC73B8A5}" type="datetimeFigureOut">
              <a:rPr lang="th-TH" smtClean="0"/>
              <a:pPr/>
              <a:t>22/11/59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1340768"/>
            <a:ext cx="7772400" cy="1470025"/>
          </a:xfrm>
        </p:spPr>
        <p:txBody>
          <a:bodyPr>
            <a:normAutofit/>
          </a:bodyPr>
          <a:lstStyle/>
          <a:p>
            <a:r>
              <a:rPr lang="th-TH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หน่วยที่  9</a:t>
            </a:r>
            <a:endParaRPr lang="th-TH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2780928"/>
            <a:ext cx="6400800" cy="1752600"/>
          </a:xfrm>
        </p:spPr>
        <p:txBody>
          <a:bodyPr>
            <a:normAutofit/>
          </a:bodyPr>
          <a:lstStyle/>
          <a:p>
            <a:r>
              <a:rPr lang="th-TH" sz="8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+mj-cs"/>
              </a:rPr>
              <a:t>วัสดุก่อสร้าง</a:t>
            </a:r>
            <a:endParaRPr lang="th-TH" sz="8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+mj-cs"/>
            </a:endParaRPr>
          </a:p>
        </p:txBody>
      </p:sp>
      <p:pic>
        <p:nvPicPr>
          <p:cNvPr id="4" name="รูปภาพ 6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89029"/>
            <a:ext cx="811213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8952" y="6237312"/>
            <a:ext cx="539552" cy="53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70485">
            <a:off x="1067530" y="1658271"/>
            <a:ext cx="1828800" cy="1217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3063760" y="836712"/>
            <a:ext cx="3044940" cy="9509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ea typeface="+mj-ea"/>
                <a:cs typeface="Angsana New" pitchFamily="18" charset="-34"/>
              </a:rPr>
              <a:t>ทราย </a:t>
            </a:r>
            <a:r>
              <a:rPr kumimoji="0" lang="th-TH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Angsana New" pitchFamily="18" charset="-34"/>
              </a:rPr>
              <a:t>(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Angsana New" pitchFamily="18" charset="-34"/>
              </a:rPr>
              <a:t>Sand</a:t>
            </a:r>
            <a:r>
              <a:rPr kumimoji="0" lang="th-TH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Angsana New" pitchFamily="18" charset="-34"/>
              </a:rPr>
              <a:t>)</a:t>
            </a:r>
            <a:endParaRPr kumimoji="0" lang="th-TH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ngsana New" pitchFamily="18" charset="-34"/>
              <a:ea typeface="+mj-ea"/>
              <a:cs typeface="Angsana New" pitchFamily="18" charset="-34"/>
            </a:endParaRPr>
          </a:p>
        </p:txBody>
      </p:sp>
      <p:sp>
        <p:nvSpPr>
          <p:cNvPr id="5" name="ตัวยึดเนื้อหา 2"/>
          <p:cNvSpPr txBox="1">
            <a:spLocks/>
          </p:cNvSpPr>
          <p:nvPr/>
        </p:nvSpPr>
        <p:spPr>
          <a:xfrm>
            <a:off x="285720" y="2000232"/>
            <a:ext cx="8229600" cy="35719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thaiDi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h-TH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		</a:t>
            </a:r>
            <a:r>
              <a:rPr kumimoji="0" lang="th-TH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ทราย</a:t>
            </a:r>
            <a:r>
              <a:rPr kumimoji="0" lang="th-TH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  </a:t>
            </a:r>
            <a:r>
              <a:rPr kumimoji="0" lang="th-TH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คือ</a:t>
            </a:r>
            <a:r>
              <a:rPr kumimoji="0" lang="th-TH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  </a:t>
            </a:r>
            <a:r>
              <a:rPr kumimoji="0" lang="th-TH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หินเม็ดเล็กๆที่แยกตัวโดยธรรมชาติ  ใช้ผสมคอนกรีต  ปูนก่ออิฐ  ปูนฉาบ  เพื่อเติมช่องว่างของหินในคอนกรีต  ลดปริมาณการใช้ปูนซีเมนต์  ลดการแตกร้าวของคอนกรีต</a:t>
            </a:r>
            <a:r>
              <a:rPr kumimoji="0" lang="th-TH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  ทรายที่ใช้ในงานก่อสร้างต้องเป็นทรายที่ไม่มีโคลนผสม  แหล่งกำเนิดส่วนใหญ่เป็นแม่น้ำ  การนำทรายขึ้นจากน้ำจะใช้เรือดูด  การนำมาใช้งานถ้าเป็นงานผสมคอนกรีตและงานก่ออิฐจะผสมเลย  ส่วนงานปูนฉาบจะใช้ตะแกรงหรือผ้าเขียวร่อนให้ละเอียดก่อนค่อยนำไปใช้งาน</a:t>
            </a:r>
            <a:endParaRPr kumimoji="0" lang="th-TH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</p:txBody>
      </p:sp>
      <p:pic>
        <p:nvPicPr>
          <p:cNvPr id="6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รูปภาพ 7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980728"/>
            <a:ext cx="676275" cy="651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471430" y="7143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Angsana New" pitchFamily="18" charset="-34"/>
              </a:rPr>
              <a:t>ปูนซีเมนต์ (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Angsana New" pitchFamily="18" charset="-34"/>
              </a:rPr>
              <a:t>Cement</a:t>
            </a:r>
            <a:r>
              <a:rPr kumimoji="0" lang="th-TH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Angsana New" pitchFamily="18" charset="-34"/>
              </a:rPr>
              <a:t>)</a:t>
            </a:r>
            <a:endParaRPr kumimoji="0" lang="th-TH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ngsana New" pitchFamily="18" charset="-34"/>
              <a:ea typeface="+mj-ea"/>
              <a:cs typeface="Angsana New" pitchFamily="18" charset="-34"/>
            </a:endParaRPr>
          </a:p>
        </p:txBody>
      </p:sp>
      <p:sp>
        <p:nvSpPr>
          <p:cNvPr id="5" name="ตัวยึดเนื้อหา 2"/>
          <p:cNvSpPr txBox="1">
            <a:spLocks/>
          </p:cNvSpPr>
          <p:nvPr/>
        </p:nvSpPr>
        <p:spPr>
          <a:xfrm>
            <a:off x="285720" y="1785926"/>
            <a:ext cx="8229600" cy="18573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thaiDi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h-TH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		</a:t>
            </a:r>
            <a:r>
              <a:rPr kumimoji="0" lang="th-TH" sz="3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ลักษณะของปูนซีเมนต์จะเป็นผงละเอียด  สีเทา  เทาอมเขียว  หรือเทาอมแดง  เป็นวัสดุประสานในงานปูนทุกชนิด</a:t>
            </a:r>
            <a:r>
              <a:rPr kumimoji="0" lang="th-TH" sz="30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  เมื่อนำมาคลุกผสมทราย  หิน  น้ำ  และปล่อยให้แห้งเรียกว่าคอนกรีต  ส่วนปูนซีเมนต์ที่ผสมทรายและน้ำเรียกว่าปูนก่อฉาบ  รายละเอียดชนิดของปูนซีเมนต์มีดังนี้</a:t>
            </a:r>
            <a:endParaRPr kumimoji="0" lang="th-TH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</p:txBody>
      </p:sp>
      <p:sp>
        <p:nvSpPr>
          <p:cNvPr id="6" name="ตัวยึดเนื้อหา 2"/>
          <p:cNvSpPr txBox="1">
            <a:spLocks/>
          </p:cNvSpPr>
          <p:nvPr/>
        </p:nvSpPr>
        <p:spPr>
          <a:xfrm>
            <a:off x="285720" y="3857628"/>
            <a:ext cx="8229600" cy="20002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thaiDist">
              <a:spcBef>
                <a:spcPct val="20000"/>
              </a:spcBef>
            </a:pPr>
            <a:r>
              <a:rPr kumimoji="0" lang="th-TH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		</a:t>
            </a:r>
            <a:r>
              <a:rPr lang="th-TH" sz="3000" b="1" dirty="0" smtClean="0">
                <a:latin typeface="Angsana New" pitchFamily="18" charset="-34"/>
                <a:cs typeface="Angsana New" pitchFamily="18" charset="-34"/>
              </a:rPr>
              <a:t>ปูนซีเมนต์</a:t>
            </a:r>
            <a:r>
              <a:rPr lang="th-TH" sz="3000" b="1" dirty="0" err="1" smtClean="0">
                <a:latin typeface="Angsana New" pitchFamily="18" charset="-34"/>
                <a:cs typeface="Angsana New" pitchFamily="18" charset="-34"/>
              </a:rPr>
              <a:t>ปอร์ต</a:t>
            </a:r>
            <a:r>
              <a:rPr lang="th-TH" sz="3000" b="1" dirty="0" smtClean="0">
                <a:latin typeface="Angsana New" pitchFamily="18" charset="-34"/>
                <a:cs typeface="Angsana New" pitchFamily="18" charset="-34"/>
              </a:rPr>
              <a:t>แลนด์  </a:t>
            </a:r>
            <a:r>
              <a:rPr kumimoji="0" lang="th-TH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เป็นปูนซีเมนต์คุณภาพสูง  ผลิตโดนการนำปูนผสมกับดินเหนียว  เผาอบให้ร้อนจัดแล้วนำไป</a:t>
            </a:r>
            <a:r>
              <a:rPr kumimoji="0" lang="th-TH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ผสมยิปซั่ม</a:t>
            </a:r>
            <a:r>
              <a:rPr kumimoji="0" lang="th-TH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และบดให้ละเอียด  ใช้สำหรับผสมคอนกรีต  เทหล่องานคอนกรีต  เสริมเหล็กที่ต้องการความแข็งแรงสูง</a:t>
            </a:r>
            <a:r>
              <a:rPr kumimoji="0" lang="th-TH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  ได้แก่  คาน  เสา  พื้นสำเร็จ  คานสำเร็จ </a:t>
            </a:r>
            <a:r>
              <a:rPr lang="th-TH" sz="3000" dirty="0" smtClean="0">
                <a:solidFill>
                  <a:schemeClr val="dk1"/>
                </a:solidFill>
                <a:latin typeface="Angsana New" pitchFamily="18" charset="-34"/>
                <a:cs typeface="Angsana New" pitchFamily="18" charset="-34"/>
              </a:rPr>
              <a:t>ฯลฯ</a:t>
            </a:r>
            <a:endParaRPr kumimoji="0" lang="th-TH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cs typeface="Angsana New" pitchFamily="18" charset="-3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th-TH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7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รูปภาพ 8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รูปภาพ 9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980728"/>
            <a:ext cx="676275" cy="651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 build="allAtOnce"/>
      <p:bldP spid="6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ยึดเนื้อหา 2"/>
          <p:cNvSpPr txBox="1">
            <a:spLocks/>
          </p:cNvSpPr>
          <p:nvPr/>
        </p:nvSpPr>
        <p:spPr>
          <a:xfrm>
            <a:off x="285720" y="1142984"/>
            <a:ext cx="8229600" cy="23574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thaiDist">
              <a:spcBef>
                <a:spcPct val="20000"/>
              </a:spcBef>
            </a:pPr>
            <a:r>
              <a:rPr kumimoji="0" lang="th-TH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		</a:t>
            </a:r>
            <a:r>
              <a:rPr lang="th-TH" sz="3000" b="1" dirty="0" smtClean="0">
                <a:latin typeface="Angsana New" pitchFamily="18" charset="-34"/>
                <a:cs typeface="Angsana New" pitchFamily="18" charset="-34"/>
              </a:rPr>
              <a:t>ปูนซีเมนต์</a:t>
            </a:r>
            <a:r>
              <a:rPr lang="th-TH" sz="3000" b="1" dirty="0" err="1" smtClean="0">
                <a:latin typeface="Angsana New" pitchFamily="18" charset="-34"/>
                <a:cs typeface="Angsana New" pitchFamily="18" charset="-34"/>
              </a:rPr>
              <a:t>ปอร์ต</a:t>
            </a:r>
            <a:r>
              <a:rPr lang="th-TH" sz="3000" b="1" dirty="0" smtClean="0">
                <a:latin typeface="Angsana New" pitchFamily="18" charset="-34"/>
                <a:cs typeface="Angsana New" pitchFamily="18" charset="-34"/>
              </a:rPr>
              <a:t>แลนด์ชนิดแข็งตัวเร็ว  </a:t>
            </a:r>
            <a:r>
              <a:rPr kumimoji="0" lang="th-TH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ลักษณะเป็นผงละเอียดกว่าปูนซีเมนต์</a:t>
            </a:r>
            <a:r>
              <a:rPr kumimoji="0" lang="th-TH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ปอร์ต</a:t>
            </a:r>
            <a:r>
              <a:rPr kumimoji="0" lang="th-TH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แลนด์ทั่วไป</a:t>
            </a:r>
            <a:r>
              <a:rPr kumimoji="0" lang="th-TH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  เมื่อนำไปผสมเทคอนกรีตเสริมเหล็กจะแข็งตัวและรับแรงได้เร็วกว่า  เหมาะสำหรับงานเร่งด่วน  แต่ต้องระวังเรื่องเวลาในการบ่ม  ต้องใช้เวลาที่เหมาะสม  ถ้าเวลาบ่มไม่นานพออาจทำให้งานเกิดการแตกร้าวได้</a:t>
            </a:r>
            <a:endParaRPr kumimoji="0" lang="th-TH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" name="ตัวยึดเนื้อหา 2"/>
          <p:cNvSpPr txBox="1">
            <a:spLocks/>
          </p:cNvSpPr>
          <p:nvPr/>
        </p:nvSpPr>
        <p:spPr>
          <a:xfrm>
            <a:off x="285720" y="3643314"/>
            <a:ext cx="8229600" cy="20002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thaiDist">
              <a:spcBef>
                <a:spcPct val="20000"/>
              </a:spcBef>
            </a:pPr>
            <a:r>
              <a:rPr kumimoji="0" lang="th-TH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		</a:t>
            </a:r>
            <a:r>
              <a:rPr lang="th-TH" sz="3000" b="1" dirty="0" smtClean="0">
                <a:latin typeface="Angsana New" pitchFamily="18" charset="-34"/>
                <a:cs typeface="Angsana New" pitchFamily="18" charset="-34"/>
              </a:rPr>
              <a:t>ปูนซีเมนต์ธรรมดา  </a:t>
            </a:r>
            <a:r>
              <a:rPr kumimoji="0" lang="th-TH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เป็นปูนราคาถูก  ได้จากการนำปูนซีเมนต์</a:t>
            </a:r>
            <a:r>
              <a:rPr kumimoji="0" lang="th-TH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ปอร์ต</a:t>
            </a:r>
            <a:r>
              <a:rPr kumimoji="0" lang="th-TH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แลนด์มาผสมกับทรายละเอียด  ใช้ในงานทั่วไป  ความแข็งแรงไม่มากนัก  เช่น  งานก่อ  งานฉาบ  หล่อโอ่ง  หล่อถังส้วม  หล่อเสารั้ว  ผสมอัดอิฐบล็อก  ทำท่อระบายน้ำ</a:t>
            </a:r>
            <a:r>
              <a:rPr kumimoji="0" lang="th-TH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  เทพื้นคอนกรีตเสริมเหล็กที่รับน้ำหนักไม่มาก</a:t>
            </a:r>
            <a:endParaRPr kumimoji="0" lang="th-TH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cs typeface="Angsana New" pitchFamily="18" charset="-3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th-TH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6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รูปภาพ 7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142976" y="3643314"/>
            <a:ext cx="6929486" cy="1785950"/>
          </a:xfrm>
        </p:spPr>
        <p:txBody>
          <a:bodyPr>
            <a:normAutofit/>
          </a:bodyPr>
          <a:lstStyle/>
          <a:p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ภาพที่  9.5  ตัวอย่างปูนซีเมนต์ที่มีขายในท้องตลาด</a:t>
            </a:r>
            <a:br>
              <a:rPr lang="th-TH" sz="3200" b="1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ที่มา </a:t>
            </a:r>
            <a:r>
              <a:rPr lang="en-US" sz="3200" u="sng" dirty="0" smtClean="0">
                <a:latin typeface="Angsana New" pitchFamily="18" charset="-34"/>
                <a:cs typeface="Angsana New" pitchFamily="18" charset="-34"/>
              </a:rPr>
              <a:t>https://www.emaze.com/@AWCLWIO/aekkachai</a:t>
            </a:r>
            <a:endParaRPr lang="th-TH" sz="3200" u="sng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5122" name="Picture 2" descr="C:\Users\Electron_manu\Desktop\Roob\9.5\ced4db42-ddca-4134-b04d-4f105fc09691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/>
          <a:srcRect l="3521" t="6574" r="3469"/>
          <a:stretch/>
        </p:blipFill>
        <p:spPr bwMode="auto">
          <a:xfrm>
            <a:off x="279400" y="1574800"/>
            <a:ext cx="8547100" cy="2302780"/>
          </a:xfrm>
          <a:prstGeom prst="rect">
            <a:avLst/>
          </a:prstGeom>
          <a:noFill/>
        </p:spPr>
      </p:pic>
      <p:pic>
        <p:nvPicPr>
          <p:cNvPr id="4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รูปภาพ 5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ตัวยึดเนื้อหา 2"/>
          <p:cNvSpPr txBox="1">
            <a:spLocks/>
          </p:cNvSpPr>
          <p:nvPr/>
        </p:nvSpPr>
        <p:spPr>
          <a:xfrm>
            <a:off x="590872" y="-27384"/>
            <a:ext cx="8229600" cy="6429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thaiDist">
              <a:spcBef>
                <a:spcPct val="20000"/>
              </a:spcBef>
            </a:pPr>
            <a:r>
              <a:rPr kumimoji="0" lang="th-TH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cs typeface="Angsana New" pitchFamily="18" charset="-34"/>
              </a:rPr>
              <a:t>		</a:t>
            </a: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อุปกรณ์ประกอบและเสริมคุณภาพในงานปูน</a:t>
            </a:r>
            <a:endParaRPr kumimoji="0" lang="th-TH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ngsana New" pitchFamily="18" charset="-34"/>
              <a:cs typeface="Angsana New" pitchFamily="18" charset="-3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th-TH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ตัวยึดเนื้อหา 2"/>
          <p:cNvSpPr txBox="1">
            <a:spLocks/>
          </p:cNvSpPr>
          <p:nvPr/>
        </p:nvSpPr>
        <p:spPr>
          <a:xfrm>
            <a:off x="285720" y="736610"/>
            <a:ext cx="8229600" cy="55007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thaiDist">
              <a:spcBef>
                <a:spcPct val="20000"/>
              </a:spcBef>
            </a:pPr>
            <a:r>
              <a:rPr kumimoji="0" lang="th-TH" sz="3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		-  </a:t>
            </a:r>
            <a:r>
              <a:rPr kumimoji="0" lang="th-TH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ปูนยาแนว  </a:t>
            </a:r>
            <a:r>
              <a:rPr kumimoji="0" lang="th-TH" sz="3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คือปูนซีเมนต์ธรรมดาผสมผงสี  ใช้ยาแนวงานปูกระเบื้องพื้น</a:t>
            </a:r>
            <a:r>
              <a:rPr kumimoji="0" lang="th-TH" sz="30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  และฝาผนัง</a:t>
            </a:r>
          </a:p>
          <a:p>
            <a:pPr marL="342900" indent="-342900" algn="thaiDist">
              <a:spcBef>
                <a:spcPct val="20000"/>
              </a:spcBef>
            </a:pPr>
            <a:r>
              <a:rPr lang="th-TH" sz="3000" baseline="0" dirty="0" smtClean="0">
                <a:latin typeface="Angsana New" pitchFamily="18" charset="-34"/>
                <a:cs typeface="Angsana New" pitchFamily="18" charset="-34"/>
              </a:rPr>
              <a:t>		-</a:t>
            </a: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>  </a:t>
            </a:r>
            <a:r>
              <a:rPr lang="th-TH" sz="3000" b="1" dirty="0" smtClean="0">
                <a:latin typeface="Angsana New" pitchFamily="18" charset="-34"/>
                <a:cs typeface="Angsana New" pitchFamily="18" charset="-34"/>
              </a:rPr>
              <a:t>ปูนขาว  </a:t>
            </a: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>ได้จากการเผาหินปูนบดละเอียด  ใช้ในงานผสมปูนฉาบเพื่อให้ลื่น  ฉาบง่าย  ไม่มีรอยแตกร้าว  แต่ปัจจุบันมีปูนสำเร็จที่ไม่ต้องใช้ปูนขาวผลิตออกมาจำหน่ายแล้ว</a:t>
            </a:r>
          </a:p>
          <a:p>
            <a:pPr marL="342900" indent="-342900" algn="thaiDist">
              <a:spcBef>
                <a:spcPct val="20000"/>
              </a:spcBef>
            </a:pPr>
            <a:r>
              <a:rPr kumimoji="0" lang="th-TH" sz="3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		-</a:t>
            </a:r>
            <a:r>
              <a:rPr kumimoji="0" lang="th-TH" sz="30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  </a:t>
            </a:r>
            <a:r>
              <a:rPr kumimoji="0" lang="th-TH" sz="3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ยากันซึม  </a:t>
            </a:r>
            <a:r>
              <a:rPr kumimoji="0" lang="th-TH" sz="30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เป็นของเหลวบรรจุแกลลอน  ใช้เทผสมลงในงานคอนกรีตและปูนฉาบเพื่อป้องกันการรั่วซึมของน้ำ</a:t>
            </a:r>
          </a:p>
          <a:p>
            <a:pPr marL="342900" indent="-342900" algn="thaiDist">
              <a:spcBef>
                <a:spcPct val="20000"/>
              </a:spcBef>
            </a:pPr>
            <a:r>
              <a:rPr lang="th-TH" sz="3000" noProof="0" dirty="0" smtClean="0">
                <a:latin typeface="Angsana New" pitchFamily="18" charset="-34"/>
                <a:cs typeface="Angsana New" pitchFamily="18" charset="-34"/>
              </a:rPr>
              <a:t>		-  </a:t>
            </a:r>
            <a:r>
              <a:rPr lang="th-TH" sz="3000" b="1" noProof="0" dirty="0" smtClean="0">
                <a:latin typeface="Angsana New" pitchFamily="18" charset="-34"/>
                <a:cs typeface="Angsana New" pitchFamily="18" charset="-34"/>
              </a:rPr>
              <a:t>กาวยาแนว  </a:t>
            </a:r>
            <a:r>
              <a:rPr lang="th-TH" sz="3000" noProof="0" dirty="0" smtClean="0">
                <a:latin typeface="Angsana New" pitchFamily="18" charset="-34"/>
                <a:cs typeface="Angsana New" pitchFamily="18" charset="-34"/>
              </a:rPr>
              <a:t>ใช้ปิดรอยรั่วและรอยแตกร้าวในงานปูนต่างๆ  เป็นกาวผสมตัวยาประสานและปูนซีเมนต์</a:t>
            </a:r>
          </a:p>
          <a:p>
            <a:pPr marL="342900" indent="-342900" algn="thaiDist">
              <a:spcBef>
                <a:spcPct val="20000"/>
              </a:spcBef>
            </a:pPr>
            <a:r>
              <a:rPr kumimoji="0" lang="th-TH" sz="300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		-  </a:t>
            </a:r>
            <a:r>
              <a:rPr kumimoji="0" lang="th-TH" sz="3000" b="1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กาวซิลิโคน  </a:t>
            </a:r>
            <a:r>
              <a:rPr kumimoji="0" lang="th-TH" sz="300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เป็นสารพลาสติกเหลวผสมกับกาวประสาน  ใช้ปิดรอยร้าว</a:t>
            </a:r>
            <a:r>
              <a:rPr kumimoji="0" lang="th-TH" sz="300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  รอยรั่ว  และยาแนวป้องกันการรั่วซึม  ใช้ได้ทั้งงานปูนและงานไม้</a:t>
            </a:r>
            <a:endParaRPr kumimoji="0" lang="th-TH" sz="30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cs typeface="Angsana New" pitchFamily="18" charset="-3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th-TH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4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รูปภาพ 7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389" y="-27384"/>
            <a:ext cx="676275" cy="651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142976" y="4595378"/>
            <a:ext cx="6929486" cy="1785950"/>
          </a:xfrm>
        </p:spPr>
        <p:txBody>
          <a:bodyPr>
            <a:normAutofit/>
          </a:bodyPr>
          <a:lstStyle/>
          <a:p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ภาพที่  9.6  กาวซิลิโคน</a:t>
            </a:r>
            <a:br>
              <a:rPr lang="th-TH" sz="3200" b="1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ที่มา </a:t>
            </a:r>
            <a:r>
              <a:rPr lang="en-US" sz="3200" u="sng" dirty="0" smtClean="0">
                <a:latin typeface="Angsana New" pitchFamily="18" charset="-34"/>
                <a:cs typeface="Angsana New" pitchFamily="18" charset="-34"/>
              </a:rPr>
              <a:t>http://www.unicornbuilding.com/thai/thai.html</a:t>
            </a:r>
            <a:endParaRPr lang="th-TH" sz="3200" u="sng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6146" name="Picture 2" descr="C:\Users\Electron_manu\Desktop\Roob\9.6\tota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19120" y="692696"/>
            <a:ext cx="5977216" cy="4172982"/>
          </a:xfrm>
          <a:prstGeom prst="rect">
            <a:avLst/>
          </a:prstGeom>
          <a:noFill/>
        </p:spPr>
      </p:pic>
      <p:pic>
        <p:nvPicPr>
          <p:cNvPr id="4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รูปภาพ 5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2847860" y="-99392"/>
            <a:ext cx="3476740" cy="8242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Angsana New" pitchFamily="18" charset="-34"/>
              </a:rPr>
              <a:t>อิฐ (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Angsana New" pitchFamily="18" charset="-34"/>
              </a:rPr>
              <a:t>Brick</a:t>
            </a:r>
            <a:r>
              <a:rPr kumimoji="0" lang="th-T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Angsana New" pitchFamily="18" charset="-34"/>
              </a:rPr>
              <a:t>)</a:t>
            </a:r>
            <a:endParaRPr kumimoji="0" lang="th-TH" sz="5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ngsana New" pitchFamily="18" charset="-34"/>
              <a:ea typeface="+mj-ea"/>
              <a:cs typeface="Angsana New" pitchFamily="18" charset="-34"/>
            </a:endParaRPr>
          </a:p>
        </p:txBody>
      </p:sp>
      <p:sp>
        <p:nvSpPr>
          <p:cNvPr id="5" name="ตัวยึดเนื้อหา 2"/>
          <p:cNvSpPr txBox="1">
            <a:spLocks/>
          </p:cNvSpPr>
          <p:nvPr/>
        </p:nvSpPr>
        <p:spPr>
          <a:xfrm>
            <a:off x="374848" y="1016638"/>
            <a:ext cx="8229600" cy="14287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thaiDi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h-TH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		</a:t>
            </a:r>
            <a:r>
              <a:rPr kumimoji="0" lang="th-TH" sz="3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อิฐ</a:t>
            </a:r>
            <a:r>
              <a:rPr kumimoji="0" lang="th-TH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เป็นวัสดุสำหรับก่อฝาผนังโดยใช้ปูนก่อเป็นตัวประสานและยึด  ทำจากดินเหนียวผสมหินบด  ด้วนวิธีเทอัด  หรืออัดแล้วเผา  ขึ้นอยู่กับชนิดของอิฐนั้นๆ  มี</a:t>
            </a:r>
            <a:r>
              <a:rPr kumimoji="0" lang="th-TH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รายละเอียดดังต่อไปนี้</a:t>
            </a:r>
            <a:endParaRPr kumimoji="0" lang="th-TH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</p:txBody>
      </p:sp>
      <p:sp>
        <p:nvSpPr>
          <p:cNvPr id="6" name="ตัวยึดเนื้อหา 2"/>
          <p:cNvSpPr txBox="1">
            <a:spLocks/>
          </p:cNvSpPr>
          <p:nvPr/>
        </p:nvSpPr>
        <p:spPr>
          <a:xfrm>
            <a:off x="374848" y="2516836"/>
            <a:ext cx="8229600" cy="14287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thaiDist">
              <a:spcBef>
                <a:spcPct val="20000"/>
              </a:spcBef>
            </a:pPr>
            <a:r>
              <a:rPr kumimoji="0" lang="th-TH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		</a:t>
            </a:r>
            <a:r>
              <a:rPr lang="th-TH" sz="3000" b="1" dirty="0" smtClean="0">
                <a:latin typeface="Angsana New" pitchFamily="18" charset="-34"/>
                <a:cs typeface="Angsana New" pitchFamily="18" charset="-34"/>
              </a:rPr>
              <a:t>อิฐมอญ  </a:t>
            </a:r>
            <a:r>
              <a:rPr kumimoji="0" lang="th-TH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ใช้วัสดุดินเหนียวผสมแกลบเผา  อัดด้วยมือในสมัยแรกๆ  ต่อมาจึงนิยมอัดด้วยเครื่อง  ตัดเป็นก้อนๆ  เผาอบด้วยแกลบจนสุกจึงนำมาใช้งาน  ใช้ก่อผนังในงานก่อสร้าง  ให้ความแข็งแรงสูง  น้ำไม่รั่วซึม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th-TH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7" name="ตัวยึดเนื้อหา 2"/>
          <p:cNvSpPr txBox="1">
            <a:spLocks/>
          </p:cNvSpPr>
          <p:nvPr/>
        </p:nvSpPr>
        <p:spPr>
          <a:xfrm>
            <a:off x="374848" y="4088464"/>
            <a:ext cx="8229600" cy="1428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thaiDist">
              <a:spcBef>
                <a:spcPct val="20000"/>
              </a:spcBef>
            </a:pPr>
            <a:r>
              <a:rPr kumimoji="0" lang="th-TH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		</a:t>
            </a:r>
            <a:r>
              <a:rPr lang="th-TH" sz="3000" b="1" dirty="0" smtClean="0">
                <a:latin typeface="Angsana New" pitchFamily="18" charset="-34"/>
                <a:cs typeface="Angsana New" pitchFamily="18" charset="-34"/>
              </a:rPr>
              <a:t>อิฐบล็อก  </a:t>
            </a:r>
            <a:r>
              <a:rPr kumimoji="0" lang="th-TH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ใช้หินคลุกผสมปูนซีเมนต์</a:t>
            </a:r>
            <a:r>
              <a:rPr kumimoji="0" lang="th-TH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  บรรจุลงในแบบ  แล้วอัดออกมาเป็นอิฐบล็อก  ใช้ในงานก่อสร้างทั่วไป  ก้อนใหญ่  ก่อง่าย  ประหยัดเวลา  ความแข็งแรงพอใช้  มีทั้งชนิดทึบและโปร่ง  มีลวดลายสวยงาม</a:t>
            </a:r>
            <a:endParaRPr kumimoji="0" lang="th-TH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8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รูปภาพ 9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รูปภาพ 10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-27384"/>
            <a:ext cx="676275" cy="651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 build="allAtOnce"/>
      <p:bldP spid="6" grpId="0" build="allAtOnce"/>
      <p:bldP spid="7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142976" y="4000504"/>
            <a:ext cx="6929486" cy="1785950"/>
          </a:xfrm>
        </p:spPr>
        <p:txBody>
          <a:bodyPr>
            <a:normAutofit/>
          </a:bodyPr>
          <a:lstStyle/>
          <a:p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ภาพที่  9.7  อิฐมอญ</a:t>
            </a:r>
            <a:br>
              <a:rPr lang="th-TH" sz="3200" b="1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ที่มา </a:t>
            </a:r>
            <a:r>
              <a:rPr lang="en-US" sz="3200" u="sng" dirty="0" smtClean="0">
                <a:latin typeface="Angsana New" pitchFamily="18" charset="-34"/>
                <a:cs typeface="Angsana New" pitchFamily="18" charset="-34"/>
              </a:rPr>
              <a:t>http://www.kritsanakarn.com/</a:t>
            </a:r>
            <a:endParaRPr lang="th-TH" sz="3200" u="sng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7170" name="Picture 2" descr="C:\Users\Electron_manu\Desktop\Roob\9.7\v2c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8114" y="1124744"/>
            <a:ext cx="8136334" cy="2717536"/>
          </a:xfrm>
          <a:prstGeom prst="rect">
            <a:avLst/>
          </a:prstGeom>
          <a:noFill/>
        </p:spPr>
      </p:pic>
      <p:pic>
        <p:nvPicPr>
          <p:cNvPr id="4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รูปภาพ 5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142976" y="4509120"/>
            <a:ext cx="6929486" cy="1785950"/>
          </a:xfrm>
        </p:spPr>
        <p:txBody>
          <a:bodyPr>
            <a:normAutofit/>
          </a:bodyPr>
          <a:lstStyle/>
          <a:p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ภาพที่  9.8  อิฐบล็อกช่องลมลวดลายต่างๆ</a:t>
            </a:r>
            <a:br>
              <a:rPr lang="th-TH" sz="3200" b="1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ที่มา </a:t>
            </a:r>
            <a:r>
              <a:rPr lang="en-US" sz="3200" u="sng" dirty="0" smtClean="0">
                <a:latin typeface="Angsana New" pitchFamily="18" charset="-34"/>
                <a:cs typeface="Angsana New" pitchFamily="18" charset="-34"/>
              </a:rPr>
              <a:t>http://www.tspblock.com/15023957</a:t>
            </a:r>
            <a:endParaRPr lang="th-TH" sz="3200" u="sng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8194" name="Picture 2" descr="C:\Users\Electron_manu\Desktop\Roob\9.8\ภาพรวมอิฐบล็อกช่องลมทั้งหมด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70448" y="692696"/>
            <a:ext cx="6874542" cy="4043848"/>
          </a:xfrm>
          <a:prstGeom prst="rect">
            <a:avLst/>
          </a:prstGeom>
          <a:noFill/>
        </p:spPr>
      </p:pic>
      <p:pic>
        <p:nvPicPr>
          <p:cNvPr id="4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รูปภาพ 5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ยึดเนื้อหา 2"/>
          <p:cNvSpPr txBox="1">
            <a:spLocks/>
          </p:cNvSpPr>
          <p:nvPr/>
        </p:nvSpPr>
        <p:spPr>
          <a:xfrm>
            <a:off x="285720" y="1428736"/>
            <a:ext cx="8229600" cy="20717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thaiDist">
              <a:spcBef>
                <a:spcPct val="20000"/>
              </a:spcBef>
            </a:pPr>
            <a:r>
              <a:rPr kumimoji="0" lang="th-TH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		</a:t>
            </a:r>
            <a:r>
              <a:rPr lang="th-TH" sz="3000" b="1" dirty="0" smtClean="0">
                <a:latin typeface="Angsana New" pitchFamily="18" charset="-34"/>
                <a:cs typeface="Angsana New" pitchFamily="18" charset="-34"/>
              </a:rPr>
              <a:t>อิฐดินเหนียวอัด  </a:t>
            </a:r>
            <a:r>
              <a:rPr kumimoji="0" lang="th-TH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ใช้วัสดุดินเหนียวบรรจุลงในแบบเหล็กแล้วอัดด้วยเครื่องอัด</a:t>
            </a:r>
            <a:r>
              <a:rPr kumimoji="0" lang="th-TH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  มีทั้งแบบเผาอบและแบบอัดธรรมดา  น้ำหนักมาก  ความแข็งแรงสูง  ปัจจุบันได้มีการพัฒนาทำให้อิฐหนักน้อยลง  ชื่ออิฐนิยมตั้งตามแหล่งและบริษัทผู้ผลิต  เช่น  อิฐวี</a:t>
            </a:r>
            <a:r>
              <a:rPr kumimoji="0" lang="th-TH" sz="3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เอ็ม</a:t>
            </a:r>
            <a:r>
              <a:rPr kumimoji="0" lang="th-TH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  อิฐสยาม  อิฐบางบัวทอง </a:t>
            </a:r>
            <a:r>
              <a:rPr lang="th-TH" sz="3000" dirty="0" smtClean="0">
                <a:solidFill>
                  <a:schemeClr val="dk1"/>
                </a:solidFill>
                <a:latin typeface="Angsana New" pitchFamily="18" charset="-34"/>
                <a:cs typeface="Angsana New" pitchFamily="18" charset="-34"/>
              </a:rPr>
              <a:t>ฯลฯ</a:t>
            </a:r>
            <a:endParaRPr kumimoji="0" lang="th-TH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cs typeface="Angsana New" pitchFamily="18" charset="-3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th-TH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" name="ตัวยึดเนื้อหา 2"/>
          <p:cNvSpPr txBox="1">
            <a:spLocks/>
          </p:cNvSpPr>
          <p:nvPr/>
        </p:nvSpPr>
        <p:spPr>
          <a:xfrm>
            <a:off x="285720" y="3500438"/>
            <a:ext cx="8229600" cy="16430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thaiDist">
              <a:spcBef>
                <a:spcPct val="20000"/>
              </a:spcBef>
            </a:pPr>
            <a:r>
              <a:rPr kumimoji="0" lang="th-TH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		</a:t>
            </a:r>
            <a:r>
              <a:rPr lang="th-TH" sz="3000" b="1" dirty="0" smtClean="0">
                <a:latin typeface="Angsana New" pitchFamily="18" charset="-34"/>
                <a:cs typeface="Angsana New" pitchFamily="18" charset="-34"/>
              </a:rPr>
              <a:t>อิฐดินแดงอัดผสม  </a:t>
            </a:r>
            <a:r>
              <a:rPr kumimoji="0" lang="th-TH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ใช้ดินแดงผสมปูนซีเมนต์บรรจุลงในแบบเหล็กและอัดด้วยเครื่องอัด</a:t>
            </a:r>
            <a:r>
              <a:rPr kumimoji="0" lang="th-TH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  มีผิวเรียบ  ลวดลายสวยงาม  ความแข็งแรงสูง  นิยมใช้ก่ออิฐสร้างบ้านชนิดที่ไม่มีเสา</a:t>
            </a:r>
            <a:endParaRPr kumimoji="0" lang="th-TH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6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รูปภาพ 7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143000"/>
          </a:xfrm>
        </p:spPr>
        <p:txBody>
          <a:bodyPr/>
          <a:lstStyle/>
          <a:p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ความหมายของวัสดุก่อสร้าง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ตัวยึดเนื้อหา 2"/>
          <p:cNvSpPr>
            <a:spLocks noGrp="1"/>
          </p:cNvSpPr>
          <p:nvPr>
            <p:ph idx="1"/>
          </p:nvPr>
        </p:nvSpPr>
        <p:spPr>
          <a:xfrm>
            <a:off x="271490" y="1628800"/>
            <a:ext cx="8229600" cy="1571636"/>
          </a:xfrm>
        </p:spPr>
        <p:txBody>
          <a:bodyPr>
            <a:noAutofit/>
          </a:bodyPr>
          <a:lstStyle/>
          <a:p>
            <a:pPr algn="thaiDist">
              <a:buNone/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		</a:t>
            </a: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วัสดุก่อสร้าง 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หมายถึง  วัสดุที่ใช้เป็นส่วนประกอบในงานก่อสร้างอาคารและสิ่งปลูกสร้าง  มีทั้งใช้งานได้โดยตรงและใช้เป็นส่วนผสม   รายละเอียดของวัสดุก่อสร้างที่สำคัญมีดังต่อไปนี้</a:t>
            </a:r>
          </a:p>
          <a:p>
            <a:pPr>
              <a:buFontTx/>
              <a:buChar char="-"/>
            </a:pPr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471430" y="35306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Angsana New" pitchFamily="18" charset="-34"/>
              </a:rPr>
              <a:t>ไม้ (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Angsana New" pitchFamily="18" charset="-34"/>
              </a:rPr>
              <a:t>Wood</a:t>
            </a:r>
            <a:r>
              <a:rPr kumimoji="0" lang="th-TH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Angsana New" pitchFamily="18" charset="-34"/>
              </a:rPr>
              <a:t>)</a:t>
            </a:r>
            <a:endParaRPr kumimoji="0" lang="th-TH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ngsana New" pitchFamily="18" charset="-34"/>
              <a:ea typeface="+mj-ea"/>
              <a:cs typeface="Angsana New" pitchFamily="18" charset="-34"/>
            </a:endParaRPr>
          </a:p>
        </p:txBody>
      </p:sp>
      <p:sp>
        <p:nvSpPr>
          <p:cNvPr id="5" name="ตัวยึดเนื้อหา 2"/>
          <p:cNvSpPr txBox="1">
            <a:spLocks/>
          </p:cNvSpPr>
          <p:nvPr/>
        </p:nvSpPr>
        <p:spPr>
          <a:xfrm>
            <a:off x="285720" y="4450214"/>
            <a:ext cx="8229600" cy="16430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thaiDi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h-TH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		</a:t>
            </a:r>
            <a:r>
              <a:rPr kumimoji="0" lang="th-TH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ไม้</a:t>
            </a:r>
            <a:r>
              <a:rPr kumimoji="0" lang="th-TH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เป็นวัสดุที่ได้จากธรรมชาติ(รายละเอียดเกี่ยวกับไม้อยู่ในหน่วยที่ 6)</a:t>
            </a:r>
            <a:r>
              <a:rPr kumimoji="0" lang="th-TH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 </a:t>
            </a:r>
            <a:r>
              <a:rPr kumimoji="0" lang="th-TH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ในหน่วยนี้จะกล่าวถึงเฉพาะการนำไม้มาใช้ในงานก่อสร้าง  </a:t>
            </a:r>
            <a:r>
              <a:rPr lang="th-TH" sz="3200" noProof="0" dirty="0" smtClean="0">
                <a:latin typeface="Angsana New" pitchFamily="18" charset="-34"/>
                <a:cs typeface="Angsana New" pitchFamily="18" charset="-34"/>
              </a:rPr>
              <a:t>ซึ่ง</a:t>
            </a:r>
            <a:r>
              <a:rPr kumimoji="0" lang="th-TH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มีรายละเอียดดังต่อไปนี้</a:t>
            </a:r>
          </a:p>
        </p:txBody>
      </p:sp>
      <p:pic>
        <p:nvPicPr>
          <p:cNvPr id="7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รูปภาพ 8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รูปภาพ 9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908720"/>
            <a:ext cx="676275" cy="651905"/>
          </a:xfrm>
          <a:prstGeom prst="rect">
            <a:avLst/>
          </a:prstGeom>
        </p:spPr>
      </p:pic>
      <p:pic>
        <p:nvPicPr>
          <p:cNvPr id="11" name="รูปภาพ 10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717032"/>
            <a:ext cx="676275" cy="651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allAtOnce"/>
      <p:bldP spid="4" grpId="0" build="allAtOnce"/>
      <p:bldP spid="5" grpId="0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2708160" y="836712"/>
            <a:ext cx="375614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Angsana New" pitchFamily="18" charset="-34"/>
              </a:rPr>
              <a:t>กระเบื้อง (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Angsana New" pitchFamily="18" charset="-34"/>
              </a:rPr>
              <a:t>Tile</a:t>
            </a:r>
            <a:r>
              <a:rPr kumimoji="0" lang="th-TH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Angsana New" pitchFamily="18" charset="-34"/>
              </a:rPr>
              <a:t>)</a:t>
            </a:r>
            <a:endParaRPr kumimoji="0" lang="th-TH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ngsana New" pitchFamily="18" charset="-34"/>
              <a:ea typeface="+mj-ea"/>
              <a:cs typeface="Angsana New" pitchFamily="18" charset="-34"/>
            </a:endParaRPr>
          </a:p>
        </p:txBody>
      </p:sp>
      <p:sp>
        <p:nvSpPr>
          <p:cNvPr id="5" name="ตัวยึดเนื้อหา 2"/>
          <p:cNvSpPr txBox="1">
            <a:spLocks/>
          </p:cNvSpPr>
          <p:nvPr/>
        </p:nvSpPr>
        <p:spPr>
          <a:xfrm>
            <a:off x="285720" y="2143100"/>
            <a:ext cx="8229600" cy="10001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thaiDi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h-TH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		</a:t>
            </a:r>
            <a:r>
              <a:rPr kumimoji="0" lang="th-TH" sz="3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กระเบื้องผลิตจากวัสดุดินเผา  ปูนซีเมนต์ผสม  ขึ้นอยู่กับ</a:t>
            </a:r>
            <a:r>
              <a:rPr kumimoji="0" lang="th-TH" sz="3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ชนิด</a:t>
            </a:r>
            <a:br>
              <a:rPr kumimoji="0" lang="th-TH" sz="3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</a:br>
            <a:r>
              <a:rPr kumimoji="0" lang="th-TH" sz="3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และ</a:t>
            </a:r>
            <a:r>
              <a:rPr kumimoji="0" lang="th-TH" sz="3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ลักษณะการใช้งาน  รายละเอียดของกระเบื้องมีดังนี้</a:t>
            </a:r>
            <a:endParaRPr kumimoji="0" lang="th-TH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</p:txBody>
      </p:sp>
      <p:sp>
        <p:nvSpPr>
          <p:cNvPr id="6" name="ตัวยึดเนื้อหา 2"/>
          <p:cNvSpPr txBox="1">
            <a:spLocks/>
          </p:cNvSpPr>
          <p:nvPr/>
        </p:nvSpPr>
        <p:spPr>
          <a:xfrm>
            <a:off x="285720" y="3286116"/>
            <a:ext cx="8229600" cy="17859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thaiDist">
              <a:spcBef>
                <a:spcPct val="20000"/>
              </a:spcBef>
            </a:pPr>
            <a:r>
              <a:rPr kumimoji="0" lang="th-TH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		</a:t>
            </a:r>
            <a:r>
              <a:rPr lang="th-TH" sz="3000" b="1" dirty="0" smtClean="0">
                <a:latin typeface="Angsana New" pitchFamily="18" charset="-34"/>
                <a:cs typeface="Angsana New" pitchFamily="18" charset="-34"/>
              </a:rPr>
              <a:t>กระเบื้องปูพื้นและผนัง  </a:t>
            </a:r>
            <a:r>
              <a:rPr kumimoji="0" lang="th-TH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ได้จากการนำกระเบื้องดินเผาไปทาสีตกแต่ง  เคลือบผิวมัน  แล้วนำไปเผาอบจนแข็งตัว</a:t>
            </a:r>
            <a:r>
              <a:rPr kumimoji="0" lang="th-TH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  จะได้กระเบื้องที่มีสีสันสวยงาม  นำมาปูพื้นและผนังโดยใช้ปูนซีเมนต์เป็นตัวประสาน  และยาแนวด้วยปูนยาวแนวสีต่างๆ</a:t>
            </a:r>
            <a:endParaRPr kumimoji="0" lang="th-TH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cs typeface="Angsana New" pitchFamily="18" charset="-3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th-TH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7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รูปภาพ 8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รูปภาพ 9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052736"/>
            <a:ext cx="676275" cy="651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 build="allAtOnce"/>
      <p:bldP spid="6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043608" y="4595378"/>
            <a:ext cx="7215238" cy="1785950"/>
          </a:xfrm>
        </p:spPr>
        <p:txBody>
          <a:bodyPr>
            <a:normAutofit/>
          </a:bodyPr>
          <a:lstStyle/>
          <a:p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ภาพที่  9.9  กระเบื้องปูพื้นลวดลายสวยงาม</a:t>
            </a:r>
            <a:br>
              <a:rPr lang="th-TH" sz="3200" b="1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ที่มา </a:t>
            </a:r>
            <a:r>
              <a:rPr lang="en-US" sz="3200" u="sng" dirty="0" smtClean="0">
                <a:latin typeface="Angsana New" pitchFamily="18" charset="-34"/>
                <a:cs typeface="Angsana New" pitchFamily="18" charset="-34"/>
              </a:rPr>
              <a:t>http://www.decoist.com/2012-10-08/floor-tile-design-ideas/</a:t>
            </a:r>
            <a:endParaRPr lang="th-TH" sz="3200" u="sng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9218" name="Picture 2" descr="C:\Users\Electron_manu\Desktop\Roob\9.9\tile-flooring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60372" y="692696"/>
            <a:ext cx="6107972" cy="4133060"/>
          </a:xfrm>
          <a:prstGeom prst="rect">
            <a:avLst/>
          </a:prstGeom>
          <a:noFill/>
        </p:spPr>
      </p:pic>
      <p:pic>
        <p:nvPicPr>
          <p:cNvPr id="4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รูปภาพ 5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ยึดเนื้อหา 2"/>
          <p:cNvSpPr txBox="1">
            <a:spLocks/>
          </p:cNvSpPr>
          <p:nvPr/>
        </p:nvSpPr>
        <p:spPr>
          <a:xfrm>
            <a:off x="104144" y="116632"/>
            <a:ext cx="9004360" cy="62865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thaiDist">
              <a:spcBef>
                <a:spcPct val="20000"/>
              </a:spcBef>
            </a:pPr>
            <a:r>
              <a:rPr kumimoji="0" lang="th-TH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		</a:t>
            </a:r>
            <a:r>
              <a:rPr lang="th-TH" sz="3000" b="1" dirty="0" smtClean="0">
                <a:latin typeface="Angsana New" pitchFamily="18" charset="-34"/>
                <a:cs typeface="Angsana New" pitchFamily="18" charset="-34"/>
              </a:rPr>
              <a:t>กระเบื้องมุงหลังคา </a:t>
            </a:r>
            <a:r>
              <a:rPr lang="th-TH" sz="3000" b="1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kumimoji="0" lang="th-TH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แบ่ง</a:t>
            </a:r>
            <a:r>
              <a:rPr kumimoji="0" lang="th-TH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ออกเป็นกระเบื้องมุงหลังคาชนิดต่างๆได้ดังนี้</a:t>
            </a:r>
          </a:p>
          <a:p>
            <a:pPr marL="342900" indent="-342900" algn="thaiDist">
              <a:spcBef>
                <a:spcPct val="20000"/>
              </a:spcBef>
            </a:pPr>
            <a:endParaRPr lang="th-TH" sz="1600" dirty="0" smtClean="0">
              <a:latin typeface="Angsana New" pitchFamily="18" charset="-34"/>
              <a:cs typeface="Angsana New" pitchFamily="18" charset="-34"/>
            </a:endParaRPr>
          </a:p>
          <a:p>
            <a:pPr marL="342900" indent="-342900" algn="thaiDist">
              <a:spcBef>
                <a:spcPct val="20000"/>
              </a:spcBef>
            </a:pP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>		-  </a:t>
            </a:r>
            <a:r>
              <a:rPr lang="th-TH" sz="3000" b="1" dirty="0" smtClean="0">
                <a:latin typeface="Angsana New" pitchFamily="18" charset="-34"/>
                <a:cs typeface="Angsana New" pitchFamily="18" charset="-34"/>
              </a:rPr>
              <a:t>กระเบื้องลอนคู่  ลอนใหญ่  ลอนเล็ก</a:t>
            </a: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>  ทำจากปูนซีเมนต์ผสมใยหิน  มีน้ำหนักเบา  มีหลายขนาดหลายสี  ทั้งสีธรรมชาติและแบบที่ทาสีเคลือบ  นิยมใช้มากเพราะราคาถูก  ความคงทนอยู่ในระดับปานกลาง  หลังคาส่วนที่ต้องการแสงสว่างจะใช้กระเบื้องลอนที่ทำจากสารพลาสติกโปร่งแสงมุงสลับเป็นบางช่วง</a:t>
            </a:r>
          </a:p>
          <a:p>
            <a:pPr marL="342900" indent="-342900" algn="thaiDist">
              <a:spcBef>
                <a:spcPct val="20000"/>
              </a:spcBef>
            </a:pPr>
            <a:r>
              <a:rPr kumimoji="0" lang="th-TH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		</a:t>
            </a:r>
            <a:r>
              <a:rPr kumimoji="0" lang="th-TH" sz="3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-</a:t>
            </a:r>
            <a:r>
              <a:rPr kumimoji="0" lang="th-TH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  กระเบื้องซี</a:t>
            </a:r>
            <a:r>
              <a:rPr kumimoji="0" lang="th-TH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แพค</a:t>
            </a:r>
            <a:r>
              <a:rPr kumimoji="0" lang="th-TH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  เป็นกระเบื้องเคลือบสี  ผลิตจากซีเมนต์ผสมทรายและหินบดแล้วจึงนำมาเคลือบสี</a:t>
            </a:r>
            <a:r>
              <a:rPr kumimoji="0" lang="th-TH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  มีขนาดเล็ก  หนาและน้ำหนักมาก  มีราคาแพง  นิยมใช้ในบ้านที่ต้องการความสวยงามและความแข็งแรงสูง</a:t>
            </a:r>
          </a:p>
          <a:p>
            <a:pPr marL="342900" indent="-342900" algn="thaiDist">
              <a:spcBef>
                <a:spcPct val="20000"/>
              </a:spcBef>
            </a:pPr>
            <a:r>
              <a:rPr lang="th-TH" sz="3000" baseline="0" dirty="0" smtClean="0">
                <a:latin typeface="Angsana New" pitchFamily="18" charset="-34"/>
                <a:cs typeface="Angsana New" pitchFamily="18" charset="-34"/>
              </a:rPr>
              <a:t>		-</a:t>
            </a: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>  </a:t>
            </a:r>
            <a:r>
              <a:rPr lang="th-TH" sz="3000" b="1" dirty="0" smtClean="0">
                <a:latin typeface="Angsana New" pitchFamily="18" charset="-34"/>
                <a:cs typeface="Angsana New" pitchFamily="18" charset="-34"/>
              </a:rPr>
              <a:t>กระเบื้องเรียบ</a:t>
            </a: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>  เป็นกระเบื้องดินเผา  มีทั้งสีธรรมชาติและชนิดเคลือบสี  นิยมใช้มุงหลังคาโบสถ์  ศาลาวัด  บ้านทรงไทย  หรืองานเฉพาะที่ต้องการความสวยงาม  แผ่นมีขนาดเล็ก  มุงยาก  จึงไม่นิยมใช้กับงานมุงหลังคาบ้านทั่วไป</a:t>
            </a:r>
            <a:endParaRPr kumimoji="0" lang="th-TH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cs typeface="Angsana New" pitchFamily="18" charset="-3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th-TH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3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รูปภาพ 5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85786" y="3857628"/>
            <a:ext cx="7500990" cy="1857388"/>
          </a:xfrm>
        </p:spPr>
        <p:txBody>
          <a:bodyPr>
            <a:normAutofit fontScale="90000"/>
          </a:bodyPr>
          <a:lstStyle/>
          <a:p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ภาพที่  9.10  กระเบื้องมุงหลังคาชนิดต่างๆ</a:t>
            </a:r>
            <a:br>
              <a:rPr lang="th-TH" sz="3200" b="1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ที่มา </a:t>
            </a:r>
            <a:r>
              <a:rPr lang="en-US" sz="3200" u="sng" dirty="0" smtClean="0">
                <a:latin typeface="Angsana New" pitchFamily="18" charset="-34"/>
                <a:cs typeface="Angsana New" pitchFamily="18" charset="-34"/>
              </a:rPr>
              <a:t>http://www.chinaseniorsupplier.com/Construction_Real_Estate/Masonry_Materials/60255546673</a:t>
            </a:r>
            <a:endParaRPr lang="th-TH" sz="3200" u="sng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10242" name="Picture 2" descr="C:\Users\Electron_manu\Desktop\Roob\9.10\tile-type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6338" y="1052736"/>
            <a:ext cx="8392126" cy="2587362"/>
          </a:xfrm>
          <a:prstGeom prst="rect">
            <a:avLst/>
          </a:prstGeom>
          <a:noFill/>
        </p:spPr>
      </p:pic>
      <p:pic>
        <p:nvPicPr>
          <p:cNvPr id="4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รูปภาพ 5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ยึดเนื้อหา 2"/>
          <p:cNvSpPr txBox="1">
            <a:spLocks/>
          </p:cNvSpPr>
          <p:nvPr/>
        </p:nvSpPr>
        <p:spPr>
          <a:xfrm>
            <a:off x="285720" y="1785926"/>
            <a:ext cx="8229600" cy="16430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thaiDist">
              <a:spcBef>
                <a:spcPct val="20000"/>
              </a:spcBef>
            </a:pPr>
            <a:r>
              <a:rPr kumimoji="0" lang="th-TH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		</a:t>
            </a:r>
            <a:r>
              <a:rPr lang="th-TH" sz="3000" b="1" dirty="0" smtClean="0">
                <a:latin typeface="Angsana New" pitchFamily="18" charset="-34"/>
                <a:cs typeface="Angsana New" pitchFamily="18" charset="-34"/>
              </a:rPr>
              <a:t>กระเบื้องแผ่นเรียบ  </a:t>
            </a: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>ทำจากซีเมนต์ผสมใยหินและวัสดุกาว  อัดให้เป็นแผ่นเรียบ  ใช้ทำฝ้าเพดาน  ฝาผนังบ้าน  สามารถป้องกันน้ำและความร้อนได้ดี  แต่เปราะและแตกง่าย</a:t>
            </a:r>
            <a:endParaRPr kumimoji="0" lang="th-TH" sz="30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cs typeface="Angsana New" pitchFamily="18" charset="-3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th-TH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" name="ตัวยึดเนื้อหา 2"/>
          <p:cNvSpPr txBox="1">
            <a:spLocks/>
          </p:cNvSpPr>
          <p:nvPr/>
        </p:nvSpPr>
        <p:spPr>
          <a:xfrm>
            <a:off x="285720" y="3357554"/>
            <a:ext cx="8229600" cy="16430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thaiDist">
              <a:spcBef>
                <a:spcPct val="20000"/>
              </a:spcBef>
            </a:pPr>
            <a:r>
              <a:rPr kumimoji="0" lang="th-TH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		</a:t>
            </a:r>
            <a:r>
              <a:rPr lang="th-TH" sz="3000" b="1" dirty="0" smtClean="0">
                <a:latin typeface="Angsana New" pitchFamily="18" charset="-34"/>
                <a:cs typeface="Angsana New" pitchFamily="18" charset="-34"/>
              </a:rPr>
              <a:t>กระเบื้องประดับ  </a:t>
            </a:r>
            <a:r>
              <a:rPr kumimoji="0" lang="th-TH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ทำจากดินเผา  มีลวดลายสวยงาม  มีทั้งแบบสีธรรมชาติและแบบที่เคลือบสี  ใช้ประดับผนัง  บันได  เสา  รั้วบ้านที่ต้องการความสวยงาม  มีมากมายหลายแบบและหลายขนาด</a:t>
            </a:r>
            <a:endParaRPr kumimoji="0" lang="th-TH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6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รูปภาพ 7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 build="allAtOnce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000100" y="4523370"/>
            <a:ext cx="7215238" cy="1785950"/>
          </a:xfrm>
        </p:spPr>
        <p:txBody>
          <a:bodyPr>
            <a:normAutofit/>
          </a:bodyPr>
          <a:lstStyle/>
          <a:p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ภาพที่  9.11  กระเบื้องแผ่นเรียบสำหรับฝาผนังและฝ้าเพดาน</a:t>
            </a:r>
            <a:br>
              <a:rPr lang="th-TH" sz="3200" b="1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ที่มา </a:t>
            </a:r>
            <a:r>
              <a:rPr lang="en-US" sz="3200" u="sng" dirty="0" smtClean="0">
                <a:latin typeface="Angsana New" pitchFamily="18" charset="-34"/>
                <a:cs typeface="Angsana New" pitchFamily="18" charset="-34"/>
              </a:rPr>
              <a:t>http://forum.khonkaenlink.info/index.php?board=47.1800</a:t>
            </a:r>
            <a:endParaRPr lang="th-TH" sz="3200" u="sng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11266" name="Picture 2" descr="C:\Users\Electron_manu\Desktop\Roob\9.11\20150514_10341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94150" y="759388"/>
            <a:ext cx="7178250" cy="4037764"/>
          </a:xfrm>
          <a:prstGeom prst="rect">
            <a:avLst/>
          </a:prstGeom>
          <a:noFill/>
        </p:spPr>
      </p:pic>
      <p:pic>
        <p:nvPicPr>
          <p:cNvPr id="4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รูปภาพ 5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2843808" y="764704"/>
            <a:ext cx="334974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Angsana New" pitchFamily="18" charset="-34"/>
              </a:rPr>
              <a:t>เหล็ก (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Angsana New" pitchFamily="18" charset="-34"/>
              </a:rPr>
              <a:t>Iron</a:t>
            </a:r>
            <a:r>
              <a:rPr kumimoji="0" lang="th-TH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Angsana New" pitchFamily="18" charset="-34"/>
              </a:rPr>
              <a:t>)</a:t>
            </a:r>
            <a:endParaRPr kumimoji="0" lang="th-TH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ngsana New" pitchFamily="18" charset="-34"/>
              <a:ea typeface="+mj-ea"/>
              <a:cs typeface="Angsana New" pitchFamily="18" charset="-34"/>
            </a:endParaRPr>
          </a:p>
        </p:txBody>
      </p:sp>
      <p:sp>
        <p:nvSpPr>
          <p:cNvPr id="5" name="ตัวยึดเนื้อหา 2"/>
          <p:cNvSpPr txBox="1">
            <a:spLocks/>
          </p:cNvSpPr>
          <p:nvPr/>
        </p:nvSpPr>
        <p:spPr>
          <a:xfrm>
            <a:off x="285720" y="2143108"/>
            <a:ext cx="8229600" cy="6429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thaiDi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h-TH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		</a:t>
            </a:r>
            <a:r>
              <a:rPr kumimoji="0" lang="th-TH" sz="3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เหล็กที่ใช้ในงานก่อสร้างที่นิยมใช้อยู่ในปัจจุบัน</a:t>
            </a:r>
            <a:r>
              <a:rPr kumimoji="0" lang="th-TH" sz="30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  มีดังต่อไปนี้</a:t>
            </a:r>
            <a:endParaRPr kumimoji="0" lang="th-TH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</p:txBody>
      </p:sp>
      <p:sp>
        <p:nvSpPr>
          <p:cNvPr id="6" name="ตัวยึดเนื้อหา 2"/>
          <p:cNvSpPr txBox="1">
            <a:spLocks/>
          </p:cNvSpPr>
          <p:nvPr/>
        </p:nvSpPr>
        <p:spPr>
          <a:xfrm>
            <a:off x="285720" y="2786058"/>
            <a:ext cx="8229600" cy="25003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thaiDist">
              <a:spcBef>
                <a:spcPct val="20000"/>
              </a:spcBef>
            </a:pPr>
            <a:r>
              <a:rPr kumimoji="0" lang="th-TH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		</a:t>
            </a:r>
            <a:r>
              <a:rPr lang="th-TH" sz="3000" b="1" dirty="0" smtClean="0">
                <a:latin typeface="Angsana New" pitchFamily="18" charset="-34"/>
                <a:cs typeface="Angsana New" pitchFamily="18" charset="-34"/>
              </a:rPr>
              <a:t>เหล็กก่อสร้าง  </a:t>
            </a:r>
            <a:r>
              <a:rPr kumimoji="0" lang="th-TH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ลักษณะเป็นเส้นกลมยาว  10  เมตร  มีทั้งแบบเรียบและแบบข้ออ้อย  ผลิตด้วยวิธีรีด  ถ้ารีดร้อนผิวเหล็กจะเป็นสีดำ  ถ้ารีดเย็นผิวเหล็กจะเป็นมัน  เมื่อใช้งานจะต้องตัด</a:t>
            </a:r>
            <a:r>
              <a:rPr kumimoji="0" lang="th-TH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  ดัด  และมัดด้วยลวด  ใช้เป็นโครงงานเทเสา  คาน  พื้น  ขนาดของเหล็กก่อสร้างเรียกเป็นหุน  ปัจจุบันโครงสร้างเหล็กในงานเทพื้นนิยมอัดเป็นตารางสำเร็จจำหน่ายเป็นม้วน</a:t>
            </a:r>
            <a:endParaRPr kumimoji="0" lang="th-TH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cs typeface="Angsana New" pitchFamily="18" charset="-3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th-TH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7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รูปภาพ 8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รูปภาพ 9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980728"/>
            <a:ext cx="676275" cy="651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 build="allAtOnce"/>
      <p:bldP spid="6" grpId="0" build="allAtOnce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99592" y="4674226"/>
            <a:ext cx="7215238" cy="1635094"/>
          </a:xfrm>
        </p:spPr>
        <p:txBody>
          <a:bodyPr>
            <a:normAutofit/>
          </a:bodyPr>
          <a:lstStyle/>
          <a:p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ภาพที่  9.12  เหล็กก่อสร้าง</a:t>
            </a:r>
            <a:br>
              <a:rPr lang="th-TH" sz="3200" b="1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ที่มา </a:t>
            </a:r>
            <a:r>
              <a:rPr lang="en-US" sz="3200" u="sng" dirty="0" smtClean="0">
                <a:latin typeface="Angsana New" pitchFamily="18" charset="-34"/>
                <a:cs typeface="Angsana New" pitchFamily="18" charset="-34"/>
              </a:rPr>
              <a:t>http://www.nanasupplier.com/tag/39818</a:t>
            </a:r>
            <a:endParaRPr lang="th-TH" sz="3200" u="sng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12290" name="Picture 2" descr="C:\Users\Electron_manu\Desktop\Roob\9.12\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07134" y="767733"/>
            <a:ext cx="5401170" cy="4067412"/>
          </a:xfrm>
          <a:prstGeom prst="rect">
            <a:avLst/>
          </a:prstGeom>
          <a:noFill/>
        </p:spPr>
      </p:pic>
      <p:pic>
        <p:nvPicPr>
          <p:cNvPr id="4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รูปภาพ 5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ยึดเนื้อหา 2"/>
          <p:cNvSpPr txBox="1">
            <a:spLocks/>
          </p:cNvSpPr>
          <p:nvPr/>
        </p:nvSpPr>
        <p:spPr>
          <a:xfrm>
            <a:off x="285720" y="857232"/>
            <a:ext cx="8229600" cy="32861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thaiDist">
              <a:spcBef>
                <a:spcPct val="20000"/>
              </a:spcBef>
            </a:pPr>
            <a:r>
              <a:rPr kumimoji="0" lang="th-TH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		</a:t>
            </a:r>
            <a:r>
              <a:rPr lang="th-TH" sz="3000" b="1" dirty="0" smtClean="0">
                <a:latin typeface="Angsana New" pitchFamily="18" charset="-34"/>
                <a:cs typeface="Angsana New" pitchFamily="18" charset="-34"/>
              </a:rPr>
              <a:t>เหล็กโครงสร้าง  </a:t>
            </a:r>
            <a:r>
              <a:rPr kumimoji="0" lang="th-TH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ในงานโครงหลังคาจะนิยมใช้เหล็กตัว  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C  </a:t>
            </a:r>
            <a:r>
              <a:rPr kumimoji="0" lang="th-TH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มีทั้งชนิดบาง  ชนิดกลาง  และชนิดหนา  ความยาว  6  เมตร  มีหลายขนาดให้เลือกใช้  </a:t>
            </a: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>  </a:t>
            </a:r>
            <a:r>
              <a:rPr kumimoji="0" lang="th-TH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ในงานประปู  รั้วเหล็ก</a:t>
            </a:r>
            <a:r>
              <a:rPr kumimoji="0" lang="th-TH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  ลูกกรงประตู  หน้าต่าง  จะนิยมใช้เหล็กกล่องสี่เหลี่ยม  เหล็กฉาก  เหล็กเส้นกลม  เหล็กเส้นแบน  และในงานโครงสร้างขนาดใหญ่  เช่น  โรงงาน  สะพาน  </a:t>
            </a:r>
            <a:r>
              <a:rPr kumimoji="0" lang="th-TH" sz="3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จะยิม</a:t>
            </a:r>
            <a:r>
              <a:rPr kumimoji="0" lang="th-TH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ใช้เหล็กตัวไอ  เหล็กฉาก  เหล็กแผ่นหนา  ยึดด้วยวิธย้ำหมุดหรือ</a:t>
            </a:r>
            <a:r>
              <a:rPr kumimoji="0" lang="th-TH" sz="3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ขันน็อต</a:t>
            </a:r>
            <a:r>
              <a:rPr kumimoji="0" lang="th-TH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  การใช้เหล็กโครงสร้างจะต้องทาสีกันสนิมทุกครั้งจึงจะใช้ได้ทนนาน</a:t>
            </a:r>
            <a:endParaRPr kumimoji="0" lang="th-TH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cs typeface="Angsana New" pitchFamily="18" charset="-3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th-TH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" name="ตัวยึดเนื้อหา 2"/>
          <p:cNvSpPr txBox="1">
            <a:spLocks/>
          </p:cNvSpPr>
          <p:nvPr/>
        </p:nvSpPr>
        <p:spPr>
          <a:xfrm>
            <a:off x="285720" y="4214818"/>
            <a:ext cx="8229600" cy="20717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thaiDist">
              <a:spcBef>
                <a:spcPct val="20000"/>
              </a:spcBef>
            </a:pPr>
            <a:r>
              <a:rPr kumimoji="0" lang="th-TH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		</a:t>
            </a:r>
            <a:r>
              <a:rPr lang="th-TH" sz="3000" b="1" dirty="0" smtClean="0">
                <a:latin typeface="Angsana New" pitchFamily="18" charset="-34"/>
                <a:cs typeface="Angsana New" pitchFamily="18" charset="-34"/>
              </a:rPr>
              <a:t>เหล็กมุงหลังคา  </a:t>
            </a:r>
            <a:r>
              <a:rPr kumimoji="0" lang="th-TH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เป็นเหล็กเคลือบสังกะสี</a:t>
            </a:r>
            <a:r>
              <a:rPr kumimoji="0" lang="th-TH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  อะลูมิเนียม  ดีบุก  หรือเคลือบสีเพื่อป้องกันสนิม  นิยมขึ้นลอนเพื่อเป็นร่องน้ำไหลและเสริมความแข็งแรง  มีบางส่วนที่ผลิตเป็นแผ่นเรียบเพื่อใช้ทำรางน้ำฝน  ขนาดและความหนามีให้เลือกใช้ตามความเหมาะสม</a:t>
            </a:r>
            <a:endParaRPr kumimoji="0" lang="th-TH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cs typeface="Angsana New" pitchFamily="18" charset="-3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th-TH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6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รูปภาพ 7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 build="allAtOnce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20662" y="4453072"/>
            <a:ext cx="8631238" cy="2000264"/>
          </a:xfrm>
        </p:spPr>
        <p:txBody>
          <a:bodyPr>
            <a:normAutofit/>
          </a:bodyPr>
          <a:lstStyle/>
          <a:p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ภาพที่  9.13  เหล็กโครงสร้าง</a:t>
            </a:r>
            <a:br>
              <a:rPr lang="th-TH" sz="3200" b="1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ที่มา </a:t>
            </a:r>
            <a:r>
              <a:rPr lang="en-US" sz="3200" u="sng" dirty="0" smtClean="0">
                <a:latin typeface="Angsana New" pitchFamily="18" charset="-34"/>
                <a:cs typeface="Angsana New" pitchFamily="18" charset="-34"/>
              </a:rPr>
              <a:t>http://www.bloggang.com/viewdiary.php?id=ning1973&amp;month=09-2010&amp;date=14&amp;group=2&amp;gblog=27</a:t>
            </a:r>
            <a:endParaRPr lang="th-TH" sz="3200" u="sng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13314" name="Picture 2" descr="C:\Users\Electron_manu\Desktop\Roob\9.12\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91742" y="620688"/>
            <a:ext cx="6013958" cy="4012436"/>
          </a:xfrm>
          <a:prstGeom prst="rect">
            <a:avLst/>
          </a:prstGeom>
          <a:noFill/>
        </p:spPr>
      </p:pic>
      <p:pic>
        <p:nvPicPr>
          <p:cNvPr id="4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รูปภาพ 5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ตัวยึดเนื้อหา 2"/>
          <p:cNvSpPr txBox="1">
            <a:spLocks/>
          </p:cNvSpPr>
          <p:nvPr/>
        </p:nvSpPr>
        <p:spPr>
          <a:xfrm>
            <a:off x="179512" y="704096"/>
            <a:ext cx="8784976" cy="14287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thaiDist">
              <a:spcBef>
                <a:spcPct val="20000"/>
              </a:spcBef>
            </a:pPr>
            <a:r>
              <a:rPr kumimoji="0" lang="th-TH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		</a:t>
            </a:r>
            <a:r>
              <a:rPr lang="th-TH" sz="3000" b="1" dirty="0" smtClean="0">
                <a:latin typeface="Angsana New" pitchFamily="18" charset="-34"/>
                <a:cs typeface="Angsana New" pitchFamily="18" charset="-34"/>
              </a:rPr>
              <a:t>ทำส่วนประกอบของอาคารไม้  </a:t>
            </a:r>
            <a:r>
              <a:rPr kumimoji="0" lang="th-TH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ได้แก่  โครงหลังคา  โครงและฝาผนัง  </a:t>
            </a:r>
            <a:r>
              <a:rPr kumimoji="0" lang="th-TH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พื้นเสา  </a:t>
            </a:r>
            <a:r>
              <a:rPr kumimoji="0" lang="th-TH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ประตู  หน้าต่าง</a:t>
            </a:r>
            <a:r>
              <a:rPr kumimoji="0" lang="th-TH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  วงกบ  ส่วนใหญ่จะนิยมใช้ไม้เนื้อแข็ง  เช่น  ไม้แดง  ไม้</a:t>
            </a:r>
            <a:r>
              <a:rPr kumimoji="0" lang="th-TH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ประดู่</a:t>
            </a:r>
            <a:br>
              <a:rPr kumimoji="0" lang="th-TH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</a:br>
            <a:r>
              <a:rPr kumimoji="0" lang="th-TH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ไม้</a:t>
            </a:r>
            <a:r>
              <a:rPr kumimoji="0" lang="th-TH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ตะเคียน </a:t>
            </a:r>
            <a:r>
              <a:rPr lang="th-TH" sz="3000" dirty="0" smtClean="0">
                <a:solidFill>
                  <a:schemeClr val="dk1"/>
                </a:solidFill>
                <a:latin typeface="Angsana New" pitchFamily="18" charset="-34"/>
                <a:cs typeface="Angsana New" pitchFamily="18" charset="-34"/>
              </a:rPr>
              <a:t>ฯลฯ</a:t>
            </a:r>
            <a:endParaRPr kumimoji="0" lang="th-TH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cs typeface="Angsana New" pitchFamily="18" charset="-3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th-TH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" name="ตัวยึดเนื้อหา 2"/>
          <p:cNvSpPr txBox="1">
            <a:spLocks/>
          </p:cNvSpPr>
          <p:nvPr/>
        </p:nvSpPr>
        <p:spPr>
          <a:xfrm>
            <a:off x="179512" y="1998522"/>
            <a:ext cx="8784976" cy="12144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thaiDist">
              <a:spcBef>
                <a:spcPct val="20000"/>
              </a:spcBef>
            </a:pPr>
            <a:r>
              <a:rPr kumimoji="0" lang="th-TH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		</a:t>
            </a:r>
            <a:r>
              <a:rPr lang="th-TH" sz="3000" b="1" dirty="0" smtClean="0">
                <a:latin typeface="Angsana New" pitchFamily="18" charset="-34"/>
                <a:cs typeface="Angsana New" pitchFamily="18" charset="-34"/>
              </a:rPr>
              <a:t>ทำส่วนประกอบของอาคารคอนกรีต  </a:t>
            </a:r>
            <a:r>
              <a:rPr kumimoji="0" lang="th-TH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ได้แก่  โครงหลังคา  ประตู  หน้าต่าง  วงกบ  โดยทำจากไม้เนื้อแข็ง</a:t>
            </a:r>
            <a:endParaRPr kumimoji="0" lang="th-TH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0" name="ตัวยึดเนื้อหา 2"/>
          <p:cNvSpPr txBox="1">
            <a:spLocks/>
          </p:cNvSpPr>
          <p:nvPr/>
        </p:nvSpPr>
        <p:spPr>
          <a:xfrm>
            <a:off x="179512" y="2933494"/>
            <a:ext cx="8784976" cy="10715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thaiDist">
              <a:spcBef>
                <a:spcPct val="20000"/>
              </a:spcBef>
            </a:pPr>
            <a:r>
              <a:rPr kumimoji="0" lang="th-TH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		</a:t>
            </a:r>
            <a:r>
              <a:rPr lang="th-TH" sz="3000" b="1" dirty="0" smtClean="0">
                <a:latin typeface="Angsana New" pitchFamily="18" charset="-34"/>
                <a:cs typeface="Angsana New" pitchFamily="18" charset="-34"/>
              </a:rPr>
              <a:t>ทำไม้แบบในการเทคอนกรีตโครงสร้างอาคารคอนกรีต  </a:t>
            </a:r>
            <a:r>
              <a:rPr kumimoji="0" lang="th-TH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นิยมใช้ไม้เนื้ออ่อน  เช่น  ไม้</a:t>
            </a:r>
            <a:r>
              <a:rPr kumimoji="0" lang="th-TH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กุง</a:t>
            </a:r>
            <a:r>
              <a:rPr kumimoji="0" lang="th-TH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  ไม้กระบาก  ไม้มะม่วง </a:t>
            </a:r>
            <a:r>
              <a:rPr lang="th-TH" sz="3000" dirty="0" smtClean="0">
                <a:solidFill>
                  <a:schemeClr val="dk1"/>
                </a:solidFill>
                <a:latin typeface="Angsana New" pitchFamily="18" charset="-34"/>
                <a:cs typeface="Angsana New" pitchFamily="18" charset="-34"/>
              </a:rPr>
              <a:t>ฯลฯ</a:t>
            </a:r>
            <a:endParaRPr kumimoji="0" lang="th-TH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cs typeface="Angsana New" pitchFamily="18" charset="-3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th-TH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2" name="ตัวยึดเนื้อหา 2"/>
          <p:cNvSpPr txBox="1">
            <a:spLocks/>
          </p:cNvSpPr>
          <p:nvPr/>
        </p:nvSpPr>
        <p:spPr>
          <a:xfrm>
            <a:off x="179512" y="3870168"/>
            <a:ext cx="8784976" cy="11430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thaiDist">
              <a:spcBef>
                <a:spcPct val="20000"/>
              </a:spcBef>
            </a:pPr>
            <a:r>
              <a:rPr kumimoji="0" lang="th-TH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		</a:t>
            </a:r>
            <a:r>
              <a:rPr lang="th-TH" sz="3000" b="1" dirty="0" smtClean="0">
                <a:latin typeface="Angsana New" pitchFamily="18" charset="-34"/>
                <a:cs typeface="Angsana New" pitchFamily="18" charset="-34"/>
              </a:rPr>
              <a:t>ทำเฟอร์นิเจอร์และอุปกรณ์ตกแต่ง  </a:t>
            </a:r>
            <a:r>
              <a:rPr kumimoji="0" lang="th-TH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ได้แก่  ตู้  โต๊ะ  เก้าอี้  เตียงนอน  รั้วบ้าน  ซุ้มประตู </a:t>
            </a:r>
            <a:r>
              <a:rPr lang="th-TH" sz="3000" dirty="0" smtClean="0">
                <a:solidFill>
                  <a:schemeClr val="dk1"/>
                </a:solidFill>
                <a:latin typeface="Angsana New" pitchFamily="18" charset="-34"/>
                <a:cs typeface="Angsana New" pitchFamily="18" charset="-34"/>
              </a:rPr>
              <a:t>ฯลฯ  นิยมทำจากไม้มะค่า  ไม้สัก  ไม้ยางพารา  ไม้อัด ฯลฯ</a:t>
            </a:r>
            <a:endParaRPr kumimoji="0" lang="th-TH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cs typeface="Angsana New" pitchFamily="18" charset="-3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th-TH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3" name="ตัวยึดเนื้อหา 2"/>
          <p:cNvSpPr txBox="1">
            <a:spLocks/>
          </p:cNvSpPr>
          <p:nvPr/>
        </p:nvSpPr>
        <p:spPr>
          <a:xfrm>
            <a:off x="179512" y="4881130"/>
            <a:ext cx="8784976" cy="15001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thaiDist">
              <a:spcBef>
                <a:spcPct val="20000"/>
              </a:spcBef>
            </a:pPr>
            <a:r>
              <a:rPr kumimoji="0" lang="th-TH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		</a:t>
            </a:r>
            <a:r>
              <a:rPr lang="th-TH" sz="3000" b="1" dirty="0" smtClean="0">
                <a:latin typeface="Angsana New" pitchFamily="18" charset="-34"/>
                <a:cs typeface="Angsana New" pitchFamily="18" charset="-34"/>
              </a:rPr>
              <a:t>ทำไม้อัดสำเร็จรูป  </a:t>
            </a:r>
            <a:r>
              <a:rPr kumimoji="0" lang="th-TH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ด้วยวิธีการใช้เศษไม้หรือชานอ้อยผสมกับกาวอัดให้เป็นแผ่นสำเร็จ</a:t>
            </a:r>
            <a:r>
              <a:rPr kumimoji="0" lang="th-TH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  นำไปใช้ในงานกั้นฝาผนัง  ทำบานประตู  พื้นโต๊ะ  ตกแต่งภายใน  ปูพื้น  ฝ้าเพดาน </a:t>
            </a:r>
            <a:r>
              <a:rPr lang="th-TH" sz="3000" dirty="0" smtClean="0">
                <a:solidFill>
                  <a:schemeClr val="dk1"/>
                </a:solidFill>
                <a:latin typeface="Angsana New" pitchFamily="18" charset="-34"/>
                <a:cs typeface="Angsana New" pitchFamily="18" charset="-34"/>
              </a:rPr>
              <a:t>ฯลฯ</a:t>
            </a:r>
            <a:endParaRPr kumimoji="0" lang="th-TH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cs typeface="Angsana New" pitchFamily="18" charset="-3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th-TH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7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รูปภาพ 10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5" grpId="0" build="allAtOnce"/>
      <p:bldP spid="10" grpId="0" build="allAtOnce"/>
      <p:bldP spid="12" grpId="0" build="allAtOnce"/>
      <p:bldP spid="13" grpId="0" build="allAtOnce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49238" y="4603358"/>
            <a:ext cx="8716962" cy="1705962"/>
          </a:xfrm>
        </p:spPr>
        <p:txBody>
          <a:bodyPr>
            <a:normAutofit/>
          </a:bodyPr>
          <a:lstStyle/>
          <a:p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ภาพที่  9.14  เหล็กมุงหลังคา</a:t>
            </a:r>
            <a:br>
              <a:rPr lang="th-TH" sz="3200" b="1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ที่มา </a:t>
            </a:r>
            <a:r>
              <a:rPr lang="en-US" sz="3200" u="sng" dirty="0" smtClean="0">
                <a:latin typeface="Angsana New" pitchFamily="18" charset="-34"/>
                <a:cs typeface="Angsana New" pitchFamily="18" charset="-34"/>
              </a:rPr>
              <a:t>http://www.hiacethailand.com/index.php?action=profile;u=6373</a:t>
            </a:r>
            <a:r>
              <a:rPr lang="en-US" sz="3200" u="sng" dirty="0" smtClean="0">
                <a:latin typeface="Angsana New" pitchFamily="18" charset="-34"/>
                <a:cs typeface="Angsana New" pitchFamily="18" charset="-34"/>
              </a:rPr>
              <a:t>;</a:t>
            </a:r>
            <a:r>
              <a:rPr lang="th-TH" sz="3200" u="sng" dirty="0" smtClean="0">
                <a:latin typeface="Angsana New" pitchFamily="18" charset="-34"/>
                <a:cs typeface="Angsana New" pitchFamily="18" charset="-34"/>
              </a:rPr>
              <a:t/>
            </a:r>
            <a:br>
              <a:rPr lang="th-TH" sz="3200" u="sng" dirty="0" smtClean="0">
                <a:latin typeface="Angsana New" pitchFamily="18" charset="-34"/>
                <a:cs typeface="Angsana New" pitchFamily="18" charset="-34"/>
              </a:rPr>
            </a:br>
            <a:r>
              <a:rPr lang="en-US" sz="3200" u="sng" dirty="0" err="1" smtClean="0">
                <a:latin typeface="Angsana New" pitchFamily="18" charset="-34"/>
                <a:cs typeface="Angsana New" pitchFamily="18" charset="-34"/>
              </a:rPr>
              <a:t>sa</a:t>
            </a:r>
            <a:r>
              <a:rPr lang="en-US" sz="3200" u="sng" dirty="0" smtClean="0">
                <a:latin typeface="Angsana New" pitchFamily="18" charset="-34"/>
                <a:cs typeface="Angsana New" pitchFamily="18" charset="-34"/>
              </a:rPr>
              <a:t>=</a:t>
            </a:r>
            <a:r>
              <a:rPr lang="en-US" sz="3200" u="sng" dirty="0" err="1" smtClean="0">
                <a:latin typeface="Angsana New" pitchFamily="18" charset="-34"/>
                <a:cs typeface="Angsana New" pitchFamily="18" charset="-34"/>
              </a:rPr>
              <a:t>showPosts</a:t>
            </a:r>
            <a:endParaRPr lang="th-TH" sz="3200" u="sng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14338" name="Picture 2" descr="C:\Users\Electron_manu\Desktop\Roob\9.12\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23727" y="692696"/>
            <a:ext cx="5199647" cy="3899737"/>
          </a:xfrm>
          <a:prstGeom prst="rect">
            <a:avLst/>
          </a:prstGeom>
          <a:noFill/>
        </p:spPr>
      </p:pic>
      <p:pic>
        <p:nvPicPr>
          <p:cNvPr id="4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รูปภาพ 5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2314460" y="980728"/>
            <a:ext cx="454354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Angsana New" pitchFamily="18" charset="-34"/>
              </a:rPr>
              <a:t>อะลูมิเนียม (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Angsana New" pitchFamily="18" charset="-34"/>
              </a:rPr>
              <a:t>Alluminium</a:t>
            </a:r>
            <a:r>
              <a:rPr kumimoji="0" lang="th-TH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Angsana New" pitchFamily="18" charset="-34"/>
              </a:rPr>
              <a:t>)</a:t>
            </a:r>
            <a:endParaRPr kumimoji="0" lang="th-TH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ngsana New" pitchFamily="18" charset="-34"/>
              <a:ea typeface="+mj-ea"/>
              <a:cs typeface="Angsana New" pitchFamily="18" charset="-34"/>
            </a:endParaRPr>
          </a:p>
        </p:txBody>
      </p:sp>
      <p:sp>
        <p:nvSpPr>
          <p:cNvPr id="6" name="ตัวยึดเนื้อหา 2"/>
          <p:cNvSpPr txBox="1">
            <a:spLocks/>
          </p:cNvSpPr>
          <p:nvPr/>
        </p:nvSpPr>
        <p:spPr>
          <a:xfrm>
            <a:off x="285720" y="2214554"/>
            <a:ext cx="8229600" cy="29289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thaiDist">
              <a:spcBef>
                <a:spcPct val="20000"/>
              </a:spcBef>
            </a:pPr>
            <a:r>
              <a:rPr kumimoji="0" lang="th-TH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		</a:t>
            </a:r>
            <a:r>
              <a:rPr lang="th-TH" sz="3000" noProof="0" dirty="0" smtClean="0">
                <a:latin typeface="Angsana New" pitchFamily="18" charset="-34"/>
                <a:cs typeface="Angsana New" pitchFamily="18" charset="-34"/>
              </a:rPr>
              <a:t>อะลูมิเนียมในงาน</a:t>
            </a: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>ก่อสร้าง  </a:t>
            </a:r>
            <a:r>
              <a:rPr kumimoji="0" lang="th-TH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ผลิตออกมาในลักษณะเป็นเส้นแบน  ตัว  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T  </a:t>
            </a:r>
            <a:r>
              <a:rPr kumimoji="0" lang="th-TH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ตัว  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I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  </a:t>
            </a:r>
            <a:r>
              <a:rPr kumimoji="0" lang="th-TH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ตัว  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C  </a:t>
            </a:r>
            <a:r>
              <a:rPr kumimoji="0" lang="th-TH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ตัว  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L  </a:t>
            </a:r>
            <a:r>
              <a:rPr kumimoji="0" lang="th-TH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และกล่องสี่เหลี่ยม  มีทั้งชนิดบางและหนา  ขนาดใหญ่และเล็ก  ใช้มุงหลังคาทำวงกบ  โครงบานเกล็ด  ประตู  หน้าต่าง  ฝาผนัง  เฟอร์นิเจอร์  ชุดเครื่องครั</a:t>
            </a:r>
            <a:r>
              <a:rPr lang="th-TH" sz="3000" noProof="0" dirty="0" smtClean="0">
                <a:latin typeface="Angsana New" pitchFamily="18" charset="-34"/>
                <a:cs typeface="Angsana New" pitchFamily="18" charset="-34"/>
              </a:rPr>
              <a:t>ว  โครงฝ้าเพดาน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  </a:t>
            </a:r>
            <a:r>
              <a:rPr kumimoji="0" lang="th-TH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โครงหลังคาน้ำหนักเบา </a:t>
            </a:r>
            <a:r>
              <a:rPr lang="th-TH" sz="3000" dirty="0" smtClean="0">
                <a:solidFill>
                  <a:schemeClr val="dk1"/>
                </a:solidFill>
                <a:latin typeface="Angsana New" pitchFamily="18" charset="-34"/>
                <a:cs typeface="Angsana New" pitchFamily="18" charset="-34"/>
              </a:rPr>
              <a:t>ฯลฯ  ส่วนที่ผลิตออกมาเป็นผลิตภัณฑ์สำเร็จรูปได้แก่  กลอนประตู  ลูกบิดประตู  รั้วประตู ฯลฯ</a:t>
            </a:r>
            <a:endParaRPr kumimoji="0" lang="th-TH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cs typeface="Angsana New" pitchFamily="18" charset="-3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th-TH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5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รูปภาพ 7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264927"/>
            <a:ext cx="676275" cy="651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6" grpId="0" build="allAtOnce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2915816" y="-243408"/>
            <a:ext cx="312114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Angsana New" pitchFamily="18" charset="-34"/>
              </a:rPr>
              <a:t>สี (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Angsana New" pitchFamily="18" charset="-34"/>
              </a:rPr>
              <a:t>Colour</a:t>
            </a:r>
            <a:r>
              <a:rPr kumimoji="0" lang="th-TH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Angsana New" pitchFamily="18" charset="-34"/>
              </a:rPr>
              <a:t>)</a:t>
            </a:r>
            <a:endParaRPr kumimoji="0" lang="th-TH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ngsana New" pitchFamily="18" charset="-34"/>
              <a:ea typeface="+mj-ea"/>
              <a:cs typeface="Angsana New" pitchFamily="18" charset="-34"/>
            </a:endParaRPr>
          </a:p>
        </p:txBody>
      </p:sp>
      <p:sp>
        <p:nvSpPr>
          <p:cNvPr id="5" name="ตัวยึดเนื้อหา 2"/>
          <p:cNvSpPr txBox="1">
            <a:spLocks/>
          </p:cNvSpPr>
          <p:nvPr/>
        </p:nvSpPr>
        <p:spPr>
          <a:xfrm>
            <a:off x="285720" y="620688"/>
            <a:ext cx="8229600" cy="11430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thaiDi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h-TH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		</a:t>
            </a:r>
            <a:r>
              <a:rPr kumimoji="0" lang="th-TH" sz="3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สีมีลักษณะเป็นของเหลวข้น  ใช้ทาหรือพ่นงานเพื่อป้องกันสนิม  และเพิ่มความสวยงาม  ป้องกันความร้อน  ความชื้น  และการกัดกร่อน</a:t>
            </a:r>
            <a:endParaRPr kumimoji="0" lang="th-TH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</p:txBody>
      </p:sp>
      <p:sp>
        <p:nvSpPr>
          <p:cNvPr id="6" name="ตัวยึดเนื้อหา 2"/>
          <p:cNvSpPr txBox="1">
            <a:spLocks/>
          </p:cNvSpPr>
          <p:nvPr/>
        </p:nvSpPr>
        <p:spPr>
          <a:xfrm>
            <a:off x="285720" y="1620828"/>
            <a:ext cx="8229600" cy="4643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thaiDist">
              <a:spcBef>
                <a:spcPct val="20000"/>
              </a:spcBef>
            </a:pPr>
            <a:r>
              <a:rPr kumimoji="0" lang="th-TH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		</a:t>
            </a:r>
            <a:r>
              <a:rPr lang="th-TH" sz="3000" b="1" dirty="0" smtClean="0">
                <a:latin typeface="Angsana New" pitchFamily="18" charset="-34"/>
                <a:cs typeface="Angsana New" pitchFamily="18" charset="-34"/>
              </a:rPr>
              <a:t>ส่วนประกอบของสี  </a:t>
            </a:r>
            <a:r>
              <a:rPr kumimoji="0" lang="th-TH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ที่ช่วยเพิ่มคุณภาพในด้านต่างๆมีดังนี้</a:t>
            </a:r>
          </a:p>
          <a:p>
            <a:pPr marL="342900" indent="-342900" algn="thaiDist">
              <a:spcBef>
                <a:spcPct val="20000"/>
              </a:spcBef>
            </a:pP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>		-  </a:t>
            </a:r>
            <a:r>
              <a:rPr lang="th-TH" sz="3000" b="1" dirty="0" smtClean="0">
                <a:latin typeface="Angsana New" pitchFamily="18" charset="-34"/>
                <a:cs typeface="Angsana New" pitchFamily="18" charset="-34"/>
              </a:rPr>
              <a:t>เนื้อสี  </a:t>
            </a: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>ลักษณะเป็นฝุ่นสีละเอียด  ช่วยในการปิดทับหน้างาน  และเพิ่มสีสันสวยงาม</a:t>
            </a:r>
          </a:p>
          <a:p>
            <a:pPr marL="342900" indent="-342900" algn="thaiDist">
              <a:spcBef>
                <a:spcPct val="20000"/>
              </a:spcBef>
            </a:pPr>
            <a:r>
              <a:rPr kumimoji="0" lang="th-TH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		-  </a:t>
            </a:r>
            <a:r>
              <a:rPr kumimoji="0" lang="th-TH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กาว</a:t>
            </a:r>
            <a:r>
              <a:rPr kumimoji="0" lang="th-TH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  เป็นตัวประสานที่ผสมกับฝุ่นสี  ช่วยให้สียึดติดกับงานได้แน่นหนา  คงทน  และเพิ่มความเงางาม</a:t>
            </a:r>
          </a:p>
          <a:p>
            <a:pPr marL="342900" indent="-342900" algn="thaiDist">
              <a:spcBef>
                <a:spcPct val="20000"/>
              </a:spcBef>
            </a:pP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>		-  </a:t>
            </a:r>
            <a:r>
              <a:rPr lang="th-TH" sz="3000" b="1" dirty="0" smtClean="0">
                <a:latin typeface="Angsana New" pitchFamily="18" charset="-34"/>
                <a:cs typeface="Angsana New" pitchFamily="18" charset="-34"/>
              </a:rPr>
              <a:t>ตัวทำละลาย</a:t>
            </a: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>  เป็นตัวทำให้สีและกาวผสมกันได้ดี  ทำให้สีเป็นของเหลวใช้ทาหรือพ่นได้ง่าย</a:t>
            </a:r>
          </a:p>
          <a:p>
            <a:pPr marL="342900" indent="-342900" algn="thaiDist">
              <a:spcBef>
                <a:spcPct val="20000"/>
              </a:spcBef>
            </a:pPr>
            <a:r>
              <a:rPr kumimoji="0" lang="th-TH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		-  </a:t>
            </a:r>
            <a:r>
              <a:rPr kumimoji="0" lang="th-TH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สารเพิ่มคุณภาพ</a:t>
            </a:r>
            <a:r>
              <a:rPr kumimoji="0" lang="th-TH" sz="3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  </a:t>
            </a:r>
            <a:r>
              <a:rPr kumimoji="0" lang="th-TH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เติมเข้าไปเพื่อเสริมคุณภาพบางอย่างให้กับสี  เช่น  อุดรอยแตกร้าว  การยืดหยุ่น  ไล่ความชื้น  ป้องกันสนิม  แห้งเร็ว </a:t>
            </a:r>
            <a:r>
              <a:rPr lang="th-TH" sz="3000" dirty="0" smtClean="0">
                <a:solidFill>
                  <a:schemeClr val="dk1"/>
                </a:solidFill>
                <a:latin typeface="Angsana New" pitchFamily="18" charset="-34"/>
                <a:cs typeface="Angsana New" pitchFamily="18" charset="-34"/>
              </a:rPr>
              <a:t>ฯลฯ</a:t>
            </a:r>
            <a:endParaRPr kumimoji="0" lang="th-TH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cs typeface="Angsana New" pitchFamily="18" charset="-3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th-TH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7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รูปภาพ 8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รูปภาพ 9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0840"/>
            <a:ext cx="676275" cy="651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 build="allAtOnce"/>
      <p:bldP spid="6" grpId="0" build="allAtOnce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ตัวยึดเนื้อหา 2"/>
          <p:cNvSpPr txBox="1">
            <a:spLocks/>
          </p:cNvSpPr>
          <p:nvPr/>
        </p:nvSpPr>
        <p:spPr>
          <a:xfrm>
            <a:off x="285720" y="1000108"/>
            <a:ext cx="8229600" cy="50006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thaiDist">
              <a:spcBef>
                <a:spcPct val="20000"/>
              </a:spcBef>
            </a:pPr>
            <a:r>
              <a:rPr kumimoji="0" lang="th-TH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		</a:t>
            </a:r>
            <a:r>
              <a:rPr lang="th-TH" sz="3000" b="1" dirty="0" smtClean="0">
                <a:latin typeface="Angsana New" pitchFamily="18" charset="-34"/>
                <a:cs typeface="Angsana New" pitchFamily="18" charset="-34"/>
              </a:rPr>
              <a:t>ชนิดของสี  </a:t>
            </a:r>
            <a:r>
              <a:rPr kumimoji="0" lang="th-TH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แบ่งตามส่วนผสมและลักษณะการใช้งานได้ดังนี้</a:t>
            </a:r>
          </a:p>
          <a:p>
            <a:pPr marL="342900" indent="-342900" algn="thaiDist">
              <a:spcBef>
                <a:spcPct val="20000"/>
              </a:spcBef>
            </a:pP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>		-  </a:t>
            </a:r>
            <a:r>
              <a:rPr lang="th-TH" sz="3000" b="1" dirty="0" smtClean="0">
                <a:latin typeface="Angsana New" pitchFamily="18" charset="-34"/>
                <a:cs typeface="Angsana New" pitchFamily="18" charset="-34"/>
              </a:rPr>
              <a:t>สีน้ำมัน  </a:t>
            </a: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>ใช้ทาหรือพ่นผิวงานโลหะ  งานไม้  ประกอยด้วยสีแห้งช้า  ใช้น้ำมันสนผสมให้เข้ากันก่อนพ่นหรือทา  ใช้เวลานานกว่าจะแห้งจึงเรียกว่าสีแห้งช้า(ใช้เวลา  4 – 5 ชั่วโมง)  แต่เมื่อแห้งสนิทจะมีความแข็งแรง  ทนทาน  เงางาม  ส่วนสีแห้งเร็วจะผสมด้วยทิน</a:t>
            </a:r>
            <a:r>
              <a:rPr lang="th-TH" sz="3000" dirty="0" err="1" smtClean="0">
                <a:latin typeface="Angsana New" pitchFamily="18" charset="-34"/>
                <a:cs typeface="Angsana New" pitchFamily="18" charset="-34"/>
              </a:rPr>
              <a:t>เนอร์</a:t>
            </a: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>  แห้งเร็วกว่าจึงเรียกว่าสีแห้งเร็ว(ใช้เวลา 1 – 2 ชั่วโมง)  สีน้ำมันบางชนิดมีการเสริมคุณภาพเฉพาะทาง  เช่น  ทนความร้อน  กันน้ำทะเล  กันสนิม  เป็นต้น</a:t>
            </a:r>
          </a:p>
          <a:p>
            <a:pPr marL="342900" indent="-342900" algn="thaiDist">
              <a:spcBef>
                <a:spcPct val="20000"/>
              </a:spcBef>
            </a:pPr>
            <a:r>
              <a:rPr kumimoji="0" lang="th-TH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		-  </a:t>
            </a:r>
            <a:r>
              <a:rPr kumimoji="0" lang="th-TH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สีพลาสติกหรือสีน้ำ  </a:t>
            </a:r>
            <a:r>
              <a:rPr kumimoji="0" lang="th-TH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ประกอบด้วยสาร  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PVA(Polyvinyl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 Acetate)  </a:t>
            </a:r>
            <a:r>
              <a:rPr kumimoji="0" lang="th-TH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สามมารถละลายน้ำได้ดี  ตัวผสมเจือจางคือน้ำ  ใช้ทาผนังปูน  กระเบื้อง  ฝ้าเพดาน  มีทั้งชนิดทาภายนอกและภายใน  ค่อนข้างแห้งช้า(ประมาณ  1  วัน)</a:t>
            </a:r>
            <a:endParaRPr kumimoji="0" lang="th-TH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cs typeface="Angsana New" pitchFamily="18" charset="-34"/>
            </a:endParaRPr>
          </a:p>
          <a:p>
            <a:pPr marL="342900" indent="-342900" algn="thaiDist">
              <a:spcBef>
                <a:spcPct val="20000"/>
              </a:spcBef>
            </a:pP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>		</a:t>
            </a:r>
            <a:endParaRPr kumimoji="0" lang="th-TH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3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รูปภาพ 4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ตัวยึดเนื้อหา 2"/>
          <p:cNvSpPr txBox="1">
            <a:spLocks/>
          </p:cNvSpPr>
          <p:nvPr/>
        </p:nvSpPr>
        <p:spPr>
          <a:xfrm>
            <a:off x="285720" y="1428736"/>
            <a:ext cx="8229600" cy="40005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thaiDist">
              <a:spcBef>
                <a:spcPct val="20000"/>
              </a:spcBef>
            </a:pP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>		-  </a:t>
            </a:r>
            <a:r>
              <a:rPr lang="th-TH" sz="3000" b="1" dirty="0" smtClean="0">
                <a:latin typeface="Angsana New" pitchFamily="18" charset="-34"/>
                <a:cs typeface="Angsana New" pitchFamily="18" charset="-34"/>
              </a:rPr>
              <a:t>สีรองพื้น  </a:t>
            </a: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>ใช้ทาหรือพ่นก่อนใช้สีจริง  มีทั้งชนิดสีน้ำมันรองพื้นธรรมดา  สีน้ำมันรองพื้นกันสนิม  และสีพลาสติกรองพื้นกันเชื้อรา</a:t>
            </a:r>
          </a:p>
          <a:p>
            <a:pPr marL="342900" indent="-342900" algn="thaiDist">
              <a:spcBef>
                <a:spcPct val="20000"/>
              </a:spcBef>
            </a:pPr>
            <a:r>
              <a:rPr kumimoji="0" lang="th-TH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		-  </a:t>
            </a:r>
            <a:r>
              <a:rPr kumimoji="0" lang="th-TH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สีเคลือบ  </a:t>
            </a:r>
            <a:r>
              <a:rPr kumimoji="0" lang="th-TH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ส่วนใหญ่ใช้กับงานไม้  มีทั้งชนิดเคลือบขึ้นเงา  เคลือบกึ่งเงา  และเคลือบด้าน  ใช้ทาเพื่อเปลี่ยนสีไม้  รักษาเนื้อไม้  และเคลือบเงาให้เกิดความสวยงาม  ตัวผสมเจือจางมีใช้สองชนิด  ถ้าเป็นสีเคลือบแห้งช้าประเภทอีนา</a:t>
            </a:r>
            <a:r>
              <a:rPr kumimoji="0" lang="th-TH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เมล</a:t>
            </a:r>
            <a:r>
              <a:rPr kumimoji="0" lang="th-TH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(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Enamel</a:t>
            </a:r>
            <a:r>
              <a:rPr kumimoji="0" lang="th-TH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)  จะใช้น้ำมันสน</a:t>
            </a:r>
            <a:r>
              <a:rPr kumimoji="0" lang="th-TH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  ถ้าเป็นชนิดยูริ</a:t>
            </a:r>
            <a:r>
              <a:rPr kumimoji="0" lang="th-TH" sz="3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เทน</a:t>
            </a:r>
            <a:r>
              <a:rPr kumimoji="0" lang="th-TH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(</a:t>
            </a:r>
            <a:r>
              <a:rPr kumimoji="0" lang="en-US" sz="3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Uritane</a:t>
            </a:r>
            <a:r>
              <a:rPr kumimoji="0" lang="th-TH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)  จะใช้ทิน</a:t>
            </a:r>
            <a:r>
              <a:rPr kumimoji="0" lang="th-TH" sz="3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เนอร์</a:t>
            </a:r>
            <a:r>
              <a:rPr kumimoji="0" lang="th-TH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  ส่วนงานพ่นเคลือบจะใช้สี</a:t>
            </a:r>
            <a:r>
              <a:rPr kumimoji="0" lang="th-TH" sz="3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แลคเกอร์</a:t>
            </a:r>
            <a:r>
              <a:rPr kumimoji="0" lang="th-TH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  ซึ่งเป็นสีเคลือบแห้งเร็ว  นิยมใช้ในงานสีรถยนต์</a:t>
            </a:r>
            <a:endParaRPr kumimoji="0" lang="th-TH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cs typeface="Angsana New" pitchFamily="18" charset="-34"/>
            </a:endParaRPr>
          </a:p>
          <a:p>
            <a:pPr marL="342900" indent="-342900" algn="thaiDist">
              <a:spcBef>
                <a:spcPct val="20000"/>
              </a:spcBef>
            </a:pP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>		</a:t>
            </a:r>
            <a:endParaRPr kumimoji="0" lang="th-TH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3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รูปภาพ 4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000100" y="4714884"/>
            <a:ext cx="7215238" cy="1928826"/>
          </a:xfrm>
        </p:spPr>
        <p:txBody>
          <a:bodyPr>
            <a:normAutofit/>
          </a:bodyPr>
          <a:lstStyle/>
          <a:p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ภาพที่  9.15  ตัวอย่างสีในงานก่อสร้าง</a:t>
            </a:r>
            <a:br>
              <a:rPr lang="th-TH" sz="3200" b="1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ที่มา </a:t>
            </a:r>
            <a:r>
              <a:rPr lang="en-US" sz="3200" u="sng" dirty="0" smtClean="0">
                <a:latin typeface="Angsana New" pitchFamily="18" charset="-34"/>
                <a:cs typeface="Angsana New" pitchFamily="18" charset="-34"/>
              </a:rPr>
              <a:t>http://www.tamlaydee.com/forum/index.php?topic=120.0</a:t>
            </a:r>
            <a:endParaRPr lang="th-TH" sz="3200" u="sng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15362" name="Picture 2" descr="C:\Users\Electron_manu\Desktop\Roob\9.13\imag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69875" y="377752"/>
            <a:ext cx="3774333" cy="4707432"/>
          </a:xfrm>
          <a:prstGeom prst="rect">
            <a:avLst/>
          </a:prstGeom>
          <a:noFill/>
        </p:spPr>
      </p:pic>
      <p:pic>
        <p:nvPicPr>
          <p:cNvPr id="4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รูปภาพ 5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2949460" y="571488"/>
            <a:ext cx="3273540" cy="9853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Angsana New" pitchFamily="18" charset="-34"/>
              </a:rPr>
              <a:t>กระจก (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Angsana New" pitchFamily="18" charset="-34"/>
              </a:rPr>
              <a:t>Glass</a:t>
            </a:r>
            <a:r>
              <a:rPr kumimoji="0" lang="th-TH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Angsana New" pitchFamily="18" charset="-34"/>
              </a:rPr>
              <a:t>)</a:t>
            </a:r>
            <a:endParaRPr kumimoji="0" lang="th-TH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ngsana New" pitchFamily="18" charset="-34"/>
              <a:ea typeface="+mj-ea"/>
              <a:cs typeface="Angsana New" pitchFamily="18" charset="-34"/>
            </a:endParaRPr>
          </a:p>
        </p:txBody>
      </p:sp>
      <p:sp>
        <p:nvSpPr>
          <p:cNvPr id="5" name="ตัวยึดเนื้อหา 2"/>
          <p:cNvSpPr txBox="1">
            <a:spLocks/>
          </p:cNvSpPr>
          <p:nvPr/>
        </p:nvSpPr>
        <p:spPr>
          <a:xfrm>
            <a:off x="285720" y="1500174"/>
            <a:ext cx="8229600" cy="14287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thaiDi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h-TH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		</a:t>
            </a:r>
            <a:r>
              <a:rPr kumimoji="0" lang="th-TH" sz="3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ลักษณะเป็นแก้ว  แผ่นเรียบ  โปร่งใส  ปรับปรุงพัฒนารูปแบบให้มีความเหมาะสมกับการใช้งานและมีสีสันสวยงาม  กระจกที่นิยมใช้ในงานก่อสร้างมีดังนี้</a:t>
            </a:r>
            <a:endParaRPr kumimoji="0" lang="th-TH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</p:txBody>
      </p:sp>
      <p:sp>
        <p:nvSpPr>
          <p:cNvPr id="6" name="ตัวยึดเนื้อหา 2"/>
          <p:cNvSpPr txBox="1">
            <a:spLocks/>
          </p:cNvSpPr>
          <p:nvPr/>
        </p:nvSpPr>
        <p:spPr>
          <a:xfrm>
            <a:off x="285720" y="2928934"/>
            <a:ext cx="8229600" cy="31432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thaiDist">
              <a:spcBef>
                <a:spcPct val="20000"/>
              </a:spcBef>
            </a:pP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>		</a:t>
            </a:r>
            <a:r>
              <a:rPr lang="th-TH" sz="3000" b="1" dirty="0" smtClean="0">
                <a:latin typeface="Angsana New" pitchFamily="18" charset="-34"/>
                <a:cs typeface="Angsana New" pitchFamily="18" charset="-34"/>
              </a:rPr>
              <a:t>กระจกใส</a:t>
            </a: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>  ลักษณะโปร่งใส  แสงลอดผ่านได้  ใช้ทำบานประตู  หน้าต่าง  บานเกล็ด</a:t>
            </a:r>
          </a:p>
          <a:p>
            <a:pPr marL="342900" indent="-342900" algn="thaiDist">
              <a:spcBef>
                <a:spcPct val="20000"/>
              </a:spcBef>
            </a:pPr>
            <a:r>
              <a:rPr kumimoji="0" lang="th-TH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		</a:t>
            </a:r>
            <a:r>
              <a:rPr kumimoji="0" lang="th-TH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กระจกเงา</a:t>
            </a:r>
            <a:r>
              <a:rPr kumimoji="0" lang="th-TH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  เคลือบด้านหลังด้วยสารปรอททับด้วยทองแดง  มีคุณสมบัติสะท้อนเงาได้ดี  ใช้ในห้องแต่งตัวและห้องน้ำ</a:t>
            </a:r>
          </a:p>
          <a:p>
            <a:pPr marL="342900" indent="-342900" algn="thaiDist">
              <a:spcBef>
                <a:spcPct val="20000"/>
              </a:spcBef>
            </a:pP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>		</a:t>
            </a:r>
            <a:r>
              <a:rPr lang="th-TH" sz="3000" b="1" dirty="0" smtClean="0">
                <a:latin typeface="Angsana New" pitchFamily="18" charset="-34"/>
                <a:cs typeface="Angsana New" pitchFamily="18" charset="-34"/>
              </a:rPr>
              <a:t>กระจกฝ้า  </a:t>
            </a: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>ลักษณะเป็นฝ้าขาวหรือสีอื่นๆ  ไม่สามารถมองผ่านได้แต่แสงลอดผ่านได้  ใช้ทำบานประตู  หน้าต่าง  บานเกล็ด  ช่องลม</a:t>
            </a:r>
          </a:p>
          <a:p>
            <a:pPr marL="342900" indent="-342900" algn="thaiDist">
              <a:spcBef>
                <a:spcPct val="20000"/>
              </a:spcBef>
            </a:pPr>
            <a:r>
              <a:rPr kumimoji="0" lang="th-TH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	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th-TH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7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รูปภาพ 8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รูปภาพ 9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764704"/>
            <a:ext cx="676275" cy="651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 build="allAtOnce"/>
      <p:bldP spid="6" grpId="0" build="allAtOnce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ตัวยึดเนื้อหา 2"/>
          <p:cNvSpPr txBox="1">
            <a:spLocks/>
          </p:cNvSpPr>
          <p:nvPr/>
        </p:nvSpPr>
        <p:spPr>
          <a:xfrm>
            <a:off x="139700" y="595990"/>
            <a:ext cx="8872400" cy="59293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thaiDist">
              <a:spcBef>
                <a:spcPct val="20000"/>
              </a:spcBef>
            </a:pP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>		</a:t>
            </a:r>
            <a:r>
              <a:rPr lang="th-TH" sz="3000" b="1" dirty="0" smtClean="0">
                <a:latin typeface="Angsana New" pitchFamily="18" charset="-34"/>
                <a:cs typeface="Angsana New" pitchFamily="18" charset="-34"/>
              </a:rPr>
              <a:t>กระจกสะท้อนแสง</a:t>
            </a: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>  เป็นกระจกใสเคลือบผิวสะท้อนแสง  ใช้กับอาคารสูง  ช่วยลดแสง  และเพิ่มความสวยงาม</a:t>
            </a:r>
          </a:p>
          <a:p>
            <a:pPr marL="342900" indent="-342900" algn="thaiDist">
              <a:spcBef>
                <a:spcPct val="20000"/>
              </a:spcBef>
            </a:pPr>
            <a:r>
              <a:rPr kumimoji="0" lang="th-TH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		</a:t>
            </a:r>
            <a:r>
              <a:rPr kumimoji="0" lang="th-TH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กระจกสีชา</a:t>
            </a:r>
            <a:r>
              <a:rPr kumimoji="0" lang="th-TH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  ลักษณะเป็นสีชา  แสงลอดผ่านและสามารถมองผ่านได้</a:t>
            </a:r>
            <a:r>
              <a:rPr kumimoji="0" lang="th-TH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บ้าง</a:t>
            </a:r>
            <a:br>
              <a:rPr kumimoji="0" lang="th-TH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</a:br>
            <a:r>
              <a:rPr kumimoji="0" lang="th-TH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ใช้</a:t>
            </a:r>
            <a:r>
              <a:rPr kumimoji="0" lang="th-TH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บานทำประตู  หน้าต่าง  บานเกล็ด  หรือช่องลม  ช่วยลดแสงและความร้อน</a:t>
            </a:r>
          </a:p>
          <a:p>
            <a:pPr marL="342900" indent="-342900" algn="thaiDist">
              <a:spcBef>
                <a:spcPct val="20000"/>
              </a:spcBef>
            </a:pP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>		</a:t>
            </a:r>
            <a:r>
              <a:rPr lang="th-TH" sz="3000" b="1" dirty="0" smtClean="0">
                <a:latin typeface="Angsana New" pitchFamily="18" charset="-34"/>
                <a:cs typeface="Angsana New" pitchFamily="18" charset="-34"/>
              </a:rPr>
              <a:t>กระจกป้องกันความร้อนและเสียง  </a:t>
            </a: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>เป็นกระจกสองชั้น  คั่นด้วยกาวใส  สามารถป้องกันเสียงและความร้อนได้ดี  ใช้กับอาคารที่มีเสียงภายนอกรบกวนมากๆ</a:t>
            </a:r>
          </a:p>
          <a:p>
            <a:pPr marL="342900" indent="-342900" algn="thaiDist">
              <a:spcBef>
                <a:spcPct val="20000"/>
              </a:spcBef>
            </a:pP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>		</a:t>
            </a:r>
            <a:r>
              <a:rPr lang="th-TH" sz="3000" b="1" dirty="0" smtClean="0">
                <a:latin typeface="Angsana New" pitchFamily="18" charset="-34"/>
                <a:cs typeface="Angsana New" pitchFamily="18" charset="-34"/>
              </a:rPr>
              <a:t>กระจกนิรภัย  </a:t>
            </a: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>เป็นกระจกที่มีความแข็งแรงสูงมาก  เมื่อแตกจะเป็นเม็ดคล้ายข้าวโพด  ใช้ทำตู้โชว์สินค้า  กั้นห้องภายในอาคาร  กระจกรถยนต์</a:t>
            </a:r>
          </a:p>
          <a:p>
            <a:pPr marL="342900" indent="-342900" algn="thaiDist">
              <a:spcBef>
                <a:spcPct val="20000"/>
              </a:spcBef>
            </a:pP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>		</a:t>
            </a:r>
            <a:r>
              <a:rPr lang="th-TH" sz="3000" b="1" dirty="0" smtClean="0">
                <a:latin typeface="Angsana New" pitchFamily="18" charset="-34"/>
                <a:cs typeface="Angsana New" pitchFamily="18" charset="-34"/>
              </a:rPr>
              <a:t>กระจกสำเร็จรูป  </a:t>
            </a: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>ลักษณะมีสีสันสวยงาม  เป็นเหลี่ยมมุม  ผลิตสำเร็จรูปสำหรับเฉพาะงาน  เช่น  โคมไฟประดับ  ช่องแสง  ช่องลม</a:t>
            </a:r>
            <a:endParaRPr lang="th-TH" sz="3000" b="1" dirty="0" smtClean="0">
              <a:latin typeface="Angsana New" pitchFamily="18" charset="-34"/>
              <a:cs typeface="Angsana New" pitchFamily="18" charset="-34"/>
            </a:endParaRPr>
          </a:p>
          <a:p>
            <a:pPr marL="342900" indent="-342900" algn="thaiDist">
              <a:spcBef>
                <a:spcPct val="20000"/>
              </a:spcBef>
            </a:pPr>
            <a:r>
              <a:rPr kumimoji="0" lang="th-TH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	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th-TH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3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รูปภาพ 4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2170500" y="548680"/>
            <a:ext cx="564186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Angsana New" pitchFamily="18" charset="-34"/>
              </a:rPr>
              <a:t>เครื่องสุขภัณฑ์(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Angsana New" pitchFamily="18" charset="-34"/>
              </a:rPr>
              <a:t>Sanitary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Angsana New" pitchFamily="18" charset="-34"/>
              </a:rPr>
              <a:t> W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ea typeface="+mj-ea"/>
                <a:cs typeface="Angsana New" pitchFamily="18" charset="-34"/>
              </a:rPr>
              <a:t>are</a:t>
            </a:r>
            <a:r>
              <a:rPr kumimoji="0" lang="th-TH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Angsana New" pitchFamily="18" charset="-34"/>
              </a:rPr>
              <a:t>)</a:t>
            </a:r>
            <a:endParaRPr kumimoji="0" lang="th-TH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ngsana New" pitchFamily="18" charset="-34"/>
              <a:ea typeface="+mj-ea"/>
              <a:cs typeface="Angsana New" pitchFamily="18" charset="-34"/>
            </a:endParaRPr>
          </a:p>
        </p:txBody>
      </p:sp>
      <p:sp>
        <p:nvSpPr>
          <p:cNvPr id="5" name="ตัวยึดเนื้อหา 2"/>
          <p:cNvSpPr txBox="1">
            <a:spLocks/>
          </p:cNvSpPr>
          <p:nvPr/>
        </p:nvSpPr>
        <p:spPr>
          <a:xfrm>
            <a:off x="285720" y="1500174"/>
            <a:ext cx="8229600" cy="46434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thaiDist">
              <a:spcBef>
                <a:spcPct val="20000"/>
              </a:spcBef>
            </a:pPr>
            <a:r>
              <a:rPr kumimoji="0" lang="th-TH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		</a:t>
            </a:r>
            <a:r>
              <a:rPr kumimoji="0" lang="th-TH" sz="3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เครื่องสุขภัณฑ์  หมายถึง  อุปกรณ์ที่ช่วยเพิ่มความสะดวกและความสุขสบายในห้องน้ำ</a:t>
            </a:r>
            <a:r>
              <a:rPr kumimoji="0" lang="th-TH" sz="30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  เช่น  </a:t>
            </a: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>โถส้วมและชักโครก  ทำจากกระเบื้องเซรา</a:t>
            </a:r>
            <a:r>
              <a:rPr lang="th-TH" sz="3000" dirty="0" err="1" smtClean="0">
                <a:latin typeface="Angsana New" pitchFamily="18" charset="-34"/>
                <a:cs typeface="Angsana New" pitchFamily="18" charset="-34"/>
              </a:rPr>
              <a:t>มิก</a:t>
            </a:r>
            <a:r>
              <a:rPr lang="en-US" sz="3000" dirty="0" smtClean="0">
                <a:latin typeface="Angsana New" pitchFamily="18" charset="-34"/>
                <a:cs typeface="Angsana New" pitchFamily="18" charset="-34"/>
              </a:rPr>
              <a:t>,  </a:t>
            </a: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>อ่างล้างหน้า  ตัวอ่างทำจากกระเบื้องเซรา</a:t>
            </a:r>
            <a:r>
              <a:rPr lang="th-TH" sz="3000" dirty="0" err="1" smtClean="0">
                <a:latin typeface="Angsana New" pitchFamily="18" charset="-34"/>
                <a:cs typeface="Angsana New" pitchFamily="18" charset="-34"/>
              </a:rPr>
              <a:t>มิก</a:t>
            </a: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>  ก๊อกน้ำทำ</a:t>
            </a:r>
            <a:r>
              <a:rPr lang="th-TH" sz="3000" dirty="0" err="1" smtClean="0">
                <a:latin typeface="Angsana New" pitchFamily="18" charset="-34"/>
                <a:cs typeface="Angsana New" pitchFamily="18" charset="-34"/>
              </a:rPr>
              <a:t>จากส</a:t>
            </a: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>แตน</a:t>
            </a:r>
            <a:r>
              <a:rPr lang="th-TH" sz="3000" dirty="0" err="1" smtClean="0">
                <a:latin typeface="Angsana New" pitchFamily="18" charset="-34"/>
                <a:cs typeface="Angsana New" pitchFamily="18" charset="-34"/>
              </a:rPr>
              <a:t>เลส</a:t>
            </a:r>
            <a:r>
              <a:rPr lang="en-US" sz="3000" dirty="0" smtClean="0">
                <a:latin typeface="Angsana New" pitchFamily="18" charset="-34"/>
                <a:cs typeface="Angsana New" pitchFamily="18" charset="-34"/>
              </a:rPr>
              <a:t>,  </a:t>
            </a: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>กระจกส่องหน้า  ตัวกระจกเรียบ  ด้านหลังฉาบด้วยปรอททับด้วยทองแดง  กรอบทำด้วยไฟเบอร์  พลาสติก  หรือไม้เคลือบสี</a:t>
            </a:r>
            <a:r>
              <a:rPr lang="en-US" sz="3000" dirty="0" smtClean="0">
                <a:latin typeface="Angsana New" pitchFamily="18" charset="-34"/>
                <a:cs typeface="Angsana New" pitchFamily="18" charset="-34"/>
              </a:rPr>
              <a:t>,</a:t>
            </a: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>  เครื่องทำน้ำอุ่น  ทำงานด้วยระบบไฟฟ้าเปลี่ยนเป็นความร้อน  สามารถปรับอุณหภูมิและปริมาณน้ำได้</a:t>
            </a:r>
            <a:r>
              <a:rPr lang="en-US" sz="3000" dirty="0" smtClean="0">
                <a:latin typeface="Angsana New" pitchFamily="18" charset="-34"/>
                <a:cs typeface="Angsana New" pitchFamily="18" charset="-34"/>
              </a:rPr>
              <a:t>,  </a:t>
            </a: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>อ่างอาบน้ำ  ทำจากไฟเบอร์</a:t>
            </a:r>
            <a:r>
              <a:rPr lang="th-TH" sz="3000" dirty="0" err="1" smtClean="0">
                <a:latin typeface="Angsana New" pitchFamily="18" charset="-34"/>
                <a:cs typeface="Angsana New" pitchFamily="18" charset="-34"/>
              </a:rPr>
              <a:t>กลาส</a:t>
            </a: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>หรือเซรา</a:t>
            </a:r>
            <a:r>
              <a:rPr lang="th-TH" sz="3000" dirty="0" err="1" smtClean="0">
                <a:latin typeface="Angsana New" pitchFamily="18" charset="-34"/>
                <a:cs typeface="Angsana New" pitchFamily="18" charset="-34"/>
              </a:rPr>
              <a:t>มิก</a:t>
            </a:r>
            <a:r>
              <a:rPr lang="en-US" sz="3000" dirty="0" smtClean="0">
                <a:latin typeface="Angsana New" pitchFamily="18" charset="-34"/>
                <a:cs typeface="Angsana New" pitchFamily="18" charset="-34"/>
              </a:rPr>
              <a:t>,  </a:t>
            </a: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>สายฉีดน้ำหรือฝักบัว  ตัวสายทำจากพลาสติกอ่อน  หัวฉีดทำจากพลาสติกแข็ง  มีที่กดควบคุมการฉีดน้ำ</a:t>
            </a:r>
            <a:r>
              <a:rPr lang="en-US" sz="3000" dirty="0" smtClean="0">
                <a:latin typeface="Angsana New" pitchFamily="18" charset="-34"/>
                <a:cs typeface="Angsana New" pitchFamily="18" charset="-34"/>
              </a:rPr>
              <a:t>,  </a:t>
            </a: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>ราวตากผ้า  ทำจากพลาสติก  หรืออะลูมิเนียม  </a:t>
            </a:r>
            <a:r>
              <a:rPr lang="th-TH" sz="3000" dirty="0" err="1" smtClean="0">
                <a:latin typeface="Angsana New" pitchFamily="18" charset="-34"/>
                <a:cs typeface="Angsana New" pitchFamily="18" charset="-34"/>
              </a:rPr>
              <a:t>หรือส</a:t>
            </a: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>แตน</a:t>
            </a:r>
            <a:r>
              <a:rPr lang="th-TH" sz="3000" dirty="0" err="1" smtClean="0">
                <a:latin typeface="Angsana New" pitchFamily="18" charset="-34"/>
                <a:cs typeface="Angsana New" pitchFamily="18" charset="-34"/>
              </a:rPr>
              <a:t>เลส</a:t>
            </a:r>
            <a:r>
              <a:rPr lang="en-US" sz="3000" dirty="0" smtClean="0">
                <a:latin typeface="Angsana New" pitchFamily="18" charset="-34"/>
                <a:cs typeface="Angsana New" pitchFamily="18" charset="-34"/>
              </a:rPr>
              <a:t>,  </a:t>
            </a: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>ที่วางอุปกรณ์สุขภัณฑ์  ทำจากไฟเบอร์  หรือพลาสติก  เป็นต้น</a:t>
            </a:r>
          </a:p>
          <a:p>
            <a:pPr marL="342900" marR="0" lvl="0" indent="-342900" algn="thaiDi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th-TH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</p:txBody>
      </p:sp>
      <p:pic>
        <p:nvPicPr>
          <p:cNvPr id="6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รูปภาพ 7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827584"/>
            <a:ext cx="676275" cy="651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 build="allAtOnce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000100" y="4596518"/>
            <a:ext cx="7215238" cy="1928826"/>
          </a:xfrm>
        </p:spPr>
        <p:txBody>
          <a:bodyPr>
            <a:normAutofit/>
          </a:bodyPr>
          <a:lstStyle/>
          <a:p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ภาพที่  9.16  เครื่องสุขภัณฑ์ในห้องน้ำ</a:t>
            </a:r>
            <a:br>
              <a:rPr lang="th-TH" sz="3200" b="1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ที่มา </a:t>
            </a:r>
            <a:r>
              <a:rPr lang="en-US" sz="3200" u="sng" dirty="0" smtClean="0">
                <a:latin typeface="Angsana New" pitchFamily="18" charset="-34"/>
                <a:cs typeface="Angsana New" pitchFamily="18" charset="-34"/>
              </a:rPr>
              <a:t>http://catmint.in.th/american-standard-basin/</a:t>
            </a:r>
            <a:endParaRPr lang="th-TH" sz="3200" u="sng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16386" name="Picture 2" descr="C:\Users\Electron_manu\Desktop\Roob\9.14\Active_room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134" y="814874"/>
            <a:ext cx="5401170" cy="3935646"/>
          </a:xfrm>
          <a:prstGeom prst="rect">
            <a:avLst/>
          </a:prstGeom>
          <a:noFill/>
        </p:spPr>
      </p:pic>
      <p:pic>
        <p:nvPicPr>
          <p:cNvPr id="4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รูปภาพ 5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28596" y="4365104"/>
            <a:ext cx="8229600" cy="1500198"/>
          </a:xfrm>
        </p:spPr>
        <p:txBody>
          <a:bodyPr>
            <a:normAutofit/>
          </a:bodyPr>
          <a:lstStyle/>
          <a:p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ภาพที่  9.1  ตัวอย่างการนำไม้มาใช้ในงานก่อสร้าง</a:t>
            </a:r>
            <a:br>
              <a:rPr lang="th-TH" sz="3200" b="1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ที่มา </a:t>
            </a:r>
            <a:r>
              <a:rPr lang="en-US" sz="3200" u="sng" dirty="0" smtClean="0">
                <a:latin typeface="Angsana New" pitchFamily="18" charset="-34"/>
                <a:cs typeface="Angsana New" pitchFamily="18" charset="-34"/>
              </a:rPr>
              <a:t>http://www.perkinslumber.net/</a:t>
            </a:r>
            <a:endParaRPr lang="th-TH" sz="3200" u="sng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1026" name="Picture 2" descr="C:\Users\Electron_manu\Desktop\Roob\9.1\lumber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7617" y="980728"/>
            <a:ext cx="8564864" cy="3353052"/>
          </a:xfrm>
          <a:prstGeom prst="rect">
            <a:avLst/>
          </a:prstGeom>
          <a:noFill/>
        </p:spPr>
      </p:pic>
      <p:pic>
        <p:nvPicPr>
          <p:cNvPr id="4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รูปภาพ 5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2843808" y="-64484"/>
            <a:ext cx="2995876" cy="829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Angsana New" pitchFamily="18" charset="-34"/>
              </a:rPr>
              <a:t>ท่อ (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Angsana New" pitchFamily="18" charset="-34"/>
              </a:rPr>
              <a:t>Pipe</a:t>
            </a:r>
            <a:r>
              <a:rPr kumimoji="0" lang="th-TH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Angsana New" pitchFamily="18" charset="-34"/>
              </a:rPr>
              <a:t>)</a:t>
            </a:r>
            <a:endParaRPr kumimoji="0" lang="th-TH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ngsana New" pitchFamily="18" charset="-34"/>
              <a:ea typeface="+mj-ea"/>
              <a:cs typeface="Angsana New" pitchFamily="18" charset="-34"/>
            </a:endParaRPr>
          </a:p>
        </p:txBody>
      </p:sp>
      <p:sp>
        <p:nvSpPr>
          <p:cNvPr id="5" name="ตัวยึดเนื้อหา 2"/>
          <p:cNvSpPr txBox="1">
            <a:spLocks/>
          </p:cNvSpPr>
          <p:nvPr/>
        </p:nvSpPr>
        <p:spPr>
          <a:xfrm>
            <a:off x="107504" y="692696"/>
            <a:ext cx="8983920" cy="15765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thaiDi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h-TH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		</a:t>
            </a:r>
            <a:r>
              <a:rPr kumimoji="0" lang="th-TH" sz="3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ท่อเป็นอุปกรณ์ส่งน้ำ  น้ำมัน  ลม  แก๊ส  จากแหล่งจ่ายไปยังจุดใช้งาน  สำหรับงานส่งน้ำ  ระบายน้ำ  ส่งน้ำมัน  ส่งลม  ส่งแก๊ส</a:t>
            </a:r>
            <a:r>
              <a:rPr kumimoji="0" lang="th-TH" sz="30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  รายละเอียดของท่อมีดังต่อไปนี้</a:t>
            </a:r>
            <a:endParaRPr kumimoji="0" lang="th-TH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</p:txBody>
      </p:sp>
      <p:sp>
        <p:nvSpPr>
          <p:cNvPr id="6" name="ตัวยึดเนื้อหา 2"/>
          <p:cNvSpPr txBox="1">
            <a:spLocks/>
          </p:cNvSpPr>
          <p:nvPr/>
        </p:nvSpPr>
        <p:spPr>
          <a:xfrm>
            <a:off x="107504" y="1844824"/>
            <a:ext cx="8983920" cy="45720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thaiDist">
              <a:spcBef>
                <a:spcPct val="20000"/>
              </a:spcBef>
            </a:pP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>		</a:t>
            </a:r>
            <a:r>
              <a:rPr lang="th-TH" sz="3000" b="1" dirty="0" smtClean="0">
                <a:latin typeface="Angsana New" pitchFamily="18" charset="-34"/>
                <a:cs typeface="Angsana New" pitchFamily="18" charset="-34"/>
              </a:rPr>
              <a:t>ท่อน้ำ</a:t>
            </a: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>  เป็นท่อที่ไม่เป็นสนิม  ประกอบด้วย</a:t>
            </a:r>
          </a:p>
          <a:p>
            <a:pPr marL="342900" indent="-342900" algn="thaiDist">
              <a:spcBef>
                <a:spcPct val="20000"/>
              </a:spcBef>
            </a:pP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>		-  ท่อเหล็กอาบสังกะสี  ดีบุก  หรือท่อประปา  ใช้กับงานระบบประปาและงานส่งที่ใช้แรงดันสูง  ติดตั้งยาก  เมื่อใช้ไปนานๆอาจเกิดสนิมที่จุดต่อ</a:t>
            </a:r>
          </a:p>
          <a:p>
            <a:pPr marL="342900" indent="-342900" algn="thaiDist">
              <a:spcBef>
                <a:spcPct val="20000"/>
              </a:spcBef>
            </a:pP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>		-  ท่อ  </a:t>
            </a:r>
            <a:r>
              <a:rPr lang="en-US" sz="3000" dirty="0" smtClean="0">
                <a:latin typeface="Angsana New" pitchFamily="18" charset="-34"/>
                <a:cs typeface="Angsana New" pitchFamily="18" charset="-34"/>
              </a:rPr>
              <a:t>PVC  </a:t>
            </a: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>ใช้กับงานส่งน้ำ  ระบายน้ำแรงดันต่ำ  นิยมใช้กันทั่วไป  ติดตั้งง่าย  ราคาถูก  ไม่เป็นสนิม  มีทั้งชนิดท่อน้ำใช้และน้ำดื่ม</a:t>
            </a:r>
          </a:p>
          <a:p>
            <a:pPr marL="342900" indent="-342900" algn="thaiDist">
              <a:spcBef>
                <a:spcPct val="20000"/>
              </a:spcBef>
            </a:pP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>		-  ท่อซีเมนต์  ใช้ในงานส่งและระบายน้ำในระบบชลประทาน  ตามถนน  และไร่นา</a:t>
            </a:r>
          </a:p>
          <a:p>
            <a:pPr marL="342900" indent="-342900" algn="thaiDist">
              <a:spcBef>
                <a:spcPct val="20000"/>
              </a:spcBef>
            </a:pP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>		-  ท่อยางแรงดันสูง  ใช้เป็นท่อเมนส่งน้ำประปาจากท่อเหล็กเข้าไปในอาคาร</a:t>
            </a:r>
          </a:p>
          <a:p>
            <a:pPr marL="342900" indent="-342900" algn="thaiDist">
              <a:spcBef>
                <a:spcPct val="20000"/>
              </a:spcBef>
            </a:pPr>
            <a:r>
              <a:rPr kumimoji="0" lang="th-TH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			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th-TH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7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รูปภาพ 8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รูปภาพ 9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-27384"/>
            <a:ext cx="676275" cy="651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 build="allAtOnce"/>
      <p:bldP spid="6" grpId="0" build="allAtOnce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ยึดเนื้อหา 2"/>
          <p:cNvSpPr txBox="1">
            <a:spLocks/>
          </p:cNvSpPr>
          <p:nvPr/>
        </p:nvSpPr>
        <p:spPr>
          <a:xfrm>
            <a:off x="285720" y="714356"/>
            <a:ext cx="8229600" cy="25003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thaiDist">
              <a:spcBef>
                <a:spcPct val="20000"/>
              </a:spcBef>
            </a:pP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>		</a:t>
            </a:r>
            <a:r>
              <a:rPr lang="th-TH" sz="3000" b="1" dirty="0" smtClean="0">
                <a:latin typeface="Angsana New" pitchFamily="18" charset="-34"/>
                <a:cs typeface="Angsana New" pitchFamily="18" charset="-34"/>
              </a:rPr>
              <a:t>ท่อน้ำมัน</a:t>
            </a: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>  เป็นท่อส่งที่ต้องการความปลอดภัยสูง  ทำจากเหล็กผสม  ทนกรด  ทนด่าง  ทนความร้อน  ทนแรงดันสูง  ทนน้ำทะเล  มีความลื่น  ไม่เป็นสนิม  ไม่ทำปฏิกิริยากับน้ำมัน  ใช้สำหรับส่งจ่ายน้ำมันจากฐานเจาะไปคลัง  จากคลังไปยังศูนย์จ่าย  ติดตั้งไว้ใต้ทะเลหรือใต้ดิน  จึงเป็นท่อที่มีความแข็งแรงทนทานสูงมาก</a:t>
            </a:r>
          </a:p>
          <a:p>
            <a:pPr marL="342900" indent="-342900" algn="thaiDist">
              <a:spcBef>
                <a:spcPct val="20000"/>
              </a:spcBef>
            </a:pP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>		</a:t>
            </a:r>
            <a:r>
              <a:rPr kumimoji="0" lang="th-TH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			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th-TH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" name="ตัวยึดเนื้อหา 2"/>
          <p:cNvSpPr txBox="1">
            <a:spLocks/>
          </p:cNvSpPr>
          <p:nvPr/>
        </p:nvSpPr>
        <p:spPr>
          <a:xfrm>
            <a:off x="357158" y="3143248"/>
            <a:ext cx="8229600" cy="14287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thaiDist">
              <a:spcBef>
                <a:spcPct val="20000"/>
              </a:spcBef>
            </a:pP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>		</a:t>
            </a:r>
            <a:r>
              <a:rPr lang="th-TH" sz="3000" b="1" dirty="0" smtClean="0">
                <a:latin typeface="Angsana New" pitchFamily="18" charset="-34"/>
                <a:cs typeface="Angsana New" pitchFamily="18" charset="-34"/>
              </a:rPr>
              <a:t>ท่อลม</a:t>
            </a: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>  ทำจากเหล็กผสม  ทนแรงดันสูง  ทนการกัดกร่อน  ไม่เป็นสนิม  ใช้ตามโรงงานอุตสาหกรรม  โรงพยาบาล  ศูนย์บริการรถยนต์  ไว้สำหรับจ่ายลมหรือออกซิเจนไปใช้งาน</a:t>
            </a:r>
          </a:p>
          <a:p>
            <a:pPr marL="342900" indent="-342900" algn="thaiDist">
              <a:spcBef>
                <a:spcPct val="20000"/>
              </a:spcBef>
            </a:pP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>		</a:t>
            </a:r>
            <a:r>
              <a:rPr kumimoji="0" lang="th-TH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			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th-TH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ตัวยึดเนื้อหา 2"/>
          <p:cNvSpPr txBox="1">
            <a:spLocks/>
          </p:cNvSpPr>
          <p:nvPr/>
        </p:nvSpPr>
        <p:spPr>
          <a:xfrm>
            <a:off x="357158" y="4714884"/>
            <a:ext cx="8229600" cy="14287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thaiDist">
              <a:spcBef>
                <a:spcPct val="20000"/>
              </a:spcBef>
            </a:pP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>		</a:t>
            </a:r>
            <a:r>
              <a:rPr lang="th-TH" sz="3000" b="1" dirty="0" smtClean="0">
                <a:latin typeface="Angsana New" pitchFamily="18" charset="-34"/>
                <a:cs typeface="Angsana New" pitchFamily="18" charset="-34"/>
              </a:rPr>
              <a:t>ท่อแก๊ส</a:t>
            </a: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>  ทำจากเหล็ก  ทนความร้อน  ทนแรงดันสูง  ทนการกัดกร่อน  ทนน้ำทะเล  ไม่เป็นสนิม  ไม่ทำปฏิกิริยากับแก๊ส  ใช้สำหรับส่งแก๊สจากแหล่งขุดเจาะไปยังคลังแก๊ส  และใช้ส่งแก๊สไปยังศูนย์บริการต่างๆ</a:t>
            </a:r>
          </a:p>
          <a:p>
            <a:pPr marL="342900" indent="-342900" algn="thaiDist">
              <a:spcBef>
                <a:spcPct val="20000"/>
              </a:spcBef>
            </a:pP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>		</a:t>
            </a:r>
            <a:r>
              <a:rPr kumimoji="0" lang="th-TH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			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th-TH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7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รูปภาพ 8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 build="allAtOnce"/>
      <p:bldP spid="6" grpId="0" build="allAtOnce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000100" y="4531350"/>
            <a:ext cx="7215238" cy="1705962"/>
          </a:xfrm>
        </p:spPr>
        <p:txBody>
          <a:bodyPr>
            <a:normAutofit/>
          </a:bodyPr>
          <a:lstStyle/>
          <a:p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ภาพที่  9.17  ตัวอย่างท่อชนิดต่างๆ</a:t>
            </a:r>
            <a:br>
              <a:rPr lang="th-TH" sz="3200" b="1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ที่มา </a:t>
            </a:r>
            <a:r>
              <a:rPr lang="en-US" sz="3200" u="sng" dirty="0" smtClean="0">
                <a:latin typeface="Angsana New" pitchFamily="18" charset="-34"/>
                <a:cs typeface="Angsana New" pitchFamily="18" charset="-34"/>
              </a:rPr>
              <a:t>http://www.indiabizsource.com/products/hdpe-products</a:t>
            </a:r>
            <a:endParaRPr lang="th-TH" sz="3200" u="sng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17410" name="Picture 2" descr="C:\Users\Electron_manu\Desktop\Roob\9.15\pvc-hdpe-pipes-72432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63118" y="692696"/>
            <a:ext cx="5689202" cy="40251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806896" y="105273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Angsana New" pitchFamily="18" charset="-34"/>
              </a:rPr>
              <a:t>ไม</a:t>
            </a:r>
            <a:r>
              <a:rPr kumimoji="0" lang="th-TH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Angsana New" pitchFamily="18" charset="-34"/>
              </a:rPr>
              <a:t>โคร</a:t>
            </a:r>
            <a:r>
              <a:rPr kumimoji="0" lang="th-TH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Angsana New" pitchFamily="18" charset="-34"/>
              </a:rPr>
              <a:t>ไฟ</a:t>
            </a:r>
            <a:r>
              <a:rPr kumimoji="0" lang="th-TH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Angsana New" pitchFamily="18" charset="-34"/>
              </a:rPr>
              <a:t>เบอร์ (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Angsana New" pitchFamily="18" charset="-34"/>
              </a:rPr>
              <a:t>Microfiber</a:t>
            </a:r>
            <a:r>
              <a:rPr kumimoji="0" lang="th-TH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Angsana New" pitchFamily="18" charset="-34"/>
              </a:rPr>
              <a:t>)</a:t>
            </a:r>
            <a:endParaRPr kumimoji="0" lang="th-TH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ngsana New" pitchFamily="18" charset="-34"/>
              <a:ea typeface="+mj-ea"/>
              <a:cs typeface="Angsana New" pitchFamily="18" charset="-34"/>
            </a:endParaRPr>
          </a:p>
        </p:txBody>
      </p:sp>
      <p:sp>
        <p:nvSpPr>
          <p:cNvPr id="5" name="ตัวยึดเนื้อหา 2"/>
          <p:cNvSpPr txBox="1">
            <a:spLocks/>
          </p:cNvSpPr>
          <p:nvPr/>
        </p:nvSpPr>
        <p:spPr>
          <a:xfrm>
            <a:off x="285720" y="2214546"/>
            <a:ext cx="8229600" cy="31432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thaiDist">
              <a:spcBef>
                <a:spcPct val="20000"/>
              </a:spcBef>
            </a:pPr>
            <a:r>
              <a:rPr kumimoji="0" lang="th-TH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		</a:t>
            </a:r>
            <a:r>
              <a:rPr kumimoji="0" lang="th-TH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ไม</a:t>
            </a:r>
            <a:r>
              <a:rPr kumimoji="0" lang="th-TH" sz="32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โคร</a:t>
            </a:r>
            <a:r>
              <a:rPr kumimoji="0" lang="th-TH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ไฟเบอร์มีลักษณะเป็นแผ่น  ฉาบโลหะสะท้อนแสง  2  ชิ้น  นิยมคั่นกลางด้วยไฟเบอร์หรือใยหิน  ใช้ปูใต้กระเบื้องหลังคา  หรือบนฝ้าเพดาน  เพื่อป้องกันความร้อนจากหลังคาลงมาสู่ตัวห้องภายในบ้าน</a:t>
            </a:r>
            <a:r>
              <a:rPr kumimoji="0" lang="th-TH" sz="32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  ทำให้ภายในบ้านรู้สึกเย็นสบาย  โม</a:t>
            </a:r>
            <a:r>
              <a:rPr kumimoji="0" lang="th-TH" sz="32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โคร</a:t>
            </a:r>
            <a:r>
              <a:rPr kumimoji="0" lang="th-TH" sz="32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ไฟเบอร์มีทั้งชนิดบางสำหรับปูก่อนมุงหลังคา  และชนิดหนาสำหรับปูบนฝ้าเพดานให้เลือกใช้ตามความเหมาะสม</a:t>
            </a:r>
            <a:endParaRPr lang="th-TH" sz="3200" dirty="0" smtClean="0">
              <a:latin typeface="Angsana New" pitchFamily="18" charset="-34"/>
              <a:cs typeface="Angsana New" pitchFamily="18" charset="-34"/>
            </a:endParaRPr>
          </a:p>
          <a:p>
            <a:pPr marL="342900" marR="0" lvl="0" indent="-342900" algn="thaiDi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th-TH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</p:txBody>
      </p:sp>
      <p:pic>
        <p:nvPicPr>
          <p:cNvPr id="6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รูปภาพ 7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122" y="1268760"/>
            <a:ext cx="676275" cy="651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 build="allAtOnce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029170" y="4668526"/>
            <a:ext cx="7215238" cy="1928826"/>
          </a:xfrm>
        </p:spPr>
        <p:txBody>
          <a:bodyPr>
            <a:normAutofit/>
          </a:bodyPr>
          <a:lstStyle/>
          <a:p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ภาพที่  9.18  ไม</a:t>
            </a:r>
            <a:r>
              <a:rPr lang="th-TH" sz="3200" b="1" dirty="0" err="1" smtClean="0">
                <a:latin typeface="Angsana New" pitchFamily="18" charset="-34"/>
                <a:cs typeface="Angsana New" pitchFamily="18" charset="-34"/>
              </a:rPr>
              <a:t>โคร</a:t>
            </a: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ไฟเบอร์</a:t>
            </a:r>
            <a:br>
              <a:rPr lang="th-TH" sz="3200" b="1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ที่มา </a:t>
            </a:r>
            <a:r>
              <a:rPr lang="en-US" sz="3200" u="sng" dirty="0" smtClean="0">
                <a:latin typeface="Angsana New" pitchFamily="18" charset="-34"/>
                <a:cs typeface="Angsana New" pitchFamily="18" charset="-34"/>
              </a:rPr>
              <a:t>http://pantip.com/topic/33473136</a:t>
            </a:r>
            <a:endParaRPr lang="th-TH" sz="3200" u="sng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18434" name="Picture 2" descr="C:\Users\Electron_manu\Desktop\Roob\9.16\1428280108-bhbsun4-o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50079" y="746058"/>
            <a:ext cx="7155816" cy="42671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2708160" y="-34450"/>
            <a:ext cx="3756140" cy="871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Angsana New" pitchFamily="18" charset="-34"/>
              </a:rPr>
              <a:t>วัสดุก่อสร้างอื่นๆ</a:t>
            </a:r>
            <a:endParaRPr kumimoji="0" lang="th-TH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ngsana New" pitchFamily="18" charset="-34"/>
              <a:ea typeface="+mj-ea"/>
              <a:cs typeface="Angsana New" pitchFamily="18" charset="-34"/>
            </a:endParaRPr>
          </a:p>
        </p:txBody>
      </p:sp>
      <p:sp>
        <p:nvSpPr>
          <p:cNvPr id="6" name="ตัวยึดเนื้อหา 2"/>
          <p:cNvSpPr txBox="1">
            <a:spLocks/>
          </p:cNvSpPr>
          <p:nvPr/>
        </p:nvSpPr>
        <p:spPr>
          <a:xfrm>
            <a:off x="133736" y="692696"/>
            <a:ext cx="8902760" cy="5715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thaiDist">
              <a:spcBef>
                <a:spcPct val="20000"/>
              </a:spcBef>
            </a:pP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>		</a:t>
            </a:r>
            <a:r>
              <a:rPr lang="th-TH" sz="3000" b="1" dirty="0" err="1" smtClean="0">
                <a:latin typeface="Angsana New" pitchFamily="18" charset="-34"/>
                <a:cs typeface="Angsana New" pitchFamily="18" charset="-34"/>
              </a:rPr>
              <a:t>ยิปซั่ม</a:t>
            </a:r>
            <a:r>
              <a:rPr lang="th-TH" sz="3000" b="1" dirty="0" smtClean="0">
                <a:latin typeface="Angsana New" pitchFamily="18" charset="-34"/>
                <a:cs typeface="Angsana New" pitchFamily="18" charset="-34"/>
              </a:rPr>
              <a:t>บอร์ด  </a:t>
            </a: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>ทำ</a:t>
            </a:r>
            <a:r>
              <a:rPr lang="th-TH" sz="3000" dirty="0" err="1" smtClean="0">
                <a:latin typeface="Angsana New" pitchFamily="18" charset="-34"/>
                <a:cs typeface="Angsana New" pitchFamily="18" charset="-34"/>
              </a:rPr>
              <a:t>จากยิปซั่ม</a:t>
            </a: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>อัดทับผิวด้วยกระดาษมัน  2  ด้าน  ใช้ทำฝ้าเพดานกันความร้อนภายในบ้าน</a:t>
            </a:r>
          </a:p>
          <a:p>
            <a:pPr marL="342900" indent="-342900" algn="thaiDist">
              <a:spcBef>
                <a:spcPct val="20000"/>
              </a:spcBef>
            </a:pPr>
            <a:r>
              <a:rPr kumimoji="0" lang="th-TH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		</a:t>
            </a:r>
            <a:r>
              <a:rPr kumimoji="0" lang="th-TH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ตะปู  </a:t>
            </a:r>
            <a:r>
              <a:rPr kumimoji="0" lang="th-TH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ใช้ตอกยึดงานก่อสร้างประเภทไม้  ส่วนตะปูเกลียวนิยมใช้ขันยึดงานไม้  งานอะลูมิเนียม</a:t>
            </a:r>
          </a:p>
          <a:p>
            <a:pPr marL="342900" indent="-342900" algn="thaiDist">
              <a:spcBef>
                <a:spcPct val="20000"/>
              </a:spcBef>
            </a:pP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>		</a:t>
            </a:r>
            <a:r>
              <a:rPr lang="th-TH" sz="3000" b="1" dirty="0" smtClean="0">
                <a:latin typeface="Angsana New" pitchFamily="18" charset="-34"/>
                <a:cs typeface="Angsana New" pitchFamily="18" charset="-34"/>
              </a:rPr>
              <a:t>กาว  </a:t>
            </a: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>ใช้ประสานงานก่อสร้าง  งานเฟอร์นิเจอร์ไม้หรือพลาสติก</a:t>
            </a:r>
          </a:p>
          <a:p>
            <a:pPr marL="342900" indent="-342900" algn="thaiDist">
              <a:spcBef>
                <a:spcPct val="20000"/>
              </a:spcBef>
            </a:pP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>		</a:t>
            </a:r>
            <a:r>
              <a:rPr lang="th-TH" sz="3000" b="1" dirty="0" smtClean="0">
                <a:latin typeface="Angsana New" pitchFamily="18" charset="-34"/>
                <a:cs typeface="Angsana New" pitchFamily="18" charset="-34"/>
              </a:rPr>
              <a:t>ซิลิโคน</a:t>
            </a: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>  ลักษณะเป็นยางเหลว  ใช้ซ่อมหรืออุดรอยรั่วรอยร้าวต่างๆ</a:t>
            </a:r>
          </a:p>
          <a:p>
            <a:pPr marL="342900" indent="-342900" algn="thaiDist">
              <a:spcBef>
                <a:spcPct val="20000"/>
              </a:spcBef>
            </a:pP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>		</a:t>
            </a:r>
            <a:r>
              <a:rPr lang="th-TH" sz="3000" b="1" dirty="0" smtClean="0">
                <a:latin typeface="Angsana New" pitchFamily="18" charset="-34"/>
                <a:cs typeface="Angsana New" pitchFamily="18" charset="-34"/>
              </a:rPr>
              <a:t>ยากันซึม  </a:t>
            </a: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>ใช้ผสมปูนสำหรับเทหรือฉาบป้องกันการรั่วซึม</a:t>
            </a:r>
          </a:p>
          <a:p>
            <a:pPr marL="342900" indent="-342900" algn="thaiDist">
              <a:spcBef>
                <a:spcPct val="20000"/>
              </a:spcBef>
            </a:pP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>		</a:t>
            </a:r>
            <a:r>
              <a:rPr lang="th-TH" sz="3000" b="1" dirty="0" smtClean="0">
                <a:latin typeface="Angsana New" pitchFamily="18" charset="-34"/>
                <a:cs typeface="Angsana New" pitchFamily="18" charset="-34"/>
              </a:rPr>
              <a:t>ไม้ฝา  ไม้พื้น  ไม้ระแนง  บัว  และเชิงชายเทียม</a:t>
            </a: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>  ทำจากใยแก้วหรือใยหินผสมกาวและซีเมนต์  อัดรีดเป็นแผ่นและเคลือบผิวด้วยสีคล้ายไม้  ใช้แทนไม้ในงานตีฝา  ปูพื้น  ตีฝ้าระแนง  ติดตั้งบัวและเชิงชาย  ราคาถูก  ทนแดดทนฝน  แต่ค่อนข้างแตกหักง่าย</a:t>
            </a:r>
          </a:p>
          <a:p>
            <a:pPr marL="342900" indent="-342900" algn="thaiDist">
              <a:spcBef>
                <a:spcPct val="20000"/>
              </a:spcBef>
            </a:pPr>
            <a:r>
              <a:rPr kumimoji="0" lang="th-TH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	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th-TH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5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รูปภาพ 7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589" y="0"/>
            <a:ext cx="676275" cy="651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6" grpId="0" build="allAtOnce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5496" y="4437112"/>
            <a:ext cx="9108504" cy="1785950"/>
          </a:xfrm>
        </p:spPr>
        <p:txBody>
          <a:bodyPr>
            <a:normAutofit/>
          </a:bodyPr>
          <a:lstStyle/>
          <a:p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ภาพที่  9.19  กาว</a:t>
            </a:r>
            <a:r>
              <a:rPr lang="th-TH" sz="2800" b="1" dirty="0" err="1" smtClean="0">
                <a:latin typeface="Angsana New" pitchFamily="18" charset="-34"/>
                <a:cs typeface="Angsana New" pitchFamily="18" charset="-34"/>
              </a:rPr>
              <a:t>อีพ๊</a:t>
            </a:r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อกซี่</a:t>
            </a:r>
            <a:br>
              <a:rPr lang="th-TH" sz="2800" b="1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ที่มา </a:t>
            </a:r>
            <a:r>
              <a:rPr lang="en-US" sz="2800" u="sng" dirty="0" smtClean="0">
                <a:latin typeface="Angsana New" pitchFamily="18" charset="-34"/>
                <a:cs typeface="Angsana New" pitchFamily="18" charset="-34"/>
              </a:rPr>
              <a:t>http://www.lsthomesmart.com/main/content.php?page</a:t>
            </a:r>
            <a:r>
              <a:rPr lang="en-US" sz="2800" u="sng" dirty="0" smtClean="0">
                <a:latin typeface="Angsana New" pitchFamily="18" charset="-34"/>
                <a:cs typeface="Angsana New" pitchFamily="18" charset="-34"/>
              </a:rPr>
              <a:t>=product&amp;category=38&amp;id=395</a:t>
            </a:r>
            <a:endParaRPr lang="th-TH" sz="2800" u="sng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19458" name="Picture 2" descr="C:\Users\Electron_manu\Desktop\Roob\9.17\กาวซิลิโคน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27784" y="692696"/>
            <a:ext cx="4154804" cy="4154804"/>
          </a:xfrm>
          <a:prstGeom prst="rect">
            <a:avLst/>
          </a:prstGeom>
          <a:noFill/>
        </p:spPr>
      </p:pic>
      <p:pic>
        <p:nvPicPr>
          <p:cNvPr id="4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รูปภาพ 5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77838" y="4236478"/>
            <a:ext cx="8259762" cy="1928826"/>
          </a:xfrm>
        </p:spPr>
        <p:txBody>
          <a:bodyPr>
            <a:normAutofit/>
          </a:bodyPr>
          <a:lstStyle/>
          <a:p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ภาพที่  9.20  น้ำยากันซึม</a:t>
            </a:r>
            <a:br>
              <a:rPr lang="th-TH" sz="3200" b="1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ที่มา </a:t>
            </a:r>
            <a:r>
              <a:rPr lang="en-US" sz="3200" u="sng" dirty="0" smtClean="0">
                <a:latin typeface="Angsana New" pitchFamily="18" charset="-34"/>
                <a:cs typeface="Angsana New" pitchFamily="18" charset="-34"/>
              </a:rPr>
              <a:t>http://www.compacpaint.com/eng/index.php/th/our-brands/compac/143-concrete-waterproofer-2</a:t>
            </a:r>
            <a:endParaRPr lang="th-TH" sz="3200" u="sng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20482" name="Picture 2" descr="C:\Users\Electron_manu\Desktop\Roob\9.17\waterproof-L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55465" y="495262"/>
            <a:ext cx="3233090" cy="3771938"/>
          </a:xfrm>
          <a:prstGeom prst="rect">
            <a:avLst/>
          </a:prstGeom>
          <a:noFill/>
        </p:spPr>
      </p:pic>
      <p:pic>
        <p:nvPicPr>
          <p:cNvPr id="4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รูปภาพ 5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000100" y="4892530"/>
            <a:ext cx="7215238" cy="1560806"/>
          </a:xfrm>
        </p:spPr>
        <p:txBody>
          <a:bodyPr>
            <a:normAutofit/>
          </a:bodyPr>
          <a:lstStyle/>
          <a:p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ภาพที่  9.21  ไม้พื้น</a:t>
            </a:r>
            <a:br>
              <a:rPr lang="th-TH" sz="3200" b="1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ที่มา </a:t>
            </a:r>
            <a:r>
              <a:rPr lang="en-US" sz="3200" u="sng" dirty="0" smtClean="0">
                <a:latin typeface="Angsana New" pitchFamily="18" charset="-34"/>
                <a:cs typeface="Angsana New" pitchFamily="18" charset="-34"/>
              </a:rPr>
              <a:t>http://www.flooring.in.th</a:t>
            </a:r>
            <a:endParaRPr lang="th-TH" sz="3200" u="sng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21506" name="Picture 2" descr="C:\Users\Electron_manu\Desktop\Roob\9.18\201349_3856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67256" y="717122"/>
            <a:ext cx="5197032" cy="4365506"/>
          </a:xfrm>
          <a:prstGeom prst="rect">
            <a:avLst/>
          </a:prstGeom>
          <a:noFill/>
        </p:spPr>
      </p:pic>
      <p:pic>
        <p:nvPicPr>
          <p:cNvPr id="4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รูปภาพ 5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ยึดเนื้อหา 2"/>
          <p:cNvSpPr txBox="1">
            <a:spLocks/>
          </p:cNvSpPr>
          <p:nvPr/>
        </p:nvSpPr>
        <p:spPr>
          <a:xfrm>
            <a:off x="146312" y="666280"/>
            <a:ext cx="8890184" cy="5715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thaiDist">
              <a:spcBef>
                <a:spcPct val="20000"/>
              </a:spcBef>
            </a:pP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>		</a:t>
            </a:r>
            <a:r>
              <a:rPr lang="th-TH" sz="3000" b="1" dirty="0" smtClean="0">
                <a:latin typeface="Angsana New" pitchFamily="18" charset="-34"/>
                <a:cs typeface="Angsana New" pitchFamily="18" charset="-34"/>
              </a:rPr>
              <a:t>คีมยิงและริ</a:t>
            </a:r>
            <a:r>
              <a:rPr lang="th-TH" sz="3000" b="1" dirty="0" err="1" smtClean="0">
                <a:latin typeface="Angsana New" pitchFamily="18" charset="-34"/>
                <a:cs typeface="Angsana New" pitchFamily="18" charset="-34"/>
              </a:rPr>
              <a:t>เวต</a:t>
            </a:r>
            <a:r>
              <a:rPr lang="th-TH" sz="3000" b="1" dirty="0" smtClean="0">
                <a:latin typeface="Angsana New" pitchFamily="18" charset="-34"/>
                <a:cs typeface="Angsana New" pitchFamily="18" charset="-34"/>
              </a:rPr>
              <a:t>ตาไก่  </a:t>
            </a: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>เป็นริ</a:t>
            </a:r>
            <a:r>
              <a:rPr lang="th-TH" sz="3000" dirty="0" err="1" smtClean="0">
                <a:latin typeface="Angsana New" pitchFamily="18" charset="-34"/>
                <a:cs typeface="Angsana New" pitchFamily="18" charset="-34"/>
              </a:rPr>
              <a:t>เวต</a:t>
            </a: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>ใช้สำหรับยึดงานอะลูมิเนียมด้วยวิธีใช้คีมยิงเป็นตัวดึงให้ริ</a:t>
            </a:r>
            <a:r>
              <a:rPr lang="th-TH" sz="3000" dirty="0" err="1" smtClean="0">
                <a:latin typeface="Angsana New" pitchFamily="18" charset="-34"/>
                <a:cs typeface="Angsana New" pitchFamily="18" charset="-34"/>
              </a:rPr>
              <a:t>เวต</a:t>
            </a: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>เบ่งตัวยึดงาน  คีมยิงจะดึงให้แกนเหล็กขาดออกจากลูกริ</a:t>
            </a:r>
            <a:r>
              <a:rPr lang="th-TH" sz="3000" dirty="0" err="1" smtClean="0">
                <a:latin typeface="Angsana New" pitchFamily="18" charset="-34"/>
                <a:cs typeface="Angsana New" pitchFamily="18" charset="-34"/>
              </a:rPr>
              <a:t>เวต</a:t>
            </a: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>  ริ</a:t>
            </a:r>
            <a:r>
              <a:rPr lang="th-TH" sz="3000" dirty="0" err="1" smtClean="0">
                <a:latin typeface="Angsana New" pitchFamily="18" charset="-34"/>
                <a:cs typeface="Angsana New" pitchFamily="18" charset="-34"/>
              </a:rPr>
              <a:t>เวต</a:t>
            </a: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>ก็จะเบ่งออกเต็มที่จนสามารถยึดงานได้แน่น</a:t>
            </a:r>
          </a:p>
          <a:p>
            <a:pPr marL="342900" indent="-342900" algn="thaiDist">
              <a:spcBef>
                <a:spcPct val="20000"/>
              </a:spcBef>
            </a:pPr>
            <a:r>
              <a:rPr kumimoji="0" lang="th-TH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		</a:t>
            </a:r>
            <a:r>
              <a:rPr kumimoji="0" lang="th-TH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ลวดมัดเหล็ก  </a:t>
            </a:r>
            <a:r>
              <a:rPr kumimoji="0" lang="th-TH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ใช้มัดยึดเหล็กโครงสร้างงานเทคอนกรีต  เป็นลวดคุณภาพต่ำ  เมื่อเทคอนกรีตปิดแล้วลวดจะได้รับภาระน้อยมาก</a:t>
            </a:r>
          </a:p>
          <a:p>
            <a:pPr marL="342900" indent="-342900" algn="thaiDist">
              <a:spcBef>
                <a:spcPct val="20000"/>
              </a:spcBef>
            </a:pP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>		</a:t>
            </a:r>
            <a:r>
              <a:rPr lang="th-TH" sz="3000" b="1" dirty="0" smtClean="0">
                <a:latin typeface="Angsana New" pitchFamily="18" charset="-34"/>
                <a:cs typeface="Angsana New" pitchFamily="18" charset="-34"/>
              </a:rPr>
              <a:t>คอนกรีตสำเร็จ  </a:t>
            </a: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>คือคอนกรีตที่ผลิตออกมาในลักษณะชิ้นงานสำเร็จ  เพื่อความสะดวกในการก่อสร้างหรือติดตั้ง  มีทั้งคอนกรีตธรรมดาและคอนกรีตอัดแรง  เช่น  เสา  รั้ว  คาน  พื้น  ท่อ</a:t>
            </a:r>
          </a:p>
          <a:p>
            <a:pPr marL="342900" indent="-342900" algn="thaiDist">
              <a:spcBef>
                <a:spcPct val="20000"/>
              </a:spcBef>
            </a:pP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>		</a:t>
            </a:r>
            <a:r>
              <a:rPr lang="th-TH" sz="3000" b="1" dirty="0" smtClean="0">
                <a:latin typeface="Angsana New" pitchFamily="18" charset="-34"/>
                <a:cs typeface="Angsana New" pitchFamily="18" charset="-34"/>
              </a:rPr>
              <a:t>คอนกรีตผสมเสร็จ  </a:t>
            </a: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>เป็นคอนกรีตที่ผสมเสร็จมาจากผู้จำหน่าย  หมุนผสมอยู่ในรถโม่  ได้รับความนิยมมากในงานเทพื้นถนน  พื้นอาคารปลูกสร้างขนาดใหญ่  เพราะสะดวก  รวดเร็ว  อัตราส่วนผสมสม่ำเสมอ  ช่วยประหยัดแรงงานและเวลา</a:t>
            </a:r>
          </a:p>
          <a:p>
            <a:pPr marL="342900" indent="-342900" algn="thaiDist">
              <a:spcBef>
                <a:spcPct val="20000"/>
              </a:spcBef>
            </a:pPr>
            <a:r>
              <a:rPr kumimoji="0" lang="th-TH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	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th-TH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3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รูปภาพ 5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27038" y="4653136"/>
            <a:ext cx="8361362" cy="1785950"/>
          </a:xfrm>
        </p:spPr>
        <p:txBody>
          <a:bodyPr>
            <a:normAutofit/>
          </a:bodyPr>
          <a:lstStyle/>
          <a:p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ภาพที่  9.2  เฟอร์นิเจอร์ที่ผลิตจากไม้</a:t>
            </a:r>
            <a:br>
              <a:rPr lang="th-TH" sz="3200" b="1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ที่มา </a:t>
            </a:r>
            <a:r>
              <a:rPr lang="en-US" sz="3200" u="sng" dirty="0" smtClean="0">
                <a:latin typeface="Angsana New" pitchFamily="18" charset="-34"/>
                <a:cs typeface="Angsana New" pitchFamily="18" charset="-34"/>
              </a:rPr>
              <a:t>http://www.uniquechicfurniture.co.uk/normandy-oak-french-furniture-718-c.asp</a:t>
            </a:r>
            <a:endParaRPr lang="th-TH" sz="3200" u="sng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2050" name="Picture 2" descr="C:\Users\Electron_manu\Desktop\Roob\9.2\oak-furniture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16803" y="692696"/>
            <a:ext cx="6567566" cy="4059562"/>
          </a:xfrm>
          <a:prstGeom prst="rect">
            <a:avLst/>
          </a:prstGeom>
          <a:noFill/>
        </p:spPr>
      </p:pic>
      <p:pic>
        <p:nvPicPr>
          <p:cNvPr id="4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รูปภาพ 5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000100" y="4000504"/>
            <a:ext cx="7215238" cy="1928826"/>
          </a:xfrm>
        </p:spPr>
        <p:txBody>
          <a:bodyPr>
            <a:normAutofit/>
          </a:bodyPr>
          <a:lstStyle/>
          <a:p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ภาพที่  9.22  คอนกรีตสำเร็จ</a:t>
            </a:r>
            <a:br>
              <a:rPr lang="th-TH" sz="3200" b="1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ที่มา </a:t>
            </a:r>
            <a:r>
              <a:rPr lang="en-US" sz="3200" u="sng" dirty="0" smtClean="0">
                <a:latin typeface="Angsana New" pitchFamily="18" charset="-34"/>
                <a:cs typeface="Angsana New" pitchFamily="18" charset="-34"/>
              </a:rPr>
              <a:t>http://www.itemsell.net/167483</a:t>
            </a:r>
            <a:endParaRPr lang="th-TH" sz="3200" u="sng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22530" name="Picture 2" descr="C:\Users\Electron_manu\Desktop\Roob\9.19\167483_1_32051301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1520" y="908720"/>
            <a:ext cx="8645624" cy="3319920"/>
          </a:xfrm>
          <a:prstGeom prst="rect">
            <a:avLst/>
          </a:prstGeom>
          <a:noFill/>
        </p:spPr>
      </p:pic>
      <p:pic>
        <p:nvPicPr>
          <p:cNvPr id="4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รูปภาพ 5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55576" y="4725144"/>
            <a:ext cx="7643866" cy="1562516"/>
          </a:xfrm>
        </p:spPr>
        <p:txBody>
          <a:bodyPr>
            <a:normAutofit/>
          </a:bodyPr>
          <a:lstStyle/>
          <a:p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ภาพที่  9.23  คอนกรีตผสมเสร็จ</a:t>
            </a:r>
            <a:br>
              <a:rPr lang="th-TH" sz="3200" b="1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ที่มา </a:t>
            </a:r>
            <a:r>
              <a:rPr lang="en-US" sz="3200" u="sng" dirty="0" smtClean="0">
                <a:latin typeface="Angsana New" pitchFamily="18" charset="-34"/>
                <a:cs typeface="Angsana New" pitchFamily="18" charset="-34"/>
              </a:rPr>
              <a:t>http://www.theautochannel.com/news/2006/01/17/207546.html</a:t>
            </a:r>
            <a:endParaRPr lang="th-TH" sz="3200" u="sng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23555" name="Picture 3" descr="C:\Users\Electron_manu\Desktop\Roob\9.20\concrete-pouring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62915" y="764704"/>
            <a:ext cx="6277438" cy="4174650"/>
          </a:xfrm>
          <a:prstGeom prst="rect">
            <a:avLst/>
          </a:prstGeom>
          <a:noFill/>
        </p:spPr>
      </p:pic>
      <p:pic>
        <p:nvPicPr>
          <p:cNvPr id="4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รูปภาพ 3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6165304"/>
            <a:ext cx="647253" cy="696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2689319" y="620688"/>
            <a:ext cx="3466857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Angsana New" pitchFamily="18" charset="-34"/>
              </a:rPr>
              <a:t>หิน (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Angsana New" pitchFamily="18" charset="-34"/>
              </a:rPr>
              <a:t>Stone</a:t>
            </a:r>
            <a:r>
              <a:rPr kumimoji="0" lang="th-TH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Angsana New" pitchFamily="18" charset="-34"/>
              </a:rPr>
              <a:t>)</a:t>
            </a:r>
            <a:endParaRPr kumimoji="0" lang="th-TH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ngsana New" pitchFamily="18" charset="-34"/>
              <a:ea typeface="+mj-ea"/>
              <a:cs typeface="Angsana New" pitchFamily="18" charset="-34"/>
            </a:endParaRPr>
          </a:p>
        </p:txBody>
      </p:sp>
      <p:sp>
        <p:nvSpPr>
          <p:cNvPr id="5" name="ตัวยึดเนื้อหา 2"/>
          <p:cNvSpPr txBox="1">
            <a:spLocks/>
          </p:cNvSpPr>
          <p:nvPr/>
        </p:nvSpPr>
        <p:spPr>
          <a:xfrm>
            <a:off x="285720" y="1360710"/>
            <a:ext cx="8229600" cy="1143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thaiDi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h-TH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		</a:t>
            </a:r>
            <a:r>
              <a:rPr kumimoji="0" lang="th-TH" sz="3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หิน</a:t>
            </a:r>
            <a:r>
              <a:rPr kumimoji="0" lang="th-TH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เป็นวัสดุที่มีความแข็งแรงทนทานสูง</a:t>
            </a:r>
            <a:r>
              <a:rPr kumimoji="0" lang="th-TH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  บางชนิดมีลวดลายสวยงาม  ถูกนำมาใช้งานได้หลายรูปแบบ  รายละเอียดมีดังนี้</a:t>
            </a:r>
            <a:endParaRPr kumimoji="0" lang="th-TH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</p:txBody>
      </p:sp>
      <p:sp>
        <p:nvSpPr>
          <p:cNvPr id="6" name="ตัวยึดเนื้อหา 2"/>
          <p:cNvSpPr txBox="1">
            <a:spLocks/>
          </p:cNvSpPr>
          <p:nvPr/>
        </p:nvSpPr>
        <p:spPr>
          <a:xfrm>
            <a:off x="285720" y="2296814"/>
            <a:ext cx="8229600" cy="14287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thaiDist">
              <a:spcBef>
                <a:spcPct val="20000"/>
              </a:spcBef>
            </a:pPr>
            <a:r>
              <a:rPr kumimoji="0" lang="th-TH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		</a:t>
            </a:r>
            <a:r>
              <a:rPr lang="th-TH" sz="3000" b="1" dirty="0" smtClean="0">
                <a:latin typeface="Angsana New" pitchFamily="18" charset="-34"/>
                <a:cs typeface="Angsana New" pitchFamily="18" charset="-34"/>
              </a:rPr>
              <a:t>หินผสมคอนกรีต  </a:t>
            </a:r>
            <a:r>
              <a:rPr kumimoji="0" lang="th-TH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ได้จากการระเบิดหินภูเขาแล้วนำมาโม่เป็นก้อนเล็กๆ</a:t>
            </a:r>
            <a:r>
              <a:rPr kumimoji="0" lang="th-TH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  ผ่านตะแกรงขนาดต่างๆ  ใช้ผสมกับปูนซีเมนต์  ทราย  และน้ำ  สำหรับเทพื้น  คาน  เสา  เรียกว่าคอนกรีต</a:t>
            </a:r>
            <a:endParaRPr kumimoji="0" lang="th-TH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cs typeface="Angsana New" pitchFamily="18" charset="-3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th-TH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7" name="ตัวยึดเนื้อหา 2"/>
          <p:cNvSpPr txBox="1">
            <a:spLocks/>
          </p:cNvSpPr>
          <p:nvPr/>
        </p:nvSpPr>
        <p:spPr>
          <a:xfrm>
            <a:off x="285720" y="3728424"/>
            <a:ext cx="8229600" cy="1428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thaiDist">
              <a:spcBef>
                <a:spcPct val="20000"/>
              </a:spcBef>
            </a:pPr>
            <a:r>
              <a:rPr kumimoji="0" lang="th-TH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		</a:t>
            </a:r>
            <a:r>
              <a:rPr lang="th-TH" sz="3000" b="1" dirty="0" smtClean="0">
                <a:latin typeface="Angsana New" pitchFamily="18" charset="-34"/>
                <a:cs typeface="Angsana New" pitchFamily="18" charset="-34"/>
              </a:rPr>
              <a:t>หินบดหรือหินคลุก  </a:t>
            </a:r>
            <a:r>
              <a:rPr kumimoji="0" lang="th-TH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ได้จากการระเบิดหินและนำมาบดให้ละเอียด  ใช้ผสมกับปูนซีเมนต์ทำอิฐบล็อกสำหรับก่อผนัง</a:t>
            </a:r>
            <a:r>
              <a:rPr kumimoji="0" lang="th-TH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  หรือปูพื้นถนนเพื่อบดอัดก่อนการลาดยาง</a:t>
            </a:r>
            <a:endParaRPr kumimoji="0" lang="th-TH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8" name="ตัวยึดเนื้อหา 2"/>
          <p:cNvSpPr txBox="1">
            <a:spLocks/>
          </p:cNvSpPr>
          <p:nvPr/>
        </p:nvSpPr>
        <p:spPr>
          <a:xfrm>
            <a:off x="285720" y="5093734"/>
            <a:ext cx="8229600" cy="10715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thaiDist">
              <a:spcBef>
                <a:spcPct val="20000"/>
              </a:spcBef>
            </a:pPr>
            <a:r>
              <a:rPr kumimoji="0" lang="th-TH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		</a:t>
            </a:r>
            <a:r>
              <a:rPr lang="th-TH" sz="3000" b="1" dirty="0" smtClean="0">
                <a:latin typeface="Angsana New" pitchFamily="18" charset="-34"/>
                <a:cs typeface="Angsana New" pitchFamily="18" charset="-34"/>
              </a:rPr>
              <a:t>หินกาบ  </a:t>
            </a:r>
            <a:r>
              <a:rPr kumimoji="0" lang="th-TH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ลักษ</a:t>
            </a:r>
            <a:r>
              <a:rPr lang="th-TH" sz="3000" dirty="0" err="1" smtClean="0">
                <a:latin typeface="Angsana New" pitchFamily="18" charset="-34"/>
                <a:cs typeface="Angsana New" pitchFamily="18" charset="-34"/>
              </a:rPr>
              <a:t>ณะ</a:t>
            </a: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>เป็นแผ่นหินบางๆ  ใช้ประดับตามผนังหรือเสาซีเมนต์  ด้วยวิธีติดแปะด้วยปูนซีเมนต์  มีลวดลายสวยงาม</a:t>
            </a:r>
            <a:endParaRPr kumimoji="0" lang="th-TH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cs typeface="Angsana New" pitchFamily="18" charset="-3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th-TH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9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รูปภาพ 10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รูปภาพ 11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597" y="692696"/>
            <a:ext cx="676275" cy="651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 build="allAtOnce"/>
      <p:bldP spid="6" grpId="0" build="allAtOnce"/>
      <p:bldP spid="7" grpId="0" build="allAtOnce"/>
      <p:bldP spid="8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ยึดเนื้อหา 2"/>
          <p:cNvSpPr txBox="1">
            <a:spLocks/>
          </p:cNvSpPr>
          <p:nvPr/>
        </p:nvSpPr>
        <p:spPr>
          <a:xfrm>
            <a:off x="285720" y="1142984"/>
            <a:ext cx="8229600" cy="14287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thaiDi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h-TH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		</a:t>
            </a:r>
            <a:r>
              <a:rPr kumimoji="0" lang="th-TH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หินแกรนิต  </a:t>
            </a:r>
            <a:r>
              <a:rPr kumimoji="0" lang="th-TH" sz="3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ลักษณะ</a:t>
            </a:r>
            <a:r>
              <a:rPr kumimoji="0" lang="th-TH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เป็นหินลวดลายสวยงาม</a:t>
            </a:r>
            <a:r>
              <a:rPr kumimoji="0" lang="th-TH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  เมื่อนำมาตัดเป็นแผ่นและขัดผิวให้มันจะมีสีเทา  เหลือง  ชมพู  นิยมใช้ปูพื้น  แต่งเสา  ทำอนุสาวรีและสิ่งปลูกสร้างที่ต้องการความสวยงาม</a:t>
            </a:r>
            <a:endParaRPr kumimoji="0" lang="th-TH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</p:txBody>
      </p:sp>
      <p:sp>
        <p:nvSpPr>
          <p:cNvPr id="5" name="ตัวยึดเนื้อหา 2"/>
          <p:cNvSpPr txBox="1">
            <a:spLocks/>
          </p:cNvSpPr>
          <p:nvPr/>
        </p:nvSpPr>
        <p:spPr>
          <a:xfrm>
            <a:off x="285720" y="2643190"/>
            <a:ext cx="8229600" cy="10715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thaiDist">
              <a:spcBef>
                <a:spcPct val="20000"/>
              </a:spcBef>
            </a:pPr>
            <a:r>
              <a:rPr kumimoji="0" lang="th-TH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		</a:t>
            </a:r>
            <a:r>
              <a:rPr lang="th-TH" sz="3000" b="1" dirty="0" smtClean="0">
                <a:latin typeface="Angsana New" pitchFamily="18" charset="-34"/>
                <a:cs typeface="Angsana New" pitchFamily="18" charset="-34"/>
              </a:rPr>
              <a:t>หินอ่อน  </a:t>
            </a:r>
            <a:r>
              <a:rPr kumimoji="0" lang="th-TH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ลักษณะสีเข้ม  มีจุดขาวเล็กๆ  นิยมตัดเป็นแผ่นๆ  ขัดผิวให้เรียบเป็นมัน  ใช้ปูพื้น  ติดประดับผนัง  เสา  สิ่งปลูกสร้างราคาแพง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th-TH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ตัวยึดเนื้อหา 2"/>
          <p:cNvSpPr txBox="1">
            <a:spLocks/>
          </p:cNvSpPr>
          <p:nvPr/>
        </p:nvSpPr>
        <p:spPr>
          <a:xfrm>
            <a:off x="285720" y="3714752"/>
            <a:ext cx="8229600" cy="10715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thaiDist">
              <a:spcBef>
                <a:spcPct val="20000"/>
              </a:spcBef>
            </a:pPr>
            <a:r>
              <a:rPr kumimoji="0" lang="th-TH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		</a:t>
            </a:r>
            <a:r>
              <a:rPr lang="th-TH" sz="3000" b="1" dirty="0" smtClean="0">
                <a:latin typeface="Angsana New" pitchFamily="18" charset="-34"/>
                <a:cs typeface="Angsana New" pitchFamily="18" charset="-34"/>
              </a:rPr>
              <a:t>ศิลาแลง  </a:t>
            </a:r>
            <a:r>
              <a:rPr kumimoji="0" lang="th-TH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เป็นหินก้อนใหญ่  ขรุขระ  สีน้ำตาลสลับดำ  นิยมตัดเป็นก้อนสี่เหลี่ยม</a:t>
            </a:r>
            <a:r>
              <a:rPr kumimoji="0" lang="th-TH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  ใช้ทำผนังสิ่งปลูกสร้างที่ต้องการความแข็งแรงสูง</a:t>
            </a:r>
            <a:endParaRPr kumimoji="0" lang="th-TH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7" name="ตัวยึดเนื้อหา 2"/>
          <p:cNvSpPr txBox="1">
            <a:spLocks/>
          </p:cNvSpPr>
          <p:nvPr/>
        </p:nvSpPr>
        <p:spPr>
          <a:xfrm>
            <a:off x="285720" y="4786322"/>
            <a:ext cx="8229600" cy="10715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thaiDist">
              <a:spcBef>
                <a:spcPct val="20000"/>
              </a:spcBef>
            </a:pPr>
            <a:r>
              <a:rPr kumimoji="0" lang="th-TH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		</a:t>
            </a:r>
            <a:r>
              <a:rPr lang="th-TH" sz="3000" b="1" dirty="0" smtClean="0">
                <a:latin typeface="Angsana New" pitchFamily="18" charset="-34"/>
                <a:cs typeface="Angsana New" pitchFamily="18" charset="-34"/>
              </a:rPr>
              <a:t>หินกรวดก้อนกลม  </a:t>
            </a:r>
            <a:r>
              <a:rPr kumimoji="0" lang="th-TH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เป็นหินปนอยู่กับทรายตามริมแม่น้ำ  ก้อนกลมสวยงาม  นิยมใช้ประดับตกแต่งสวนหย่อม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th-TH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8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รูปภาพ 9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 build="allAtOnce"/>
      <p:bldP spid="6" grpId="0" build="allAtOnce"/>
      <p:bldP spid="7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512" y="4786892"/>
            <a:ext cx="8793162" cy="1450420"/>
          </a:xfrm>
        </p:spPr>
        <p:txBody>
          <a:bodyPr>
            <a:normAutofit/>
          </a:bodyPr>
          <a:lstStyle/>
          <a:p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ภาพที่  9.3  ตัวอย่างหินแกรนิตลวดลายต่างๆ</a:t>
            </a:r>
            <a:br>
              <a:rPr lang="th-TH" sz="3200" b="1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ที่มา </a:t>
            </a:r>
            <a:r>
              <a:rPr lang="en-US" sz="3200" u="sng" dirty="0" smtClean="0">
                <a:latin typeface="Angsana New" pitchFamily="18" charset="-34"/>
                <a:cs typeface="Angsana New" pitchFamily="18" charset="-34"/>
              </a:rPr>
              <a:t>http://www.colibridesignvallarta.com/portfolio-items/granite-tiles-slabs/</a:t>
            </a:r>
            <a:endParaRPr lang="th-TH" sz="3200" u="sng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3074" name="Picture 2" descr="C:\Users\Electron_manu\Desktop\Roob\9.3\granite-tiles-slabs-all-color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54332" y="260648"/>
            <a:ext cx="5453972" cy="4697624"/>
          </a:xfrm>
          <a:prstGeom prst="rect">
            <a:avLst/>
          </a:prstGeom>
          <a:noFill/>
        </p:spPr>
      </p:pic>
      <p:pic>
        <p:nvPicPr>
          <p:cNvPr id="4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รูปภาพ 5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142976" y="4019314"/>
            <a:ext cx="6929486" cy="1785950"/>
          </a:xfrm>
        </p:spPr>
        <p:txBody>
          <a:bodyPr>
            <a:normAutofit/>
          </a:bodyPr>
          <a:lstStyle/>
          <a:p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ภาพที่  9.4  ตัวอย่างหินอ่อนลวดลายต่างๆ</a:t>
            </a:r>
            <a:br>
              <a:rPr lang="th-TH" sz="3200" b="1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ที่มา </a:t>
            </a:r>
            <a:r>
              <a:rPr lang="en-US" sz="3200" u="sng" dirty="0" smtClean="0">
                <a:latin typeface="Angsana New" pitchFamily="18" charset="-34"/>
                <a:cs typeface="Angsana New" pitchFamily="18" charset="-34"/>
              </a:rPr>
              <a:t>http://www.majesticmg.com.au/marble/</a:t>
            </a:r>
            <a:endParaRPr lang="th-TH" sz="3200" u="sng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4098" name="Picture 2" descr="C:\Users\Electron_manu\Desktop\Roob\9.4\marble-benchtops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4294" y="836712"/>
            <a:ext cx="8695454" cy="3298600"/>
          </a:xfrm>
          <a:prstGeom prst="rect">
            <a:avLst/>
          </a:prstGeom>
          <a:noFill/>
        </p:spPr>
      </p:pic>
      <p:pic>
        <p:nvPicPr>
          <p:cNvPr id="4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รูปภาพ 5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ชุดรูปแบบของ Office">
  <a:themeElements>
    <a:clrScheme name="สำนักงา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สำนักงา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สำนักงา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234</Words>
  <Application>Microsoft Office PowerPoint</Application>
  <PresentationFormat>นำเสนอทางหน้าจอ (4:3)</PresentationFormat>
  <Paragraphs>136</Paragraphs>
  <Slides>51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51</vt:i4>
      </vt:variant>
    </vt:vector>
  </HeadingPairs>
  <TitlesOfParts>
    <vt:vector size="52" baseType="lpstr">
      <vt:lpstr>ชุดรูปแบบของ Office</vt:lpstr>
      <vt:lpstr>หน่วยที่  9</vt:lpstr>
      <vt:lpstr>ความหมายของวัสดุก่อสร้าง</vt:lpstr>
      <vt:lpstr>งานนำเสนอ PowerPoint</vt:lpstr>
      <vt:lpstr>ภาพที่  9.1  ตัวอย่างการนำไม้มาใช้ในงานก่อสร้าง ที่มา http://www.perkinslumber.net/</vt:lpstr>
      <vt:lpstr>ภาพที่  9.2  เฟอร์นิเจอร์ที่ผลิตจากไม้ ที่มา http://www.uniquechicfurniture.co.uk/normandy-oak-french-furniture-718-c.asp</vt:lpstr>
      <vt:lpstr>งานนำเสนอ PowerPoint</vt:lpstr>
      <vt:lpstr>งานนำเสนอ PowerPoint</vt:lpstr>
      <vt:lpstr>ภาพที่  9.3  ตัวอย่างหินแกรนิตลวดลายต่างๆ ที่มา http://www.colibridesignvallarta.com/portfolio-items/granite-tiles-slabs/</vt:lpstr>
      <vt:lpstr>ภาพที่  9.4  ตัวอย่างหินอ่อนลวดลายต่างๆ ที่มา http://www.majesticmg.com.au/marble/</vt:lpstr>
      <vt:lpstr>งานนำเสนอ PowerPoint</vt:lpstr>
      <vt:lpstr>งานนำเสนอ PowerPoint</vt:lpstr>
      <vt:lpstr>งานนำเสนอ PowerPoint</vt:lpstr>
      <vt:lpstr>ภาพที่  9.5  ตัวอย่างปูนซีเมนต์ที่มีขายในท้องตลาด ที่มา https://www.emaze.com/@AWCLWIO/aekkachai</vt:lpstr>
      <vt:lpstr>งานนำเสนอ PowerPoint</vt:lpstr>
      <vt:lpstr>ภาพที่  9.6  กาวซิลิโคน ที่มา http://www.unicornbuilding.com/thai/thai.html</vt:lpstr>
      <vt:lpstr>งานนำเสนอ PowerPoint</vt:lpstr>
      <vt:lpstr>ภาพที่  9.7  อิฐมอญ ที่มา http://www.kritsanakarn.com/</vt:lpstr>
      <vt:lpstr>ภาพที่  9.8  อิฐบล็อกช่องลมลวดลายต่างๆ ที่มา http://www.tspblock.com/15023957</vt:lpstr>
      <vt:lpstr>งานนำเสนอ PowerPoint</vt:lpstr>
      <vt:lpstr>งานนำเสนอ PowerPoint</vt:lpstr>
      <vt:lpstr>ภาพที่  9.9  กระเบื้องปูพื้นลวดลายสวยงาม ที่มา http://www.decoist.com/2012-10-08/floor-tile-design-ideas/</vt:lpstr>
      <vt:lpstr>งานนำเสนอ PowerPoint</vt:lpstr>
      <vt:lpstr>ภาพที่  9.10  กระเบื้องมุงหลังคาชนิดต่างๆ ที่มา http://www.chinaseniorsupplier.com/Construction_Real_Estate/Masonry_Materials/60255546673</vt:lpstr>
      <vt:lpstr>งานนำเสนอ PowerPoint</vt:lpstr>
      <vt:lpstr>ภาพที่  9.11  กระเบื้องแผ่นเรียบสำหรับฝาผนังและฝ้าเพดาน ที่มา http://forum.khonkaenlink.info/index.php?board=47.1800</vt:lpstr>
      <vt:lpstr>งานนำเสนอ PowerPoint</vt:lpstr>
      <vt:lpstr>ภาพที่  9.12  เหล็กก่อสร้าง ที่มา http://www.nanasupplier.com/tag/39818</vt:lpstr>
      <vt:lpstr>งานนำเสนอ PowerPoint</vt:lpstr>
      <vt:lpstr>ภาพที่  9.13  เหล็กโครงสร้าง ที่มา http://www.bloggang.com/viewdiary.php?id=ning1973&amp;month=09-2010&amp;date=14&amp;group=2&amp;gblog=27</vt:lpstr>
      <vt:lpstr>ภาพที่  9.14  เหล็กมุงหลังคา ที่มา http://www.hiacethailand.com/index.php?action=profile;u=6373; sa=showPosts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ภาพที่  9.15  ตัวอย่างสีในงานก่อสร้าง ที่มา http://www.tamlaydee.com/forum/index.php?topic=120.0</vt:lpstr>
      <vt:lpstr>งานนำเสนอ PowerPoint</vt:lpstr>
      <vt:lpstr>งานนำเสนอ PowerPoint</vt:lpstr>
      <vt:lpstr>งานนำเสนอ PowerPoint</vt:lpstr>
      <vt:lpstr>ภาพที่  9.16  เครื่องสุขภัณฑ์ในห้องน้ำ ที่มา http://catmint.in.th/american-standard-basin/</vt:lpstr>
      <vt:lpstr>งานนำเสนอ PowerPoint</vt:lpstr>
      <vt:lpstr>งานนำเสนอ PowerPoint</vt:lpstr>
      <vt:lpstr>ภาพที่  9.17  ตัวอย่างท่อชนิดต่างๆ ที่มา http://www.indiabizsource.com/products/hdpe-products</vt:lpstr>
      <vt:lpstr>งานนำเสนอ PowerPoint</vt:lpstr>
      <vt:lpstr>ภาพที่  9.18  ไมโครไฟเบอร์ ที่มา http://pantip.com/topic/33473136</vt:lpstr>
      <vt:lpstr>งานนำเสนอ PowerPoint</vt:lpstr>
      <vt:lpstr>ภาพที่  9.19  กาวอีพ๊อกซี่ ที่มา http://www.lsthomesmart.com/main/content.php?page=product&amp;category=38&amp;id=395</vt:lpstr>
      <vt:lpstr>ภาพที่  9.20  น้ำยากันซึม ที่มา http://www.compacpaint.com/eng/index.php/th/our-brands/compac/143-concrete-waterproofer-2</vt:lpstr>
      <vt:lpstr>ภาพที่  9.21  ไม้พื้น ที่มา http://www.flooring.in.th</vt:lpstr>
      <vt:lpstr>งานนำเสนอ PowerPoint</vt:lpstr>
      <vt:lpstr>ภาพที่  9.22  คอนกรีตสำเร็จ ที่มา http://www.itemsell.net/167483</vt:lpstr>
      <vt:lpstr>ภาพที่  9.23  คอนกรีตผสมเสร็จ ที่มา http://www.theautochannel.com/news/2006/01/17/207546.html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หน่วยที่  9</dc:title>
  <dc:creator>Electron_manu</dc:creator>
  <cp:lastModifiedBy>IKQ2015</cp:lastModifiedBy>
  <cp:revision>120</cp:revision>
  <dcterms:created xsi:type="dcterms:W3CDTF">2016-10-07T16:38:44Z</dcterms:created>
  <dcterms:modified xsi:type="dcterms:W3CDTF">2016-11-22T09:11:46Z</dcterms:modified>
</cp:coreProperties>
</file>