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83" r:id="rId5"/>
    <p:sldId id="258" r:id="rId6"/>
    <p:sldId id="284" r:id="rId7"/>
    <p:sldId id="286" r:id="rId8"/>
    <p:sldId id="259" r:id="rId9"/>
    <p:sldId id="285" r:id="rId10"/>
    <p:sldId id="260" r:id="rId11"/>
    <p:sldId id="287" r:id="rId12"/>
    <p:sldId id="288" r:id="rId13"/>
    <p:sldId id="261" r:id="rId14"/>
    <p:sldId id="262" r:id="rId15"/>
    <p:sldId id="289" r:id="rId16"/>
    <p:sldId id="263" r:id="rId17"/>
    <p:sldId id="290" r:id="rId18"/>
    <p:sldId id="264" r:id="rId19"/>
    <p:sldId id="291" r:id="rId20"/>
    <p:sldId id="265" r:id="rId21"/>
    <p:sldId id="292" r:id="rId22"/>
    <p:sldId id="293" r:id="rId23"/>
    <p:sldId id="268" r:id="rId24"/>
    <p:sldId id="294" r:id="rId25"/>
    <p:sldId id="269" r:id="rId26"/>
    <p:sldId id="295" r:id="rId27"/>
    <p:sldId id="296" r:id="rId28"/>
    <p:sldId id="270" r:id="rId29"/>
    <p:sldId id="297" r:id="rId30"/>
    <p:sldId id="298" r:id="rId31"/>
    <p:sldId id="271" r:id="rId32"/>
    <p:sldId id="299" r:id="rId33"/>
    <p:sldId id="272" r:id="rId34"/>
    <p:sldId id="300" r:id="rId35"/>
    <p:sldId id="273" r:id="rId36"/>
    <p:sldId id="274" r:id="rId37"/>
    <p:sldId id="301" r:id="rId38"/>
    <p:sldId id="275" r:id="rId39"/>
    <p:sldId id="302" r:id="rId40"/>
    <p:sldId id="303" r:id="rId41"/>
    <p:sldId id="276" r:id="rId42"/>
    <p:sldId id="304" r:id="rId43"/>
    <p:sldId id="305" r:id="rId44"/>
    <p:sldId id="277" r:id="rId45"/>
    <p:sldId id="306" r:id="rId46"/>
    <p:sldId id="278" r:id="rId47"/>
    <p:sldId id="307" r:id="rId48"/>
    <p:sldId id="279" r:id="rId49"/>
    <p:sldId id="308" r:id="rId50"/>
    <p:sldId id="309" r:id="rId51"/>
    <p:sldId id="280" r:id="rId52"/>
    <p:sldId id="281" r:id="rId5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26" autoAdjust="0"/>
    <p:restoredTop sz="94660"/>
  </p:normalViewPr>
  <p:slideViewPr>
    <p:cSldViewPr>
      <p:cViewPr>
        <p:scale>
          <a:sx n="66" d="100"/>
          <a:sy n="66" d="100"/>
        </p:scale>
        <p:origin x="-1230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h-TH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หน่วยที่  11</a:t>
            </a:r>
            <a:endParaRPr lang="th-TH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580571" y="3357562"/>
            <a:ext cx="7982858" cy="1752600"/>
          </a:xfrm>
        </p:spPr>
        <p:txBody>
          <a:bodyPr>
            <a:noAutofit/>
          </a:bodyPr>
          <a:lstStyle/>
          <a:p>
            <a:r>
              <a:rPr lang="th-TH" sz="6600" b="1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วัสดุไฟฟ้าและอิเล็กทรอนิกส์</a:t>
            </a:r>
            <a:endParaRPr lang="th-TH" sz="6600" b="1" dirty="0">
              <a:solidFill>
                <a:schemeClr val="tx1"/>
              </a:solidFill>
              <a:latin typeface="Angsana New" pitchFamily="18" charset="-34"/>
              <a:cs typeface="+mj-cs"/>
            </a:endParaRPr>
          </a:p>
        </p:txBody>
      </p:sp>
      <p:pic>
        <p:nvPicPr>
          <p:cNvPr id="4" name="รูปภาพ 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9029"/>
            <a:ext cx="811213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952" y="6237312"/>
            <a:ext cx="539552" cy="53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70485">
            <a:off x="1067530" y="1658271"/>
            <a:ext cx="1828800" cy="1217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146312" y="3383212"/>
            <a:ext cx="8674160" cy="3286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  <a:defRPr/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 -  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หน่วยวัดความต้านทานไฟฟ้า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ความต้านทานไฟฟ้า(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Electrical Resistance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)  คือแรงต้านภายในของสารที่มีต่อการไหลของกระแสไฟฟ้าที่ไหลผ่านสารนั้นๆ  ตัวย่อคือ  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R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ความต้านทานจะมากหรือน้อยขึ้นอยู่กับสภาวะต่างๆคือ  ชนิด  ขนาด  ความยาว  อุณหภูมิ  และผิวสัมผัสของสสารที่ใช้  หน่วยวัดความต้านทานคือโอห์ม(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Ohm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)  ความต้านทาน  1  โอห์มคือความต้านทานไฟฟ้าที่ต้านการไหลของกระแสไฟฟ้า  1  แอมแปร์ซึ่งมีแรงเคลื่อนไฟฟ้า  1  โวลต์ได้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9" name="ตัวยึดเนื้อหา 2"/>
          <p:cNvSpPr txBox="1">
            <a:spLocks/>
          </p:cNvSpPr>
          <p:nvPr/>
        </p:nvSpPr>
        <p:spPr>
          <a:xfrm>
            <a:off x="146312" y="643488"/>
            <a:ext cx="8674160" cy="2857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  <a:defRPr/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 -  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หน่วยวัดกระแสไฟฟ้า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กระแสไฟฟ้า(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Electric Current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)  คือปริมาณของอิเล็กตรอนอิสระที่เคลื่อนที่ไปตามตัวนำจากประจุลบไปยังประจุบวก  แต่ทิศทางการไหลของกระแสไฟฟ้าจะตรงข้ามคือ  ไหลจากขั้วบวกไปยังขั้วลบ  ตัวย่อคือ  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I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หน่วยวัดของกระแสไฟฟ้าคือแอมแปร์(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Ampere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)  กระแสไฟฟ้า  1  แอมแปร์คือ  กระแสที่ได้จากปริมาณอิเล็กตรอนอิสระที่เคลื่อนที่ไปตามตัวนำจำนวน  6.25 * 10</a:t>
            </a:r>
            <a:r>
              <a:rPr lang="th-TH" sz="3000" baseline="30000" dirty="0" smtClean="0">
                <a:latin typeface="Angsana New" pitchFamily="18" charset="-34"/>
                <a:cs typeface="Angsana New" pitchFamily="18" charset="-34"/>
              </a:rPr>
              <a:t>16 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ตัวในช่วงเวลา  1  นาที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6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9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472" y="4005064"/>
            <a:ext cx="7929618" cy="1214446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11.6  การไหลของกระแสไฟฟ้า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098" name="Picture 2" descr="C:\Users\Electron_manu\Pictures\ControlCenter4\Scan\CCF111025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24" y="1152562"/>
            <a:ext cx="9112876" cy="2519552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472" y="4071942"/>
            <a:ext cx="7929618" cy="1214446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11.7  ความต้านทานไฟฟ้า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122" name="Picture 2" descr="C:\Users\Electron_manu\Pictures\ControlCenter4\Scan\CCF11102559_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945" y="2255496"/>
            <a:ext cx="8760110" cy="1533544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-180528" y="2204864"/>
            <a:ext cx="9217024" cy="1640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  <a:defRPr/>
            </a:pPr>
            <a:r>
              <a:rPr kumimoji="0" lang="th-T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- 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หน่วยวัดความถี่คลื่นไฟฟ้า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วัดเป็นเฮิรตซ์(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Hz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)  ในประเทศไทย  ความถี่ที่ใช้คือ  50 – 60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Hz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หมายถึงจำนวน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ความถี่เคลื่อน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ของไฟฟ้ากระแสสลับ  นับเป็นไซเคิลต่อวินาที  เช่นความถี่  50 – 60 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Hz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หมายถึง  ความถี่คลื่นนั้นเท่ากับ  50 – 60  ไซเคิลต่อวินาที</a:t>
            </a:r>
            <a:endParaRPr kumimoji="0" lang="th-T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ตัวยึดเนื้อหา 2"/>
          <p:cNvSpPr txBox="1">
            <a:spLocks/>
          </p:cNvSpPr>
          <p:nvPr/>
        </p:nvSpPr>
        <p:spPr>
          <a:xfrm>
            <a:off x="-180528" y="636648"/>
            <a:ext cx="9217024" cy="2000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  <a:defRPr/>
            </a:pPr>
            <a:r>
              <a:rPr kumimoji="0" lang="th-T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- 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หน่วยวัดกำลังไฟฟ้า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กำลังไฟฟ้า(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Electrical Power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)  คือผลคูณระหว่างกระแสกับแรงเคลื่อนไฟฟ้า  ตัวย่อคือ 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P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P = E * I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)  มีหน่วยวัดคือวัตต์(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Watt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)  กำลังไฟฟ้า  1  วัตต์คือ  กำลังที่ได้จากผลคูณของแรงเคลื่อนไฟฟ้า  1  โวลต์  กับการไหลของกระแสไฟฟ้า  1  แอมแปร์</a:t>
            </a:r>
            <a:endParaRPr kumimoji="0" lang="th-T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-180528" y="3485048"/>
            <a:ext cx="9217024" cy="2786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  <a:defRPr/>
            </a:pPr>
            <a:r>
              <a:rPr kumimoji="0" lang="th-T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- 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หน่วยวัดความจุทางไฟฟ้า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ความจุไฟฟ้าคือความสามารถในการเก็บและจ่ายไฟแบ่งออกเป็น  2  ประเภท  แบบแรกคือความจุของเซลล์ไฟฟ้า  เช่นแบตเตอรี่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ถ่านไฟฉาย</a:t>
            </a:r>
            <a:br>
              <a:rPr lang="th-TH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มีหน่วยเป็นแอมแปร์ต่อชั่วโมง(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Ah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)  ถ้าแบตเตอรี่มีความจุ  70 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Ah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หมายถึงจะจ่ายกระแสไฟฟ้า  70  แอมแปร์หมดภายในเวลา  1  ชั่วโมง  แบบที่สองคือความจุของตัวเก็บประจุ  มีหน่วย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เป็นฟา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รัด นิยมใช้เป็นไม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โครฟา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รัด(µ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F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)  ตัวเลขยิ่งมาก  ยิ่งเก็บประจุและจ่ายไฟได้นานกว่า</a:t>
            </a:r>
            <a:endParaRPr kumimoji="0" lang="th-T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รูปภาพ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9" grpId="0" build="allAtOnce"/>
      <p:bldP spid="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471430" y="7647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ชนิดของวัสดุไฟฟ้าและอิเล็กทรอนิกส์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285720" y="1857364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kumimoji="0" lang="th-TH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แบ่งตามลักษณะการใช้งานออกเป็น  3  ชนิดดังต่อไปนี้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285720" y="3071810"/>
            <a:ext cx="8229600" cy="2571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	คือวัสดุหรือสารที่ยอมให้กระแสไฟฟ้าไหลผ่านได้สะดวกได้แก่  เงิน  ทองแดง  อะลูมิเนียม  ดีบุก  ตะกั่ว  เหล็ก  ทองคำ  ปรอท  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กราไฟต์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 และวัสดุที่เป็นโลหะเกือบทั้งหมด  ใช้ทำชิ้นส่วนที่เป็นตัวนำกระแสไฟฟ้าไปใช้  เช่น  สายไฟ  สวิตช์  ฟิวส์  หลอดไฟ  รีเลย์  เบรก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เกอร์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 โซลิ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นอยด์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214282" y="2571744"/>
            <a:ext cx="8229600" cy="785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วัสดุตัวนำ(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Conductor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)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8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รูปภาพ 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7" grpId="0" build="allAtOnce"/>
      <p:bldP spid="6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2822" y="4379354"/>
            <a:ext cx="7929618" cy="1785950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11.8  ตัวอย่างวัสดุตัวนำไฟฟ้า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http://home.slac.stanford.edu/pressreleases/2011/20110324.htm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074" name="Picture 2" descr="C:\Users\Electron_manu\Desktop\Roob\11.9\copper-lar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38536" y="764704"/>
            <a:ext cx="5885792" cy="3894134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285720" y="1071546"/>
            <a:ext cx="8462744" cy="2571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	คือวัสดุหรือสารที่ไม่ยอมให้กระแสไฟฟ้าไหลผ่าน  หรือไหลผ่านได้ยากมากได้แก่  พลาสติก  ยาง  ไม้  กระดาษ  หนัง  แก้ว  ใยหิน  กระเบื้อง  พารา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ฟีน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  ใช้ทำส่วนภายนอกของอุปกรณ์ไฟฟ้าและอิเล็กทรอนิกส์เพื่อป้องกันไฟฟ้าดูดเช่น  เปลือกสายไฟ  ตัวสวิตช์  ส่วนแก้วของหลอดไฟ  ตัวรีเลย์  ตัวเบรก</a:t>
            </a:r>
            <a:r>
              <a:rPr lang="th-TH" sz="3200" dirty="0" err="1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เกอร์</a:t>
            </a:r>
            <a:r>
              <a:rPr lang="th-TH" sz="32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  ตัวทรานซิสเตอร์ ฯลฯ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214282" y="571480"/>
            <a:ext cx="8229600" cy="785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วัสดุฉนวน(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Insulator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)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8" name="ตัวยึดเนื้อหา 2"/>
          <p:cNvSpPr txBox="1">
            <a:spLocks/>
          </p:cNvSpPr>
          <p:nvPr/>
        </p:nvSpPr>
        <p:spPr>
          <a:xfrm>
            <a:off x="285720" y="4214818"/>
            <a:ext cx="8462744" cy="2214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	คือวัสดุหรือสารที่ยอมให้กระแสไฟฟ้าไหลผ่านได้บางส่วน  จะมากหรือน้อยขึ้นอยู่กับชนิดของวัสดุนั้นๆ  วัสดุกึ่งตัวนำที่นิยมใช้ในงานไฟฟ้าและอิเล็กทรอนิกส์ได้แก่  เยอรมันเนียมและซิลิกอน  ใช้ทำอุปกรณ์อิเล็กทรอนิกส์ได้แก่  ทรานซิสเตอร์  ไดโอด  ชุดไอซี </a:t>
            </a:r>
            <a:r>
              <a:rPr lang="th-TH" sz="32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ตัวยึดเนื้อหา 2"/>
          <p:cNvSpPr txBox="1">
            <a:spLocks/>
          </p:cNvSpPr>
          <p:nvPr/>
        </p:nvSpPr>
        <p:spPr>
          <a:xfrm>
            <a:off x="214282" y="3714752"/>
            <a:ext cx="8229600" cy="785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วัสดุกึ่งตัวนำ(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Semi Conductor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)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10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รูปภาพ 1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692696"/>
            <a:ext cx="432047" cy="416478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3789040"/>
            <a:ext cx="432047" cy="41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6" grpId="0" build="allAtOnce"/>
      <p:bldP spid="8" grpId="0" build="allAtOnce"/>
      <p:bldP spid="9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lectron_manu\Desktop\Roob\11.10\HS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84874" y="686258"/>
            <a:ext cx="5723430" cy="4470934"/>
          </a:xfrm>
          <a:prstGeom prst="rect">
            <a:avLst/>
          </a:prstGeom>
          <a:noFill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3608" y="4797152"/>
            <a:ext cx="7384904" cy="1440160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11.9  ตัวอย่างวัสดุฉนวนไฟฟ้า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http://rcrajhobbies.com/Heat%20Shrink%20Tubes.html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2411760" y="548680"/>
            <a:ext cx="4267768" cy="985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อุปกรณ์ไฟฟ้า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285720" y="1357290"/>
            <a:ext cx="8606760" cy="1000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อุปกรณ์ไฟฟ้า</a:t>
            </a:r>
            <a:r>
              <a:rPr kumimoji="0" lang="th-TH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ผลิตจากวัสดุไฟฟ้าเพื่อสำหรับนำไฟฟ้าไปใช้งาน มีรายละเอียดดังต่อไปนี้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285720" y="2952304"/>
            <a:ext cx="8606760" cy="3429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	ไดนาโมหรือเจน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เนอเรเตอร์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 เป็นอุปกรณ์ผลิตไฟฟ้ากระแสสลับด้วยหลักการเหนี่ยวนำโดยการหมุนขดลวดตัดกับสนามแม่เหล็ก  พลังขับเคลื่อนในการหมุนได้จากเครื่องยนต์  เครื่อง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เทอร์ไบน์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 พลังงานน้ำ  หรือพลังงานลม  แรงเคลื่อนไฟฟ้าจะถูกแปลงให้เป็น  220  โวลต์สำหรับใช้ในประเทศไทยในความถี่  50 – 60 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Hz 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ส่วนไดนาโมกระแสสลับในรถยนต์ใช้แรงเคลื่อนไฟฟ้า  12  โวลต์  มีชื่อ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เรียกว่าอัลเตอร์เนเตอร์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214282" y="2452238"/>
            <a:ext cx="8229600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ไดนาโม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8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รูปภาพ 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760871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7" grpId="0" build="allAtOnce"/>
      <p:bldP spid="6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lectron_manu\Desktop\Roob\11.11\motor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9453" y="692696"/>
            <a:ext cx="7022947" cy="4392488"/>
          </a:xfrm>
          <a:prstGeom prst="rect">
            <a:avLst/>
          </a:prstGeom>
          <a:noFill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472" y="4739394"/>
            <a:ext cx="7929618" cy="1785950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11.10  ไดนาโมหรือเครื่องกำเนิดไฟฟ้า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http://www.howrepairmotor.com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1680594" y="-64524"/>
            <a:ext cx="6059758" cy="829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พลังงาน</a:t>
            </a: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ไฟฟ้า (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Electrical Energy</a:t>
            </a: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)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285720" y="692696"/>
            <a:ext cx="8229600" cy="2000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  <a:defRPr/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kumimoji="0" lang="th-TH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อะตอมคือส่วนที่เล็กที่สุดของสสาร</a:t>
            </a:r>
            <a:r>
              <a:rPr kumimoji="0" lang="th-TH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ประกอบไปด้วยโปรตอนและอิเล็กตรอน  โดยที่มีอิเล็กตรอนอิสระโคจรอยู่รอบนอก  สามารถเคลื่อนที่จากอะตอมหนึ่งไปยังอีกอะตอมหนึ่งได้  และการเคลื่อนที่ของอิเล็กตรอนอิสระ  ก็คือการไหลของกระแสไฟฟ้านั่นเอง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285720" y="2992962"/>
            <a:ext cx="8229600" cy="3357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-  เกิดจากการเหนี่ยวนำ  เช่น  ไดนาโม  เยน</a:t>
            </a:r>
            <a:r>
              <a:rPr lang="th-TH" sz="3000" dirty="0" err="1" smtClean="0">
                <a:latin typeface="Angsana New" pitchFamily="18" charset="-34"/>
                <a:cs typeface="Angsana New" pitchFamily="18" charset="-34"/>
              </a:rPr>
              <a:t>เนอเรเตอร์</a:t>
            </a:r>
            <a:endParaRPr lang="th-TH" sz="3000" dirty="0" smtClean="0">
              <a:latin typeface="Angsana New" pitchFamily="18" charset="-34"/>
              <a:cs typeface="Angsana New" pitchFamily="18" charset="-34"/>
            </a:endParaRPr>
          </a:p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-  เกิดจากปฏิกิริยาเคมี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เช่น แบตเตอรี่  ถ่านไฟฉาย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342900" indent="-342900" algn="thaiDist">
              <a:spcBef>
                <a:spcPct val="20000"/>
              </a:spcBef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-  เกิดจากพลังงานความร้อน  เช่น  พลังงานแสงอาทิตย์</a:t>
            </a:r>
          </a:p>
          <a:p>
            <a:pPr marL="342900" indent="-342900" algn="thaiDist">
              <a:spcBef>
                <a:spcPct val="20000"/>
              </a:spcBef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-  เกิดจาการเสียดสี  เช่น  การนำผ้าไหมถูกับแท่งแก้ว</a:t>
            </a:r>
          </a:p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-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เกิดจากไฟฟ้าในอากาศ  เช่น  ฟ้าแลบ  ฟ้าผ่า</a:t>
            </a:r>
          </a:p>
          <a:p>
            <a:pPr marL="342900" indent="-342900" algn="thaiDist">
              <a:spcBef>
                <a:spcPct val="20000"/>
              </a:spcBef>
            </a:pPr>
            <a:r>
              <a:rPr lang="th-TH" sz="3000" baseline="0" dirty="0" smtClean="0">
                <a:latin typeface="Angsana New" pitchFamily="18" charset="-34"/>
                <a:cs typeface="Angsana New" pitchFamily="18" charset="-34"/>
              </a:rPr>
              <a:t>		-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  เกิดจากสัตว์บางชนิด  เช่น  ปลาไหลไฟฟ้า</a:t>
            </a: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214282" y="2571174"/>
            <a:ext cx="8229600" cy="785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  <a:defRPr/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 แหล่งกำเนิดไฟฟ้า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11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รูปภาพ 12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-31328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7" grpId="0" build="allAtOnce"/>
      <p:bldP spid="6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0" y="1064136"/>
            <a:ext cx="9036496" cy="142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ts val="200"/>
              </a:spcBef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	เซลล์ไฟฟ้าที่นิยมใช้ในปัจจุบันคือแบตเตอรี่และถ่านไฟฉาย  ผลิตไฟฟ้ากระแสตรงด้วยวิธีการเกิดปฏิกิริยาเคมี  แบตเตอรี่หรือถ่านไฟฉายทั่วไปจะผลิตไฟฟ้าแรงเคลื่อน  12  โวลต์  9  โวลต์ หรือ  1.5  โวลต์</a:t>
            </a:r>
            <a:endParaRPr kumimoji="0" lang="th-T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-56630" y="635532"/>
            <a:ext cx="8229600" cy="4762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  <a:defRPr/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 เซลล์ไฟฟ้า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8" name="ตัวยึดเนื้อหา 2"/>
          <p:cNvSpPr txBox="1">
            <a:spLocks/>
          </p:cNvSpPr>
          <p:nvPr/>
        </p:nvSpPr>
        <p:spPr>
          <a:xfrm>
            <a:off x="76140" y="2843246"/>
            <a:ext cx="8887778" cy="4000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ts val="200"/>
              </a:spcBef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	สายไฟฟ้าใช้สำหรับเป็นตัวนำไฟฟ้าจากแหล่งจ่ายไปยังอุปกรณ์ใช้งาน  ประกอบด้วย</a:t>
            </a:r>
          </a:p>
          <a:p>
            <a:pPr marL="342900" indent="-342900" algn="thaiDist">
              <a:spcBef>
                <a:spcPts val="200"/>
              </a:spcBef>
            </a:pPr>
            <a:r>
              <a:rPr kumimoji="0" lang="th-T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-  </a:t>
            </a: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สายภายใน</a:t>
            </a:r>
            <a:r>
              <a:rPr kumimoji="0" lang="th-T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ทั่วไปทำจากทองแดง</a:t>
            </a:r>
            <a:r>
              <a:rPr kumimoji="0" lang="th-TH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ใช้สำหรับเดินสายไฟภายในอาคารหรือในรถ  มีทั้งสายคู่และสายเดี่ยว  ดัดงอได้ดี  ไม่หักง่าย  และยังมีสายภายในที่ทำจากอลูมิเนียมใช้สำหรับเดินสายไฟแรงสูงที่ต้องการใช้เสาช่วงยาวๆและต้องการน้ำหนักเบา  มีทั้งแบบสายเปลือยและแบบมีฉนวนหุ้ม</a:t>
            </a:r>
          </a:p>
          <a:p>
            <a:pPr marL="342900" indent="-342900" algn="thaiDist">
              <a:spcBef>
                <a:spcPts val="200"/>
              </a:spcBef>
            </a:pPr>
            <a:r>
              <a:rPr lang="th-TH" baseline="0" dirty="0" smtClean="0">
                <a:latin typeface="Angsana New" pitchFamily="18" charset="-34"/>
                <a:cs typeface="Angsana New" pitchFamily="18" charset="-34"/>
              </a:rPr>
              <a:t>		-  </a:t>
            </a:r>
            <a:r>
              <a:rPr lang="th-TH" b="1" baseline="0" dirty="0" smtClean="0">
                <a:latin typeface="Angsana New" pitchFamily="18" charset="-34"/>
                <a:cs typeface="Angsana New" pitchFamily="18" charset="-34"/>
              </a:rPr>
              <a:t>เปลือกฉนวนหุ้ม</a:t>
            </a:r>
            <a:r>
              <a:rPr lang="th-TH" baseline="0" dirty="0" smtClean="0">
                <a:latin typeface="Angsana New" pitchFamily="18" charset="-34"/>
                <a:cs typeface="Angsana New" pitchFamily="18" charset="-34"/>
              </a:rPr>
              <a:t>  ทำจากยางหรือพลาสติก  ป้องกันการรั่วไหลของไฟฟ้า  ภายนอกจะบอกข้อมูลของสายไฟชนิดนั้นๆ</a:t>
            </a:r>
            <a:endParaRPr kumimoji="0" lang="th-T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ตัวยึดเนื้อหา 2"/>
          <p:cNvSpPr txBox="1">
            <a:spLocks/>
          </p:cNvSpPr>
          <p:nvPr/>
        </p:nvSpPr>
        <p:spPr>
          <a:xfrm>
            <a:off x="14808" y="2420888"/>
            <a:ext cx="8229600" cy="4762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  <a:defRPr/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 สายไฟฟ้า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10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รูปภาพ 1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6" grpId="0" build="allAtOnce"/>
      <p:bldP spid="8" grpId="0" build="allAtOnce"/>
      <p:bldP spid="9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472" y="4746804"/>
            <a:ext cx="7929618" cy="1418500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11.11  แบตเตอรี่เซลล์แห้ง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http://www.studiolegaleambientale.com/tag/adempimenti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146" name="Picture 2" descr="C:\Users\Electron_manu\Desktop\Roob\11.12\Batteri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04500" y="764704"/>
            <a:ext cx="5712300" cy="4074774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472" y="4149080"/>
            <a:ext cx="7929618" cy="1785950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11.12  ส่วนประกอบของสายไฟฟ้า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http://www.charnchai.net/product-th-145986-4759988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170" name="Picture 2" descr="C:\Users\Electron_manu\Desktop\Roob\11.13\สายไฟ VAF yazaki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5423" t="23220" r="5617" b="28371"/>
          <a:stretch/>
        </p:blipFill>
        <p:spPr bwMode="auto">
          <a:xfrm>
            <a:off x="1233714" y="1553029"/>
            <a:ext cx="6662057" cy="2351314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285720" y="1357274"/>
            <a:ext cx="8229600" cy="478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	ใช้สำหรับเปิด-ปิดเพื่อตัดต่อกระแสไฟฟ้าไปใช้งานในวงจร  มีหลายรูปแบบเช่น  แบบเปิด  แบบกด  แบบ  2  ทาง  แบบ  3  ทาง  แบบโยก </a:t>
            </a:r>
            <a:r>
              <a:rPr lang="th-TH" sz="32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  ประกอบด้วย</a:t>
            </a:r>
          </a:p>
          <a:p>
            <a:pPr marL="342900" indent="-342900" algn="thaiDist">
              <a:spcBef>
                <a:spcPct val="20000"/>
              </a:spcBef>
            </a:pPr>
            <a:r>
              <a:rPr lang="th-TH" sz="32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		-  </a:t>
            </a:r>
            <a:r>
              <a:rPr lang="th-TH" sz="3200" b="1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ส่วนตัวนำไฟฟ้า</a:t>
            </a:r>
            <a:r>
              <a:rPr lang="th-TH" sz="32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  ลักษณะเป็นหน้าสัมผัส  ทำจากทองแดง  </a:t>
            </a:r>
            <a:r>
              <a:rPr lang="th-TH" sz="3200" dirty="0" err="1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พลาตินัม</a:t>
            </a:r>
            <a:r>
              <a:rPr lang="th-TH" sz="32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หรือทังสเตน</a:t>
            </a:r>
          </a:p>
          <a:p>
            <a:pPr marL="342900" indent="-342900" algn="thaiDist">
              <a:spcBef>
                <a:spcPct val="20000"/>
              </a:spcBef>
            </a:pPr>
            <a:r>
              <a:rPr lang="th-TH" sz="32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		-  </a:t>
            </a:r>
            <a:r>
              <a:rPr lang="th-TH" sz="3200" b="1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ส่วนตัวสวิตช์</a:t>
            </a:r>
            <a:r>
              <a:rPr lang="th-TH" sz="32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  ประกอบด้วยเปลือกฉนวนหุ้มป้องกันไฟรั่ว  และส่วนควบคุมที่ทำจากพลาสติกแข็ง  </a:t>
            </a:r>
            <a:r>
              <a:rPr lang="th-TH" sz="3200" dirty="0" err="1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เบเกอไลต์</a:t>
            </a:r>
            <a:r>
              <a:rPr lang="th-TH" sz="32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  หรือไฟเบอร์</a:t>
            </a:r>
            <a:r>
              <a:rPr lang="th-TH" sz="3200" dirty="0" err="1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กลาส</a:t>
            </a:r>
            <a:r>
              <a:rPr lang="th-TH" sz="32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  ที่ตัวสวิตช์จะบอกค่าความสามารถการทนแรงเคลื่อนไฟฟ้า  ทนกระแสไฟฟ้า  และตำแหน่งการใช้งาน</a:t>
            </a:r>
          </a:p>
          <a:p>
            <a:pPr marL="342900" indent="-342900" algn="thaiDist">
              <a:spcBef>
                <a:spcPct val="20000"/>
              </a:spcBef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214282" y="842638"/>
            <a:ext cx="8229600" cy="514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สวิตช์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รูปภาพ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6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lectron_manu\Desktop\Roob\11.14\Switch_Page_Group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6446"/>
          <a:stretch/>
        </p:blipFill>
        <p:spPr bwMode="auto">
          <a:xfrm>
            <a:off x="1074057" y="692696"/>
            <a:ext cx="6995886" cy="4237814"/>
          </a:xfrm>
          <a:prstGeom prst="rect">
            <a:avLst/>
          </a:prstGeom>
          <a:noFill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472" y="4603358"/>
            <a:ext cx="7929618" cy="1633954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11.13  ตัวอย่างสวิตช์แบบต่างๆ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http://www.electricswitches.com/products/switches.html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ยึดเนื้อหา 2"/>
          <p:cNvSpPr txBox="1">
            <a:spLocks/>
          </p:cNvSpPr>
          <p:nvPr/>
        </p:nvSpPr>
        <p:spPr>
          <a:xfrm>
            <a:off x="-180528" y="992128"/>
            <a:ext cx="9145016" cy="142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	เป็นอุปกรณ์ป้องกันความเสียหายจากกระแสหรือแรงเคลื่อนไฟฟ้าเกินในระบบ  ลักษณะเป็นเส้นกลมอยู่ในหลอดแก้ว  ทำจากตะกั่วผสมดีบุก  ทำงานด้วยการหลอมละลายเมื่อมีกระแสหรือแรงเคลื่อนเกินค่าที่กำหนด</a:t>
            </a:r>
            <a:endParaRPr kumimoji="0" lang="th-T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ตัวยึดเนื้อหา 2"/>
          <p:cNvSpPr txBox="1">
            <a:spLocks/>
          </p:cNvSpPr>
          <p:nvPr/>
        </p:nvSpPr>
        <p:spPr>
          <a:xfrm>
            <a:off x="-252536" y="585918"/>
            <a:ext cx="3205590" cy="4762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  <a:defRPr/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 ฟิวส์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-180528" y="2883716"/>
            <a:ext cx="9145016" cy="38576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	เป็นอุปกรณ์จุดจ่ายไฟ  ตัวนำและฉนวนใช้วัสดุชนิดเดียวกันกับสวิตช์  มี  2  ลักษณะคือ</a:t>
            </a:r>
          </a:p>
          <a:p>
            <a:pPr marL="342900" indent="-342900" algn="thaiDist">
              <a:spcBef>
                <a:spcPct val="20000"/>
              </a:spcBef>
            </a:pPr>
            <a:r>
              <a:rPr kumimoji="0" lang="th-T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-  </a:t>
            </a: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ปลั๊กตัวผู้  </a:t>
            </a:r>
            <a:r>
              <a:rPr kumimoji="0" lang="th-T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เป็นเปลือกฉนวนหุ้มพลาสติกมีแท่งโลหะ  2</a:t>
            </a:r>
            <a:r>
              <a:rPr kumimoji="0" lang="th-TH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– 3  </a:t>
            </a:r>
            <a:r>
              <a:rPr lang="th-TH" noProof="0" dirty="0" smtClean="0">
                <a:latin typeface="Angsana New" pitchFamily="18" charset="-34"/>
                <a:cs typeface="Angsana New" pitchFamily="18" charset="-34"/>
              </a:rPr>
              <a:t>แท่งยื่นออกมาเป็นตัวเสียบช่องต่อไฟของปลั๊กตัวเมีย  ประกอบด้วยแท่งบวก  แท่งลบ  และแท่งกราวด์</a:t>
            </a:r>
          </a:p>
          <a:p>
            <a:pPr marL="342900" indent="-342900" algn="thaiDist">
              <a:spcBef>
                <a:spcPct val="20000"/>
              </a:spcBef>
            </a:pPr>
            <a:r>
              <a:rPr kumimoji="0" lang="th-TH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-  </a:t>
            </a:r>
            <a:r>
              <a:rPr kumimoji="0" lang="th-TH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ปลั๊กตัวเมีย  </a:t>
            </a:r>
            <a:r>
              <a:rPr kumimoji="0" lang="th-TH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เป็นรูเสียบ  2 – 3  รูต่อ  1  ชุด  เปลือกนอกเป็นพลาสติกภายในเป็นโลหะสำหรับรองรับการต่อของปลั๊กตัวผู้  รูจ่ายประกอบด้วยรูบวก  รูลบ</a:t>
            </a:r>
            <a:r>
              <a:rPr kumimoji="0" lang="th-TH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และรูกราวด์  ชนิด  3  รูจะปลอดภัยกว่าชนิด  2  รู</a:t>
            </a:r>
            <a:endParaRPr kumimoji="0" lang="th-T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-252536" y="2474213"/>
            <a:ext cx="3205590" cy="4762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  <a:defRPr/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 ปลั๊กไฟ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6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รูปภาพ 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  <p:bldP spid="4" grpId="0" build="allAtOnce"/>
      <p:bldP spid="5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Electron_manu\Desktop\Roob\11.15\bussmann_fuses_usa_industrial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3566"/>
          <a:stretch/>
        </p:blipFill>
        <p:spPr bwMode="auto">
          <a:xfrm>
            <a:off x="566057" y="954624"/>
            <a:ext cx="8011886" cy="3986544"/>
          </a:xfrm>
          <a:prstGeom prst="rect">
            <a:avLst/>
          </a:prstGeom>
          <a:noFill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87496" y="4869160"/>
            <a:ext cx="7528920" cy="1512168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11.14  ตัวอย่างฟิวส์ชนิดต่างๆ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https://www.swe-check.com.au/pages/bussmann_fuses.php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2910" y="4317036"/>
            <a:ext cx="7929618" cy="2136300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11.15  ปลั๊กไฟตัวผู้และตัวเมีย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https://www.reddit.com/r/40kLore/comments/505mj3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/</a:t>
            </a:r>
            <a:r>
              <a:rPr lang="th-TH" sz="3200" u="sng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200" u="sng" dirty="0" smtClean="0">
                <a:latin typeface="Angsana New" pitchFamily="18" charset="-34"/>
                <a:cs typeface="Angsana New" pitchFamily="18" charset="-34"/>
              </a:rPr>
            </a:br>
            <a:r>
              <a:rPr lang="en-US" sz="3200" u="sng" dirty="0" err="1" smtClean="0">
                <a:latin typeface="Angsana New" pitchFamily="18" charset="-34"/>
                <a:cs typeface="Angsana New" pitchFamily="18" charset="-34"/>
              </a:rPr>
              <a:t>mr_bean_finds_himself_on_holy_terra_and_ends_up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/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42" name="Picture 2" descr="C:\Users\Electron_manu\Desktop\Roob\11.16\home_solar_power_kit_u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29814" y="737374"/>
            <a:ext cx="5684372" cy="3771746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ยึดเนื้อหา 2"/>
          <p:cNvSpPr txBox="1">
            <a:spLocks/>
          </p:cNvSpPr>
          <p:nvPr/>
        </p:nvSpPr>
        <p:spPr>
          <a:xfrm>
            <a:off x="91334" y="980728"/>
            <a:ext cx="8801146" cy="2428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ts val="200"/>
              </a:spcBef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เป็นอุปกรณ์ตัด-ต่อและป้องกันความเสียหายจากกระแสหรือแรงเคลื่อนไฟฟ้าเกินในระบบ  จะทำงานเหมือนกับฟิวส์</a:t>
            </a:r>
            <a:r>
              <a:rPr lang="th-TH" sz="3000" dirty="0" err="1" smtClean="0">
                <a:latin typeface="Angsana New" pitchFamily="18" charset="-34"/>
                <a:cs typeface="Angsana New" pitchFamily="18" charset="-34"/>
              </a:rPr>
              <a:t>และคัตเอาท์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รวมกัน  แต่จะมีข้อดีกว่าคือ  เมื่อมีไฟเกินในระบบเบรก</a:t>
            </a:r>
            <a:r>
              <a:rPr lang="th-TH" sz="3000" dirty="0" err="1" smtClean="0">
                <a:latin typeface="Angsana New" pitchFamily="18" charset="-34"/>
                <a:cs typeface="Angsana New" pitchFamily="18" charset="-34"/>
              </a:rPr>
              <a:t>เกอร์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จะตัดวงจรไฟทั้ง  2  สาย  เมื่อแก้ไขระบบแล้วสามารถเปิดเบรก</a:t>
            </a:r>
            <a:r>
              <a:rPr lang="th-TH" sz="3000" dirty="0" err="1" smtClean="0">
                <a:latin typeface="Angsana New" pitchFamily="18" charset="-34"/>
                <a:cs typeface="Angsana New" pitchFamily="18" charset="-34"/>
              </a:rPr>
              <a:t>เกอร์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ต่อวงจรได้ทันที  ต่างจากฟิวส์ที่เมื่อขาดแล้วต้องเปลี่ยนตัวใหม่ก่อนจึงจะสามารถต่อวงจรได้</a:t>
            </a: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ตัวยึดเนื้อหา 2"/>
          <p:cNvSpPr txBox="1">
            <a:spLocks/>
          </p:cNvSpPr>
          <p:nvPr/>
        </p:nvSpPr>
        <p:spPr>
          <a:xfrm>
            <a:off x="35496" y="595863"/>
            <a:ext cx="8229600" cy="4762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  <a:defRPr/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 เบรก</a:t>
            </a:r>
            <a:r>
              <a:rPr lang="th-TH" sz="3000" b="1" dirty="0" err="1" smtClean="0">
                <a:latin typeface="Angsana New" pitchFamily="18" charset="-34"/>
                <a:cs typeface="Angsana New" pitchFamily="18" charset="-34"/>
              </a:rPr>
              <a:t>เกอร์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162772" y="3591128"/>
            <a:ext cx="8729137" cy="3000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ts val="100"/>
              </a:spcBef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เป็นสวิตช์ตัดต่อวงจรไฟฟ้าโดยใช้หลักการเหนี่ยวนำ  เหมาะสำหรับวงจรที่ต้องใช้กระแสไฟมาก  หรืองานที่ต้องจ่ายไฟในระยะทางไกลๆเพื่อป้องกันไฟตก  ประกอบด้วยหน้าสัมผัสทำจากทองแดง</a:t>
            </a:r>
            <a:r>
              <a:rPr lang="th-TH" sz="3000" dirty="0" err="1" smtClean="0">
                <a:latin typeface="Angsana New" pitchFamily="18" charset="-34"/>
                <a:cs typeface="Angsana New" pitchFamily="18" charset="-34"/>
              </a:rPr>
              <a:t>หรือพ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ลา</a:t>
            </a:r>
            <a:r>
              <a:rPr lang="th-TH" sz="3000" dirty="0" err="1" smtClean="0">
                <a:latin typeface="Angsana New" pitchFamily="18" charset="-34"/>
                <a:cs typeface="Angsana New" pitchFamily="18" charset="-34"/>
              </a:rPr>
              <a:t>ตินัม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  ฉาบหน้าด้วยเงิน  และขดลวดทองแดงอาบน้ำยาพันอยู่รอบแกนเหล็กอ่อน  หลักการทำงานจะใช้การเหนี่ยวนำให้แกนเหล็กอ่อนกลายเป็นแม่เหล็กดูหน้าสัมผัสให้ตัดหรือต่อวงจร  รีเลย์มีสองแบบคือแบบปกติปิดและปกติเปิด</a:t>
            </a: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106934" y="3212976"/>
            <a:ext cx="8229600" cy="4762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  <a:defRPr/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 รีเลย์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10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รูปภาพ 1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  <p:bldP spid="6" grpId="0" build="allAtOnce"/>
      <p:bldP spid="7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472" y="5013176"/>
            <a:ext cx="7929618" cy="1201906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11.16  ตัวอย่างเบรกเก</a:t>
            </a:r>
            <a:r>
              <a:rPr lang="th-TH" sz="3200" b="1" dirty="0" err="1" smtClean="0">
                <a:latin typeface="Angsana New" pitchFamily="18" charset="-34"/>
                <a:cs typeface="Angsana New" pitchFamily="18" charset="-34"/>
              </a:rPr>
              <a:t>อร์ช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นิดต่างๆ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http://www.brucelectric.com/findyourcircuitbreakers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1267" name="Picture 3" descr="C:\Users\Electron_manu\Desktop\Roob\11.17\216602-dual-rated-ac-dc-circuit-breaker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35696" y="839153"/>
            <a:ext cx="5472608" cy="4174023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14348" y="5143512"/>
            <a:ext cx="7929618" cy="1214446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11.1  การเกิดกระแสไฟฟ้า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6" name="Picture 2" descr="C:\Users\Electron_manu\Pictures\ControlCenter4\Scan\11.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6917" y="657778"/>
            <a:ext cx="7885524" cy="4859454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472" y="4674796"/>
            <a:ext cx="7929618" cy="1634524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11.17  ลักษณะของรีเลย์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http://teknikelektronika.com/pengertian-relay-fungsi-relay/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2290" name="Picture 2" descr="C:\Users\Electron_manu\Desktop\Roob\11.18\Automotive-Relay-NRA04-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22798" y="900382"/>
            <a:ext cx="6874574" cy="3824762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ยึดเนื้อหา 2"/>
          <p:cNvSpPr txBox="1">
            <a:spLocks/>
          </p:cNvSpPr>
          <p:nvPr/>
        </p:nvSpPr>
        <p:spPr>
          <a:xfrm>
            <a:off x="285720" y="1141971"/>
            <a:ext cx="8534752" cy="51673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	ใช้สำหรับแปลงแรงเคลื่อนไฟฟ้าให้สูงขึ้นหรือต่ำลง  เพื่อให้สามารถนำไปใช้งานได้ตามที่ต้องการ  แบ่งออกเป็น  2  ชนิดคือ</a:t>
            </a:r>
          </a:p>
          <a:p>
            <a:pPr marL="342900" indent="-342900" algn="thaiDist">
              <a:spcBef>
                <a:spcPct val="20000"/>
              </a:spcBef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-  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หม้อแปลงขึ้น  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ทำหน้าที่แปลงไฟฟ้าจากแรงเคลื่อนต่ำให้เป็นไฟฟ้าแรงเคลื่อนสูง</a:t>
            </a:r>
          </a:p>
          <a:p>
            <a:pPr marL="342900" indent="-342900" algn="thaiDist">
              <a:spcBef>
                <a:spcPct val="20000"/>
              </a:spcBef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	- 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หม้อแปลลง 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ทำหน้าที่แปลงไฟฟ้าจากแรงเคลื่อนสูงให้เป็นไฟฟ้าแรงเคลื่อนต่ำ</a:t>
            </a:r>
          </a:p>
          <a:p>
            <a:pPr marL="342900" indent="-342900" algn="thaiDist">
              <a:spcBef>
                <a:spcPct val="20000"/>
              </a:spcBef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หม้อแปลงไฟฟ้าที่ใช้ตามเสาไฟริมถนนจะเป็นแบบค่าตายตัวไม่สามารถปรับค่าได้</a:t>
            </a:r>
            <a:r>
              <a:rPr kumimoji="0" lang="th-TH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ส่วนหม้อแปลงที่ใช้ในงานทั่วไปเช่น  ระบบแสงสีเสียง  จะเป็นแบบที่สามารถปรับแรงเคลื่อนไฟฟ้าที่แปลงให้สูงหรือต่ำได้ตามต้องการ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ตัวยึดเนื้อหา 2"/>
          <p:cNvSpPr txBox="1">
            <a:spLocks/>
          </p:cNvSpPr>
          <p:nvPr/>
        </p:nvSpPr>
        <p:spPr>
          <a:xfrm>
            <a:off x="214282" y="661886"/>
            <a:ext cx="8534752" cy="4762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หม้อแปลงไฟฟ้า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57" y="688863"/>
            <a:ext cx="526875" cy="507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472" y="4819952"/>
            <a:ext cx="7929618" cy="1489368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11.18  หม้อแปลงไฟฟ้า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http://ienergyguru.com/2015/10/transformer/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3314" name="Picture 2" descr="C:\Users\Electron_manu\Desktop\Roob\11.19\หม้อแปลงจำหน่าย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3342" y="981536"/>
            <a:ext cx="5761516" cy="3887624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ยึดเนื้อหา 2"/>
          <p:cNvSpPr txBox="1">
            <a:spLocks/>
          </p:cNvSpPr>
          <p:nvPr/>
        </p:nvSpPr>
        <p:spPr>
          <a:xfrm>
            <a:off x="63440" y="1216258"/>
            <a:ext cx="8901048" cy="5093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ใช้สำหรับเปลี่ยนพลังงานไฟฟ้าให้เป็นพลังงานแสงสว่าง  มีอยู่มากมายหลายชนิด  เช่น  หลอดธรรมดา  หลอด 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LED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หลอด</a:t>
            </a:r>
            <a:r>
              <a:rPr lang="th-TH" sz="3000" dirty="0" err="1" smtClean="0">
                <a:latin typeface="Angsana New" pitchFamily="18" charset="-34"/>
                <a:cs typeface="Angsana New" pitchFamily="18" charset="-34"/>
              </a:rPr>
              <a:t>ฟลูออเรสเซนต์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  หลอดนีออน  </a:t>
            </a:r>
            <a:r>
              <a:rPr lang="th-TH" sz="3000" dirty="0" err="1" smtClean="0">
                <a:latin typeface="Angsana New" pitchFamily="18" charset="-34"/>
                <a:cs typeface="Angsana New" pitchFamily="18" charset="-34"/>
              </a:rPr>
              <a:t>หลอดสปอตไลต์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  หลอด</a:t>
            </a:r>
            <a:r>
              <a:rPr lang="th-TH" sz="3000" dirty="0" err="1" smtClean="0">
                <a:latin typeface="Angsana New" pitchFamily="18" charset="-34"/>
                <a:cs typeface="Angsana New" pitchFamily="18" charset="-34"/>
              </a:rPr>
              <a:t>ฮาโล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เจน  หลอดซีนอน </a:t>
            </a:r>
            <a:r>
              <a:rPr lang="th-TH" sz="30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  ประกอบด้วยส่วนต่างๆดังนี้</a:t>
            </a:r>
          </a:p>
          <a:p>
            <a:pPr marL="342900" indent="-342900" algn="thaiDist">
              <a:spcBef>
                <a:spcPct val="20000"/>
              </a:spcBef>
            </a:pPr>
            <a:r>
              <a:rPr lang="th-TH" sz="30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		-  </a:t>
            </a:r>
            <a:r>
              <a:rPr lang="th-TH" sz="3000" b="1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ขั้วต่อ</a:t>
            </a:r>
            <a:r>
              <a:rPr lang="th-TH" sz="30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  ทำจากโลหะทองแดงสำหรับต่อไฟไปยังไส้หลอด</a:t>
            </a:r>
          </a:p>
          <a:p>
            <a:pPr marL="342900" indent="-342900" algn="thaiDist">
              <a:spcBef>
                <a:spcPct val="20000"/>
              </a:spcBef>
            </a:pPr>
            <a:r>
              <a:rPr lang="th-TH" sz="30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		-  </a:t>
            </a:r>
            <a:r>
              <a:rPr lang="th-TH" sz="3000" b="1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ส่วนโลหะ</a:t>
            </a:r>
            <a:r>
              <a:rPr lang="th-TH" sz="30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  ทำจากเหล็กชุบ</a:t>
            </a:r>
            <a:r>
              <a:rPr lang="th-TH" sz="3000" dirty="0" err="1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หรือส</a:t>
            </a:r>
            <a:r>
              <a:rPr lang="th-TH" sz="30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แตน</a:t>
            </a:r>
            <a:r>
              <a:rPr lang="th-TH" sz="3000" dirty="0" err="1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เลสแบบ</a:t>
            </a:r>
            <a:r>
              <a:rPr lang="th-TH" sz="30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เป็นเขี้ยวหรือแบบเกลียว  สำหรับยึดหลอดให้ติดกับเบ้าไฟ</a:t>
            </a:r>
          </a:p>
          <a:p>
            <a:pPr marL="342900" indent="-342900" algn="thaiDist">
              <a:spcBef>
                <a:spcPct val="20000"/>
              </a:spcBef>
            </a:pPr>
            <a:r>
              <a:rPr lang="th-TH" sz="30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		-  </a:t>
            </a:r>
            <a:r>
              <a:rPr lang="th-TH" sz="3000" b="1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ไส้หลอด</a:t>
            </a:r>
            <a:r>
              <a:rPr lang="th-TH" sz="30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  ทำจากทังสเตน  สำหรับเปลี่ยนพลังงานไฟฟ้าให้เป็นพลังงานแสงสว่าง</a:t>
            </a:r>
          </a:p>
          <a:p>
            <a:pPr marL="342900" indent="-342900" algn="thaiDist">
              <a:spcBef>
                <a:spcPct val="20000"/>
              </a:spcBef>
            </a:pPr>
            <a:r>
              <a:rPr lang="th-TH" sz="30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		-  </a:t>
            </a:r>
            <a:r>
              <a:rPr lang="th-TH" sz="3000" b="1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หลอดแก้ว</a:t>
            </a:r>
            <a:r>
              <a:rPr lang="th-TH" sz="30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  ทำจากแก้ว  ภายในเป็นสุญญากาศ  หรือบรรจุก๊าชเฉื่อยหรือปรอท</a:t>
            </a:r>
            <a:endParaRPr lang="th-TH" sz="3000" dirty="0" smtClean="0">
              <a:latin typeface="Angsana New" pitchFamily="18" charset="-34"/>
              <a:cs typeface="Angsana New" pitchFamily="18" charset="-34"/>
            </a:endParaRPr>
          </a:p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ตัวยึดเนื้อหา 2"/>
          <p:cNvSpPr txBox="1">
            <a:spLocks/>
          </p:cNvSpPr>
          <p:nvPr/>
        </p:nvSpPr>
        <p:spPr>
          <a:xfrm>
            <a:off x="35496" y="694162"/>
            <a:ext cx="6589966" cy="502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  <a:defRPr/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 หลอดไฟ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9" y="692697"/>
            <a:ext cx="522899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472" y="5517232"/>
            <a:ext cx="7929618" cy="839586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11.19  ส่วนประกอบของหลอดไฟ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146" name="Picture 2" descr="C:\Users\Electron_manu\Pictures\ControlCenter4\Scan\CCF11102559_0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733545"/>
            <a:ext cx="3929090" cy="4639671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ยึดเนื้อหา 2"/>
          <p:cNvSpPr txBox="1">
            <a:spLocks/>
          </p:cNvSpPr>
          <p:nvPr/>
        </p:nvSpPr>
        <p:spPr>
          <a:xfrm>
            <a:off x="285720" y="642918"/>
            <a:ext cx="8606760" cy="109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หลอดไฟที่นิยมใช้ทั่วไปในปัจจุบันคือหลอดคอมแพค</a:t>
            </a:r>
            <a:r>
              <a:rPr lang="th-TH" sz="3000" dirty="0" err="1" smtClean="0">
                <a:latin typeface="Angsana New" pitchFamily="18" charset="-34"/>
                <a:cs typeface="Angsana New" pitchFamily="18" charset="-34"/>
              </a:rPr>
              <a:t>ฟลูออเรสเซนต์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  แบ่งเป็น  2  ชนิดดังต่อไปนี้</a:t>
            </a:r>
          </a:p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285720" y="1484784"/>
            <a:ext cx="8606760" cy="4929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หลอดคอมแพค</a:t>
            </a:r>
            <a:r>
              <a:rPr lang="th-TH" sz="3000" b="1" dirty="0" err="1" smtClean="0">
                <a:latin typeface="Angsana New" pitchFamily="18" charset="-34"/>
                <a:cs typeface="Angsana New" pitchFamily="18" charset="-34"/>
              </a:rPr>
              <a:t>ฟลูออเรสเซนต์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แบบบัล</a:t>
            </a:r>
            <a:r>
              <a:rPr lang="th-TH" sz="3000" b="1" dirty="0" err="1" smtClean="0">
                <a:latin typeface="Angsana New" pitchFamily="18" charset="-34"/>
                <a:cs typeface="Angsana New" pitchFamily="18" charset="-34"/>
              </a:rPr>
              <a:t>ลาสต์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ภายใน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แบ่งย่อยได้อีก  2  แบบคือ</a:t>
            </a:r>
          </a:p>
          <a:p>
            <a:pPr marL="342900" indent="-342900" algn="thaiDist">
              <a:spcBef>
                <a:spcPct val="20000"/>
              </a:spcBef>
            </a:pP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kumimoji="0" lang="th-TH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-</a:t>
            </a:r>
            <a:r>
              <a:rPr kumimoji="0" lang="th-TH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ชนิดแกนเหล็ก  </a:t>
            </a:r>
            <a:r>
              <a:rPr kumimoji="0" lang="th-TH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เป็นหลอดขนาดเล็ก  มีลักษณะเป็นแท่งแก้วรูปตัวยู  มีเปลือกนอกเป็นโคมทรงกระบอก  มีชุดบัล</a:t>
            </a:r>
            <a:r>
              <a:rPr kumimoji="0" lang="th-TH" sz="3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ลาสต์</a:t>
            </a:r>
            <a:r>
              <a:rPr kumimoji="0" lang="th-TH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และ</a:t>
            </a:r>
            <a:r>
              <a:rPr kumimoji="0" lang="th-TH" sz="3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สตาร์ตเตอร์</a:t>
            </a:r>
            <a:r>
              <a:rPr kumimoji="0" lang="th-TH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รวมอยู่ในชิ้นเดียวกับตัวหลอด  ถ้าเกิดชำรุดต้องเปลี่ยนใหม่ทั้งชุด  หลอดชนิดนี้จะกระพริบก่อนจึงติด  และค่อยๆสว่างขึ้นเรื่อยๆ</a:t>
            </a:r>
          </a:p>
          <a:p>
            <a:pPr marL="342900" indent="-342900" algn="thaiDist">
              <a:spcBef>
                <a:spcPct val="20000"/>
              </a:spcBef>
            </a:pPr>
            <a:r>
              <a:rPr lang="th-TH" sz="3000" b="1" baseline="0" dirty="0" smtClean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aseline="0" dirty="0" smtClean="0">
                <a:latin typeface="Angsana New" pitchFamily="18" charset="-34"/>
                <a:cs typeface="Angsana New" pitchFamily="18" charset="-34"/>
              </a:rPr>
              <a:t>-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ชนิดอิเล็กทรอนิกส์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มีลักษณะเหมือนกับหลอดชนิดแกนเหล็ก  แต่จะไม่มีเปลือกนอกหุ้ม  ตัวหลอดเรืองแสง  มีความประหยัดไฟ  และมีขนาดกะทัดรัดมากขึ้น  ตัวหลอดเป็นแท่งแก้วโค้งเป็นรูปตัวยูหลายชุดเชื่อมต่อกัน  หลอดชนิดนี้จะจุดติดทันทีและกินไฟน้อยกว่าหลอดชนิดแกนเหล็ก</a:t>
            </a:r>
            <a:endParaRPr kumimoji="0" lang="th-TH" sz="3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6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4" grpId="0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285720" y="1643050"/>
            <a:ext cx="8229600" cy="3500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หลอดคอมแพค</a:t>
            </a:r>
            <a:r>
              <a:rPr lang="th-TH" sz="3200" b="1" dirty="0" err="1" smtClean="0">
                <a:latin typeface="Angsana New" pitchFamily="18" charset="-34"/>
                <a:cs typeface="Angsana New" pitchFamily="18" charset="-34"/>
              </a:rPr>
              <a:t>ฟลูออเรสเซนต์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แบบบัล</a:t>
            </a:r>
            <a:r>
              <a:rPr lang="th-TH" sz="3200" b="1" dirty="0" err="1" smtClean="0">
                <a:latin typeface="Angsana New" pitchFamily="18" charset="-34"/>
                <a:cs typeface="Angsana New" pitchFamily="18" charset="-34"/>
              </a:rPr>
              <a:t>ลาสต์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ภายนอก 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หลอดชนิดนี้มีหลักการเหมือนกับหลอดแบบภายใน  แต่แตกต่างกันที่สามารถเปลี่ยนเฉพาะตัวหลอดได้เมื่อเวลาหลอดขาด  มีทั้งที่เป็นแบบบัล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ลาสต์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แกนเหล็ก  และแบบบัล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ลาสต์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อิเล็กทรอนิกส์  ตัวหลอดมีลักษณะโค้งงอเป็นรูปตัวยู  ภายในขั้วหลอดจะมี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สตาร์ตเตอร์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อยู่ภายใน  และมีบัล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ลาสต์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อยู่ภายนอก  การติดตั้งใช้งานจะต้องมีชุดขาเสียบเพื่อใช้กับบัล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ลาสต์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ที่แยกออก</a:t>
            </a:r>
            <a:endParaRPr kumimoji="0" lang="th-TH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Electron_manu\Desktop\Roob\11.21\CF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0834" y="935980"/>
            <a:ext cx="6402332" cy="4365228"/>
          </a:xfrm>
          <a:prstGeom prst="rect">
            <a:avLst/>
          </a:prstGeom>
          <a:noFill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472" y="4818242"/>
            <a:ext cx="7929618" cy="1347062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11.20  หลอดคอมแพค</a:t>
            </a:r>
            <a:r>
              <a:rPr lang="th-TH" sz="3200" b="1" dirty="0" err="1" smtClean="0">
                <a:latin typeface="Angsana New" pitchFamily="18" charset="-34"/>
                <a:cs typeface="Angsana New" pitchFamily="18" charset="-34"/>
              </a:rPr>
              <a:t>ฟลูออเรสเซนต์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http://luxmielectric.com/?page_id=63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ยึดเนื้อหา 2"/>
          <p:cNvSpPr txBox="1">
            <a:spLocks/>
          </p:cNvSpPr>
          <p:nvPr/>
        </p:nvSpPr>
        <p:spPr>
          <a:xfrm>
            <a:off x="179512" y="1145960"/>
            <a:ext cx="8784976" cy="5019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	เป็นอุปกรณ์เปลี่ยนพลังงานไฟฟ้าเป็นพลังงานกลด้วยวิธีหมุน  ใช้เป็นต้นกำลังขับเคลื่อนเครื่องจักรต่างๆในงานอุตสาหกรรม  เช่น  พัดลม  ตู้เย็น  เครื่องปรับอากาศ  เครื่องกลึง  เครื่องไส  เครื่องกัด  หินเจียระไน  สว่านไฟฟ้า  เลื่อยไฟฟ้า  เครื่องตัดโลหะแผ่น  ปั๊มน้ำ  เครื่องดูดฝุ่น  ปั๊มลม </a:t>
            </a:r>
            <a:r>
              <a:rPr lang="th-TH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</a:p>
          <a:p>
            <a:pPr marL="342900" indent="-342900" algn="thaiDist">
              <a:spcBef>
                <a:spcPct val="20000"/>
              </a:spcBef>
            </a:pPr>
            <a:r>
              <a:rPr lang="th-TH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		-  </a:t>
            </a:r>
            <a:r>
              <a:rPr lang="th-TH" b="1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ส่วนประกอบ</a:t>
            </a:r>
            <a:r>
              <a:rPr lang="th-TH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  ประกอบด้วย  2  ส่วนหลักคือ  ชุด</a:t>
            </a:r>
            <a:r>
              <a:rPr lang="th-TH" dirty="0" err="1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ฟีลด์</a:t>
            </a:r>
            <a:r>
              <a:rPr lang="th-TH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คอยล์  ประกอบด้วยขดลวดทองแดงอาบน้ำยาพันอยู่รอบแกนเหล็กอ่อน  และชุด</a:t>
            </a:r>
            <a:r>
              <a:rPr lang="th-TH" dirty="0" err="1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อาร์</a:t>
            </a:r>
            <a:r>
              <a:rPr lang="th-TH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มา</a:t>
            </a:r>
            <a:r>
              <a:rPr lang="th-TH" dirty="0" err="1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เจอร์</a:t>
            </a:r>
            <a:r>
              <a:rPr lang="th-TH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  ประกอบด้วยขดลวดทองแดงอาบน้ำยาพันรอบอยู่ตามร่องของทุ่นเหล็กอ่อนทรงกระบอก</a:t>
            </a:r>
          </a:p>
          <a:p>
            <a:pPr marL="342900" indent="-342900" algn="thaiDist">
              <a:spcBef>
                <a:spcPct val="20000"/>
              </a:spcBef>
            </a:pPr>
            <a:r>
              <a:rPr lang="th-TH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		-  </a:t>
            </a:r>
            <a:r>
              <a:rPr lang="th-TH" b="1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การทำงาน</a:t>
            </a:r>
            <a:r>
              <a:rPr lang="th-TH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  เมื่อปล่อยไฟฟ้าเข้าขดลวด</a:t>
            </a:r>
            <a:r>
              <a:rPr lang="th-TH" dirty="0" err="1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ฟีลด์</a:t>
            </a:r>
            <a:r>
              <a:rPr lang="th-TH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คอยล์และ</a:t>
            </a:r>
            <a:r>
              <a:rPr lang="th-TH" dirty="0" err="1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อาร์</a:t>
            </a:r>
            <a:r>
              <a:rPr lang="th-TH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มา</a:t>
            </a:r>
            <a:r>
              <a:rPr lang="th-TH" dirty="0" err="1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เจอร์</a:t>
            </a:r>
            <a:r>
              <a:rPr lang="th-TH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  จะเกิดการหมุนเหนี่ยวนำให้เหล็กอ่อนทั้ง  2  ชุดกลายเป็นแม่เหล็ก  ขั้ว</a:t>
            </a:r>
            <a:r>
              <a:rPr lang="th-TH" dirty="0" err="1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เหมือนกันพ</a:t>
            </a:r>
            <a:r>
              <a:rPr lang="th-TH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ลักกันอย่างต่อเนื่องทำให้เกิดการหมุน  โดย</a:t>
            </a:r>
            <a:r>
              <a:rPr lang="th-TH" dirty="0" err="1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ฟีลด์</a:t>
            </a:r>
            <a:r>
              <a:rPr lang="th-TH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คอยล์จะอยู่กับที่  และ</a:t>
            </a:r>
            <a:r>
              <a:rPr lang="th-TH" dirty="0" err="1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อาร์</a:t>
            </a:r>
            <a:r>
              <a:rPr lang="th-TH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มา</a:t>
            </a:r>
            <a:r>
              <a:rPr lang="th-TH" dirty="0" err="1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เจอร์</a:t>
            </a:r>
            <a:r>
              <a:rPr lang="th-TH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จะเป็นตัวถูกผลักให้หมุน</a:t>
            </a:r>
          </a:p>
          <a:p>
            <a:pPr marL="342900" indent="-342900" algn="thaiDist">
              <a:spcBef>
                <a:spcPct val="20000"/>
              </a:spcBef>
            </a:pPr>
            <a:r>
              <a:rPr lang="th-TH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kumimoji="0" lang="th-T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endParaRPr kumimoji="0" lang="th-T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ตัวยึดเนื้อหา 2"/>
          <p:cNvSpPr txBox="1">
            <a:spLocks/>
          </p:cNvSpPr>
          <p:nvPr/>
        </p:nvSpPr>
        <p:spPr>
          <a:xfrm>
            <a:off x="107504" y="694162"/>
            <a:ext cx="8229600" cy="502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  <a:defRPr/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 มอเตอร์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20" y="692697"/>
            <a:ext cx="59759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472" y="4500570"/>
            <a:ext cx="7929618" cy="1785950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11.21  มอเตอร์ไฟฟ้าอุตสาหกรรม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http://www.awfifapanit.com/pic/35-1.jpg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5362" name="Picture 2" descr="C:\Users\Electron_manu\Desktop\Roob\11.22\มอเตอร์ไฟฟ้าอุสาหกรรม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0" y="836712"/>
            <a:ext cx="8670426" cy="3875776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2910" y="4286256"/>
            <a:ext cx="7929618" cy="1785950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11.2  กระแสไฟฟ้าในอากาศเช่น  ฟ้าแลบ  ฟ้าผ่า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http://kids.nationalgeographic.com/explore/science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/</a:t>
            </a:r>
            <a:r>
              <a:rPr lang="th-TH" sz="3200" u="sng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200" u="sng" dirty="0" smtClean="0">
                <a:latin typeface="Angsana New" pitchFamily="18" charset="-34"/>
                <a:cs typeface="Angsana New" pitchFamily="18" charset="-34"/>
              </a:rPr>
            </a:b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lightning-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/#lightning-trees.jpg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6" name="Picture 2" descr="C:\Users\Electron_manu\Desktop\Roob\11.2\lightning-tre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46704"/>
            <a:ext cx="6048672" cy="3402376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472" y="4941168"/>
            <a:ext cx="7929618" cy="1440160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11.22  ส่วนประกอบที่สำคัญของมอเตอร์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https://www.pinterest.com/pin/548876273313992102/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6386" name="Picture 2" descr="C:\Users\Electron_manu\Desktop\Roob\11.23\ส่วนประกอบที่สำคัญของมอเตอร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53695" y="764704"/>
            <a:ext cx="6093734" cy="4131346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ยึดเนื้อหา 2"/>
          <p:cNvSpPr txBox="1">
            <a:spLocks/>
          </p:cNvSpPr>
          <p:nvPr/>
        </p:nvSpPr>
        <p:spPr>
          <a:xfrm>
            <a:off x="285720" y="1190608"/>
            <a:ext cx="8229600" cy="5024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เป็นอุปกรณ์เก็บประจุไฟฟ้าบวกและลบ  โดยอาศัยหลักการไฟฟ้าสถิต  มีชื่อเฉพาะเรียกว่าคอนเดนเซอร์  หรือคาปาซิ</a:t>
            </a:r>
            <a:r>
              <a:rPr lang="th-TH" sz="3000" dirty="0" err="1" smtClean="0">
                <a:latin typeface="Angsana New" pitchFamily="18" charset="-34"/>
                <a:cs typeface="Angsana New" pitchFamily="18" charset="-34"/>
              </a:rPr>
              <a:t>เตอร์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  ใช้ต่อในวงจรไฟฟ้าเพื่อเพิ่มพลังงานไฟฟ้าให้แก่อุปกรณ์ในช่วงเริ่มต้นการทำงาน  หรือดูดซับพลังงานเพื่อลดความรุนแรงในอุปกรณ์ไฟฟ้าต่างๆ</a:t>
            </a:r>
            <a:endParaRPr lang="th-TH" sz="3000" dirty="0" smtClean="0">
              <a:solidFill>
                <a:schemeClr val="dk1"/>
              </a:solidFill>
              <a:latin typeface="Angsana New" pitchFamily="18" charset="-34"/>
              <a:cs typeface="Angsana New" pitchFamily="18" charset="-34"/>
            </a:endParaRPr>
          </a:p>
          <a:p>
            <a:pPr marL="342900" indent="-342900" algn="thaiDist">
              <a:spcBef>
                <a:spcPct val="20000"/>
              </a:spcBef>
            </a:pPr>
            <a:r>
              <a:rPr lang="th-TH" sz="30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		-  </a:t>
            </a:r>
            <a:r>
              <a:rPr lang="th-TH" sz="3000" b="1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ส่วนประกอบ</a:t>
            </a:r>
            <a:r>
              <a:rPr lang="th-TH" sz="30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  ประกอบด้วยแผ่นบวก  แผ่นลบ  และกระดาษมันกั้นบางๆ</a:t>
            </a:r>
          </a:p>
          <a:p>
            <a:pPr marL="342900" indent="-342900" algn="thaiDist">
              <a:spcBef>
                <a:spcPct val="20000"/>
              </a:spcBef>
            </a:pPr>
            <a:r>
              <a:rPr lang="th-TH" sz="30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		-  </a:t>
            </a:r>
            <a:r>
              <a:rPr lang="th-TH" sz="3000" b="1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การทำงาน</a:t>
            </a:r>
            <a:r>
              <a:rPr lang="th-TH" sz="30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  เมื่อมีไฟป้อนเข้าแผ่นบวกและแผ่นลบ  จะเกิดการดูดกันแต่จะไม่สามารถวิ่งเข้าหากันได้เพราะมีกระดาษมันเป็นฉนวนกั้นอยู่  ประจุไฟจึงถูกเก็บไว้ในลักษณะไฟฟ้าสถิต  เมื่อต้องการนำไปใช้งานให้ต่อสายไฟจากขั้วบวกผ่านอุปกรณ์ใช้งาน  และไปครบวงจรที่ขั้วลบของตัวเก็บประจุ</a:t>
            </a:r>
          </a:p>
          <a:p>
            <a:pPr marL="342900" indent="-342900" algn="thaiDist">
              <a:spcBef>
                <a:spcPct val="20000"/>
              </a:spcBef>
            </a:pPr>
            <a:r>
              <a:rPr lang="th-TH" sz="30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ตัวยึดเนื้อหา 2"/>
          <p:cNvSpPr txBox="1">
            <a:spLocks/>
          </p:cNvSpPr>
          <p:nvPr/>
        </p:nvSpPr>
        <p:spPr>
          <a:xfrm>
            <a:off x="214282" y="714356"/>
            <a:ext cx="8229600" cy="502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  <a:defRPr/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 ตัวเก็บประจุ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525332" cy="506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Electron_manu\Desktop\Roob\11.25\Capacitors_(718959713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4525" y="752148"/>
            <a:ext cx="6283532" cy="4189020"/>
          </a:xfrm>
          <a:prstGeom prst="rect">
            <a:avLst/>
          </a:prstGeom>
          <a:noFill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57476" y="4878848"/>
            <a:ext cx="7357610" cy="1502480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11.23  ตัวเก็บประจุ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https://en.wikipedia.org/wiki/Capacitor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-129495" y="4941168"/>
            <a:ext cx="9331552" cy="1080120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ภาพที่  11.24  ส่วนประกอบของตัวเก็บประจุ</a:t>
            </a:r>
            <a:br>
              <a:rPr lang="th-TH" sz="2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800" u="sng" dirty="0" smtClean="0">
                <a:latin typeface="Angsana New" pitchFamily="18" charset="-34"/>
                <a:cs typeface="Angsana New" pitchFamily="18" charset="-34"/>
              </a:rPr>
              <a:t>http://blog.1000bulbs.com/home/what-is-a-capacitor-the-background-superhero</a:t>
            </a:r>
            <a:endParaRPr lang="th-TH" sz="28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8434" name="Picture 2" descr="C:\Users\Electron_manu\Desktop\Roob\11.26\capacitor-diagra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96946" y="823694"/>
            <a:ext cx="2643206" cy="4189482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471430" y="5714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อุปกรณ์อิเล็กทรอนิกส์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285720" y="2357430"/>
            <a:ext cx="8229600" cy="3429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	เป็นอุปกรณ์ทำหน้าที่  2  อย่าง  คือ  เป็นสวิตช์ตัดต่อวงจรและขยายสัญญาณ  ทำจากวัสดุกึ่งตัวนำ  เช่น  ซิลิกอนผสมฟอสฟอรัส  เยอรมันเนียม  ที่นิยมใช้อยู่ในปัจจุบันมีทรานซิสเตอร์ธรรมดา  เพาเวอร์ทรานซิสเตอร์  แบ่งได้  2  ชนิด  คือ 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PNP 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และชนิด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NPN 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ทรานซิสเตอร์ใช้ในวงจรอิเล็กทรอนิกส์ของวิทยุ  โทรทัศน์  โทรศัพท์มือถือ  คอมพิวเตอร์  ชุดควบคุม  เครื่องซักผ้า  เตาไมโครเวฟ  และเครื่องใช้ไฟฟ้าอื่นๆอีกมากมาย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214282" y="1785926"/>
            <a:ext cx="8229600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ทรานซิสเตอร์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5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รูปภาพ 8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836712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7" grpId="0" build="allAtOnce"/>
      <p:bldP spid="6" grpId="0" build="allAtOnce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Electron_manu\Desktop\Roob\11.27\transistor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41989" y="785824"/>
            <a:ext cx="4588584" cy="4443376"/>
          </a:xfrm>
          <a:prstGeom prst="rect">
            <a:avLst/>
          </a:prstGeom>
          <a:noFill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472" y="5027426"/>
            <a:ext cx="7929618" cy="1353902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11.25  ทรานซิสเตอร์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https://www.elprocus.com/major-electronic-components/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285720" y="1571612"/>
            <a:ext cx="8229600" cy="4214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	เป็นอุปกรณ์ที่ยอมให้กระแสไฟฟ้าไหลได้ทางเดียว  ทำจากวัสดุกึ่งตัวนำ  ที่นิยมใช้ในปัจจุบันมีอยู่  2  ชนิดคือ</a:t>
            </a:r>
          </a:p>
          <a:p>
            <a:pPr marL="342900" indent="-342900" algn="thaiDist">
              <a:spcBef>
                <a:spcPct val="20000"/>
              </a:spcBef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-  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ไดโอดธรรมดา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ใช้ในการแปลงแรงเคลื่อนไฟฟ้ากระแสสลับเป็นไฟฟ้ากระแสตรง</a:t>
            </a:r>
          </a:p>
          <a:p>
            <a:pPr marL="342900" indent="-342900" algn="thaiDist">
              <a:spcBef>
                <a:spcPct val="20000"/>
              </a:spcBef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	- 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ไดโอดจำกัดค่า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 หรือเรียกอีกชื่อว่าซี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เนอร์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ไดโอด ใช้ในการควบคุมแรงเคลื่อนไฟฟ้าไม่ให้เกินค่าที่กำหนด  โดยไดโอดจำกัดค่าจะยอมให้ไฟฟ้าไหลผ่านตลอดทางที่หนึ่ง  ส่วนทางที่สองจะยอมให้ไฟฟ้าไหลผ่านได้เมื่อไฟฟ้านั้นมีแรงเคลื่อนเกินค่ากำหนดของไดโอด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214282" y="1000108"/>
            <a:ext cx="8229600" cy="702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ไดโอด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รูปภาพ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600472" cy="578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6" grpId="0" build="allAtOnce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472" y="4527930"/>
            <a:ext cx="7929618" cy="1493358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11.26  ไดโอด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http://techterms.com/definition/diode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482" name="Picture 2" descr="C:\Users\Electron_manu\Desktop\Roob\11.28\0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6947" y="1210595"/>
            <a:ext cx="7874882" cy="3051518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ยึดเนื้อหา 2"/>
          <p:cNvSpPr txBox="1">
            <a:spLocks/>
          </p:cNvSpPr>
          <p:nvPr/>
        </p:nvSpPr>
        <p:spPr>
          <a:xfrm>
            <a:off x="285720" y="1116890"/>
            <a:ext cx="8229600" cy="2024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	เป็นแผงวงจรรวมที่มีขนาดเล็กมาก  วงจรนี้จะถูกอัดด้วยพลาสติกแข็ง  เพื่อป้องกันวงจรเสียหาย  โดยจะมีขาโลหะยื่นออกมาสำหรับเสียบต่อใช้งาน  นิยมใช้ในงานอิเล็กทรอนิกส์  สามารถลดขนาดของเครื่องใช้ลงได้เป็นอย่างมาก  ทำให้ใช้งานได้สะดวกและยังช่วยลดต้นทุนในการผลิตได้อีกด้วย</a:t>
            </a:r>
            <a:endParaRPr lang="th-TH" sz="3200" dirty="0" smtClean="0">
              <a:solidFill>
                <a:schemeClr val="dk1"/>
              </a:solidFill>
              <a:latin typeface="Angsana New" pitchFamily="18" charset="-34"/>
              <a:cs typeface="Angsana New" pitchFamily="18" charset="-34"/>
            </a:endParaRPr>
          </a:p>
          <a:p>
            <a:pPr marL="342900" indent="-342900" algn="thaiDist">
              <a:spcBef>
                <a:spcPct val="20000"/>
              </a:spcBef>
            </a:pPr>
            <a:r>
              <a:rPr lang="th-TH" sz="32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ตัวยึดเนื้อหา 2"/>
          <p:cNvSpPr txBox="1">
            <a:spLocks/>
          </p:cNvSpPr>
          <p:nvPr/>
        </p:nvSpPr>
        <p:spPr>
          <a:xfrm>
            <a:off x="214282" y="694162"/>
            <a:ext cx="8229600" cy="502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ไอซี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285720" y="4141226"/>
            <a:ext cx="8229600" cy="2024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	ตัวต้านทานหรือรีซิสเตอร์  ภายในเป็นค่าความต้านทาน  ภายนอกเป็นเซรา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มิก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เคลือบ  คาดด้วยโค้ดสีบอกค่าของความต้านทาน  ใช้ต่อในวงจรอิเล็กทรอนิกส์ของอุปกรณ์ไฟฟ้าเพื่อควบคุมแรงเคลื่อนไฟฟ้า  หรือแบ่งกระแสไฟฟ้า</a:t>
            </a:r>
            <a:endParaRPr lang="th-TH" sz="3200" dirty="0" smtClean="0">
              <a:solidFill>
                <a:schemeClr val="dk1"/>
              </a:solidFill>
              <a:latin typeface="Angsana New" pitchFamily="18" charset="-34"/>
              <a:cs typeface="Angsana New" pitchFamily="18" charset="-34"/>
            </a:endParaRPr>
          </a:p>
          <a:p>
            <a:pPr marL="342900" indent="-342900" algn="thaiDist">
              <a:spcBef>
                <a:spcPct val="20000"/>
              </a:spcBef>
            </a:pPr>
            <a:r>
              <a:rPr lang="th-TH" sz="32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271490" y="3664974"/>
            <a:ext cx="8229600" cy="502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ตัวต้านทาน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6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รูปภาพ 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576064" cy="555305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17032"/>
            <a:ext cx="576064" cy="555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  <p:bldP spid="4" grpId="0" build="allAtOnce"/>
      <p:bldP spid="5" grpId="0" build="allAtOnce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472" y="4820522"/>
            <a:ext cx="7929618" cy="1560806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11.27  ไอซี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http://www.ms-kit.com/category/10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1506" name="Picture 2" descr="C:\Users\Electron_manu\Desktop\Roob\11.29\c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70301" y="764704"/>
            <a:ext cx="5501356" cy="4192032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285720" y="692696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ชนิดของไฟฟ้า</a:t>
            </a:r>
            <a:endParaRPr kumimoji="0" lang="th-TH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342900" indent="-342900" algn="thaiDist">
              <a:spcBef>
                <a:spcPct val="20000"/>
              </a:spcBef>
            </a:pPr>
            <a:r>
              <a:rPr lang="th-TH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	</a:t>
            </a:r>
          </a:p>
          <a:p>
            <a:pPr marL="342900" indent="-342900" algn="thaiDist">
              <a:spcBef>
                <a:spcPct val="20000"/>
              </a:spcBef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	</a:t>
            </a:r>
          </a:p>
          <a:p>
            <a:pPr marL="342900" indent="-342900" algn="thaiDist">
              <a:spcBef>
                <a:spcPct val="20000"/>
              </a:spcBef>
            </a:pP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285720" y="3357562"/>
            <a:ext cx="8229600" cy="2357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  <a:defRPr/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 -  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ไฟฟ้า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กระแส (</a:t>
            </a:r>
            <a:r>
              <a:rPr lang="en-US" sz="3000" b="1" dirty="0" smtClean="0">
                <a:latin typeface="Angsana New" pitchFamily="18" charset="-34"/>
                <a:cs typeface="Angsana New" pitchFamily="18" charset="-34"/>
              </a:rPr>
              <a:t>Current Electricity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)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คือไฟฟ้าที่เกิดจากการเคลื่อนที่ของอิเล็กตรอนอิสระไปตามตัวนำ  ประกอบด้วยไฟฟ้ากระแสตรง(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Direct Current)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ที่มีการเคลื่อนที่ของอิเล็กตรอนอิสระไปทางเดียวตลอดอย่างสม่ำเสมอ  และไฟฟ้ากระแสสลับ(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Alternating Current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)ที่มีการเคลื่อนที่ของอิเล็กตรอนอิสระเปลี่ยนทิศทางกลับไปมาเป็นระยะๆ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9" name="ตัวยึดเนื้อหา 2"/>
          <p:cNvSpPr txBox="1">
            <a:spLocks/>
          </p:cNvSpPr>
          <p:nvPr/>
        </p:nvSpPr>
        <p:spPr>
          <a:xfrm>
            <a:off x="285720" y="1500174"/>
            <a:ext cx="8229600" cy="2000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  <a:defRPr/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 -  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ไฟฟ้า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สถิต (</a:t>
            </a:r>
            <a:r>
              <a:rPr lang="en-US" sz="3000" b="1" dirty="0" smtClean="0">
                <a:latin typeface="Angsana New" pitchFamily="18" charset="-34"/>
                <a:cs typeface="Angsana New" pitchFamily="18" charset="-34"/>
              </a:rPr>
              <a:t>Static Electricity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)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คือไฟฟ้าที่ถูกเก็บประจุบวกและลบไว้คนละตำแหน่ง  ไม่สามารถเคลื่อนเข้าหากันได้  เว้นแต่นำสารทั้งสองมาแตะหรือเอาตัวนำมาต่อถึงกันจึงจะสามารถเคลื่อนเข้าหากันได้  ไฟฟ้าสถิตถูกนำมาใช้งานในรูปของตัวเก็บประจุทรานซิสเตอร์และสารกึ่งตัวนำ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5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รูปภาพ 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8" y="692696"/>
            <a:ext cx="59759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6" grpId="0" build="allAtOnce"/>
      <p:bldP spid="9" grpId="0" build="allAtOnce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Electron_manu\Desktop\Roob\11.30\resistor_color_cod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6657" y="769202"/>
            <a:ext cx="8113858" cy="4027950"/>
          </a:xfrm>
          <a:prstGeom prst="rect">
            <a:avLst/>
          </a:prstGeom>
          <a:noFill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472" y="4818242"/>
            <a:ext cx="7929618" cy="1419070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11.28  ตัวต้านทาน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http://okmusic.jp/musichubz/artists/106487/images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471430" y="5714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เครื่องใช้ไฟฟ้า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285720" y="2643182"/>
            <a:ext cx="8606760" cy="1643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	เป็นเครื่องใช้ดูภาพเคลื่อนไหวประกอบเสียง  ด้วยวิธีรับคลื่นจากสถานีส่ง  ผ่านเข้าวงจรอิเล็กทรอนิกส์  วงจรจะแปลงคลื่นให้เป็นภาพและเสียง 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214282" y="2143116"/>
            <a:ext cx="8229600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โทรทัศน์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357158" y="4643446"/>
            <a:ext cx="8606760" cy="1643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	เป็นเครื่องเป่าระบายอากาศและลดความร้อนภายในอาคาร  โดยการใช้มอเตอร์หมุนใบพัดเป่าลม  สามารถควบคุมระดับความเร็วได้  หมุนส่ายได้  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ตัวยึดเนื้อหา 2"/>
          <p:cNvSpPr txBox="1">
            <a:spLocks/>
          </p:cNvSpPr>
          <p:nvPr/>
        </p:nvSpPr>
        <p:spPr>
          <a:xfrm>
            <a:off x="285720" y="4143380"/>
            <a:ext cx="8229600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พัดลม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9" name="ตัวยึดเนื้อหา 2"/>
          <p:cNvSpPr txBox="1">
            <a:spLocks/>
          </p:cNvSpPr>
          <p:nvPr/>
        </p:nvSpPr>
        <p:spPr>
          <a:xfrm>
            <a:off x="285720" y="1571612"/>
            <a:ext cx="8606760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	ตัวอย่างของเครื่องใช้ไฟฟ้าที่นิยมใช้กันทั่วไป  มีดังต่อไปนี้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รูปภาพ 1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832879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7" grpId="0" build="allAtOnce"/>
      <p:bldP spid="6" grpId="0" build="allAtOnce"/>
      <p:bldP spid="5" grpId="0" build="allAtOnce"/>
      <p:bldP spid="8" grpId="0" build="allAtOnce"/>
      <p:bldP spid="9" grpId="0" build="allAtOnce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374848" y="1068696"/>
            <a:ext cx="8229600" cy="2000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เป็นเครื่องแช่เย็นน้ำ  อาหาร  และเครื่องดื่ม  ทำงานโดยใช้มอเตอร์หมุนปั๊มน้ำยาทำความเย็นจนความดันสูง  และปล่อยให้ขยายตัวอย่างรวดเร็วผ่านขดท่อความเย็น  ทำให้เกิดความเย็น  แบ่งเป็นห้องธรรมดาและห้องแช่แข็ง</a:t>
            </a: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303410" y="621258"/>
            <a:ext cx="8229600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  <a:defRPr/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 ตู้เย็น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357158" y="2924374"/>
            <a:ext cx="8229600" cy="1500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วิทยุเป็นอุปกรณ์เปลี่ยนคลื่นวิทยุจากสถานีส่งเป็นคลื่นไฟฟ้าส่งผ่านลำโพง  ลำโพงจะเปลี่ยนคลื่นไฟฟ้าเป็นคลื่นเสียง  ส่วนเครื่องเสียงเป็นอุปกรณ์เปลี่ยนสัญญาณจากเทปหรือซีดีให้เป็นคลื่นเสียง  ผ่านภาคขยายเสียง</a:t>
            </a: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ตัวยึดเนื้อหา 2"/>
          <p:cNvSpPr txBox="1">
            <a:spLocks/>
          </p:cNvSpPr>
          <p:nvPr/>
        </p:nvSpPr>
        <p:spPr>
          <a:xfrm>
            <a:off x="285720" y="2492896"/>
            <a:ext cx="8229600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  <a:defRPr/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 วิทยุและเครื่องเสียง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9" name="ตัวยึดเนื้อหา 2"/>
          <p:cNvSpPr txBox="1">
            <a:spLocks/>
          </p:cNvSpPr>
          <p:nvPr/>
        </p:nvSpPr>
        <p:spPr>
          <a:xfrm>
            <a:off x="357158" y="4780052"/>
            <a:ext cx="8229600" cy="15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หลักการทำความเย็นเหมือนกับตู้เย็นแต่จะมีชุดพัดลมเป่าผ่านแผงขดความเย็นออกมาตามช่องกระจายไปตามห้อง  ทำให้ห้องมีอากาศเย็นสบาย  สามารถปรับอุณหภูมิที่ต้องการได้</a:t>
            </a: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ตัวยึดเนื้อหา 2"/>
          <p:cNvSpPr txBox="1">
            <a:spLocks/>
          </p:cNvSpPr>
          <p:nvPr/>
        </p:nvSpPr>
        <p:spPr>
          <a:xfrm>
            <a:off x="285720" y="4441672"/>
            <a:ext cx="8229600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  <a:defRPr/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 เครื่องปรับอากาศ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15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รูปภาพ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65304"/>
            <a:ext cx="647253" cy="69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6" grpId="0" build="allAtOnce"/>
      <p:bldP spid="5" grpId="0" build="allAtOnce"/>
      <p:bldP spid="8" grpId="0" build="allAtOnce"/>
      <p:bldP spid="9" grpId="0" build="allAtOnce"/>
      <p:bldP spid="10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472" y="4509120"/>
            <a:ext cx="7929618" cy="1584176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11.3  ไฟฟ้าสถิต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http://www.sciencesourceimages.com/ted-kinsman/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50" name="Picture 2" descr="C:\Users\Electron_manu\Desktop\Roob\11.3\SciSource_BS28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7362" y="764704"/>
            <a:ext cx="5838490" cy="3888432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472" y="5229200"/>
            <a:ext cx="7929618" cy="984742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11.4  ไฟฟ้ากระแสตรงและไฟฟ้ากระแสสลับ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50" name="Picture 2" descr="C:\Users\Electron_manu\Pictures\ControlCenter4\Scan\11.4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735634"/>
            <a:ext cx="8550726" cy="4133526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285720" y="841842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หน่วยวัดของไฟฟ้า</a:t>
            </a:r>
            <a:endParaRPr kumimoji="0" lang="th-TH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342900" indent="-342900" algn="thaiDist">
              <a:spcBef>
                <a:spcPct val="20000"/>
              </a:spcBef>
            </a:pPr>
            <a:r>
              <a:rPr lang="th-TH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	</a:t>
            </a:r>
          </a:p>
          <a:p>
            <a:pPr marL="342900" indent="-342900" algn="thaiDist">
              <a:spcBef>
                <a:spcPct val="20000"/>
              </a:spcBef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	</a:t>
            </a:r>
          </a:p>
          <a:p>
            <a:pPr marL="342900" indent="-342900" algn="thaiDist">
              <a:spcBef>
                <a:spcPct val="20000"/>
              </a:spcBef>
            </a:pP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285720" y="3143248"/>
            <a:ext cx="8229600" cy="2786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  <a:defRPr/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 -  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หน่วยวัดแรงเคลื่อนหรือแรงดันไฟฟ้า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หน่วยพื้นฐานคือโวลต์(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Volt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)  แรงเคลื่อนหรือแรงดันไฟฟ้า  1  โวลต์คือ  แรงเคลื่อนหรือแรงดันที่ทำให้กระแสไฟฟ้า  1  แอมแปร์ไหลผ่านตัวนำไฟฟ้า  ซึ่งมีค่าต้านทาน  1  โอห์มได้ แรงเคลื่อนไฟฟ้าที่ใช้ในประเทศไทยมี  2  แบบคือ  แบบใช้ตามบ้านเรือนทั่วไป  220  โวลต์(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Single Phase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)  และแบบใช้ในโรงงานอุตสาหกรรม  380  โวลต์(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Three Phases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)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9" name="ตัวยึดเนื้อหา 2"/>
          <p:cNvSpPr txBox="1">
            <a:spLocks/>
          </p:cNvSpPr>
          <p:nvPr/>
        </p:nvSpPr>
        <p:spPr>
          <a:xfrm>
            <a:off x="285720" y="1357298"/>
            <a:ext cx="8229600" cy="1928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  <a:defRPr/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 แรงเคลื่อนหรือแรงดันไฟฟ้า(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Voltage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)  คือแรงดันที่ดันให้อิเล็กตรอนอิสระเคลื่อนที่ไปตามตัวนำจากจุดที่มีแรงดันไฟฟ้ามากไปยังจุดที่มีแรงดันน้อยกว่า  เมื่ออิเล็กตรอนเคลื่อนที่ไปตามตัวนำแล้ว  จึงมีชื่อเรียกว่าแรงเคลื่อนไฟฟ้า  ตัวย่อที่ใช้คือ  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E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5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รูปภาพ 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2879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6" grpId="0" build="allAtOnce"/>
      <p:bldP spid="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2910" y="5379486"/>
            <a:ext cx="7929618" cy="785818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11.5  แรงเคลื่อนไฟฟ้า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074" name="Picture 2" descr="C:\Users\Electron_manu\Pictures\ControlCenter4\Scan\11.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1305" y="710798"/>
            <a:ext cx="6689952" cy="4734426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สำนักงา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สำนักงา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206</Words>
  <Application>Microsoft Office PowerPoint</Application>
  <PresentationFormat>นำเสนอทางหน้าจอ (4:3)</PresentationFormat>
  <Paragraphs>141</Paragraphs>
  <Slides>52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52</vt:i4>
      </vt:variant>
    </vt:vector>
  </HeadingPairs>
  <TitlesOfParts>
    <vt:vector size="53" baseType="lpstr">
      <vt:lpstr>ชุดรูปแบบของ Office</vt:lpstr>
      <vt:lpstr>หน่วยที่  11</vt:lpstr>
      <vt:lpstr>งานนำเสนอ PowerPoint</vt:lpstr>
      <vt:lpstr>ภาพที่  11.1  การเกิดกระแสไฟฟ้า</vt:lpstr>
      <vt:lpstr>ภาพที่  11.2  กระแสไฟฟ้าในอากาศเช่น  ฟ้าแลบ  ฟ้าผ่า ที่มา http://kids.nationalgeographic.com/explore/science/ lightning-/#lightning-trees.jpg</vt:lpstr>
      <vt:lpstr>งานนำเสนอ PowerPoint</vt:lpstr>
      <vt:lpstr>ภาพที่  11.3  ไฟฟ้าสถิต ที่มา http://www.sciencesourceimages.com/ted-kinsman/</vt:lpstr>
      <vt:lpstr>ภาพที่  11.4  ไฟฟ้ากระแสตรงและไฟฟ้ากระแสสลับ</vt:lpstr>
      <vt:lpstr>งานนำเสนอ PowerPoint</vt:lpstr>
      <vt:lpstr>ภาพที่  11.5  แรงเคลื่อนไฟฟ้า</vt:lpstr>
      <vt:lpstr>งานนำเสนอ PowerPoint</vt:lpstr>
      <vt:lpstr>ภาพที่  11.6  การไหลของกระแสไฟฟ้า</vt:lpstr>
      <vt:lpstr>ภาพที่  11.7  ความต้านทานไฟฟ้า</vt:lpstr>
      <vt:lpstr>งานนำเสนอ PowerPoint</vt:lpstr>
      <vt:lpstr>งานนำเสนอ PowerPoint</vt:lpstr>
      <vt:lpstr>ภาพที่  11.8  ตัวอย่างวัสดุตัวนำไฟฟ้า ที่มา http://home.slac.stanford.edu/pressreleases/2011/20110324.htm</vt:lpstr>
      <vt:lpstr>งานนำเสนอ PowerPoint</vt:lpstr>
      <vt:lpstr>ภาพที่  11.9  ตัวอย่างวัสดุฉนวนไฟฟ้า ที่มา http://rcrajhobbies.com/Heat%20Shrink%20Tubes.html</vt:lpstr>
      <vt:lpstr>งานนำเสนอ PowerPoint</vt:lpstr>
      <vt:lpstr>ภาพที่  11.10  ไดนาโมหรือเครื่องกำเนิดไฟฟ้า ที่มา http://www.howrepairmotor.com</vt:lpstr>
      <vt:lpstr>งานนำเสนอ PowerPoint</vt:lpstr>
      <vt:lpstr>ภาพที่  11.11  แบตเตอรี่เซลล์แห้ง ที่มา http://www.studiolegaleambientale.com/tag/adempimenti</vt:lpstr>
      <vt:lpstr>ภาพที่  11.12  ส่วนประกอบของสายไฟฟ้า ที่มา http://www.charnchai.net/product-th-145986-4759988</vt:lpstr>
      <vt:lpstr>งานนำเสนอ PowerPoint</vt:lpstr>
      <vt:lpstr>ภาพที่  11.13  ตัวอย่างสวิตช์แบบต่างๆ ที่มา http://www.electricswitches.com/products/switches.html</vt:lpstr>
      <vt:lpstr>งานนำเสนอ PowerPoint</vt:lpstr>
      <vt:lpstr>ภาพที่  11.14  ตัวอย่างฟิวส์ชนิดต่างๆ ที่มา https://www.swe-check.com.au/pages/bussmann_fuses.php</vt:lpstr>
      <vt:lpstr>ภาพที่  11.15  ปลั๊กไฟตัวผู้และตัวเมีย ที่มา https://www.reddit.com/r/40kLore/comments/505mj3/ mr_bean_finds_himself_on_holy_terra_and_ends_up/</vt:lpstr>
      <vt:lpstr>งานนำเสนอ PowerPoint</vt:lpstr>
      <vt:lpstr>ภาพที่  11.16  ตัวอย่างเบรกเกอร์ชนิดต่างๆ ที่มา http://www.brucelectric.com/findyourcircuitbreakers</vt:lpstr>
      <vt:lpstr>ภาพที่  11.17  ลักษณะของรีเลย์ ที่มา http://teknikelektronika.com/pengertian-relay-fungsi-relay/</vt:lpstr>
      <vt:lpstr>งานนำเสนอ PowerPoint</vt:lpstr>
      <vt:lpstr>ภาพที่  11.18  หม้อแปลงไฟฟ้า ที่มา http://ienergyguru.com/2015/10/transformer/</vt:lpstr>
      <vt:lpstr>งานนำเสนอ PowerPoint</vt:lpstr>
      <vt:lpstr>ภาพที่  11.19  ส่วนประกอบของหลอดไฟ</vt:lpstr>
      <vt:lpstr>งานนำเสนอ PowerPoint</vt:lpstr>
      <vt:lpstr>งานนำเสนอ PowerPoint</vt:lpstr>
      <vt:lpstr>ภาพที่  11.20  หลอดคอมแพคฟลูออเรสเซนต์ ที่มา http://luxmielectric.com/?page_id=63</vt:lpstr>
      <vt:lpstr>งานนำเสนอ PowerPoint</vt:lpstr>
      <vt:lpstr>ภาพที่  11.21  มอเตอร์ไฟฟ้าอุตสาหกรรม ที่มา http://www.awfifapanit.com/pic/35-1.jpg</vt:lpstr>
      <vt:lpstr>ภาพที่  11.22  ส่วนประกอบที่สำคัญของมอเตอร์ ที่มา https://www.pinterest.com/pin/548876273313992102/</vt:lpstr>
      <vt:lpstr>งานนำเสนอ PowerPoint</vt:lpstr>
      <vt:lpstr>ภาพที่  11.23  ตัวเก็บประจุ ที่มา https://en.wikipedia.org/wiki/Capacitor</vt:lpstr>
      <vt:lpstr>ภาพที่  11.24  ส่วนประกอบของตัวเก็บประจุ ที่มา http://blog.1000bulbs.com/home/what-is-a-capacitor-the-background-superhero</vt:lpstr>
      <vt:lpstr>งานนำเสนอ PowerPoint</vt:lpstr>
      <vt:lpstr>ภาพที่  11.25  ทรานซิสเตอร์ ที่มา https://www.elprocus.com/major-electronic-components/</vt:lpstr>
      <vt:lpstr>งานนำเสนอ PowerPoint</vt:lpstr>
      <vt:lpstr>ภาพที่  11.26  ไดโอด ที่มา http://techterms.com/definition/diode</vt:lpstr>
      <vt:lpstr>งานนำเสนอ PowerPoint</vt:lpstr>
      <vt:lpstr>ภาพที่  11.27  ไอซี ที่มา http://www.ms-kit.com/category/10</vt:lpstr>
      <vt:lpstr>ภาพที่  11.28  ตัวต้านทาน ที่มา http://okmusic.jp/musichubz/artists/106487/images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หน่วยที่  10</dc:title>
  <dc:creator>Electron_manu</dc:creator>
  <cp:lastModifiedBy>IKQ2015</cp:lastModifiedBy>
  <cp:revision>136</cp:revision>
  <dcterms:created xsi:type="dcterms:W3CDTF">2016-10-09T14:11:49Z</dcterms:created>
  <dcterms:modified xsi:type="dcterms:W3CDTF">2016-11-22T10:27:56Z</dcterms:modified>
</cp:coreProperties>
</file>