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8" r:id="rId4"/>
    <p:sldId id="289" r:id="rId5"/>
    <p:sldId id="291" r:id="rId6"/>
    <p:sldId id="292" r:id="rId7"/>
    <p:sldId id="293" r:id="rId8"/>
    <p:sldId id="259" r:id="rId9"/>
    <p:sldId id="260" r:id="rId10"/>
    <p:sldId id="262" r:id="rId11"/>
    <p:sldId id="263" r:id="rId12"/>
    <p:sldId id="264" r:id="rId13"/>
    <p:sldId id="267" r:id="rId14"/>
    <p:sldId id="270" r:id="rId15"/>
    <p:sldId id="268" r:id="rId16"/>
    <p:sldId id="269" r:id="rId17"/>
    <p:sldId id="29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jO725dBhe4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14p5DU09JI8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ADF-3836-4F40-2859-32544B29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18" y="4320024"/>
            <a:ext cx="8915399" cy="102279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 1 การทดสอบวิธีการการพินิจ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BBB1-63AD-9B94-94B1-307E55D0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19" y="5342823"/>
            <a:ext cx="8915399" cy="764438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(Visual Testing: VT)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C2043C-2776-22D1-3061-A0DEBC25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08" y="942108"/>
            <a:ext cx="3494810" cy="262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5D1291-05FF-1F69-E5D7-17751AAD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609" y="1815792"/>
            <a:ext cx="3851564" cy="256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508D5-AD33-187E-D0ED-05F42F25A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710" y="133186"/>
            <a:ext cx="1704032" cy="161784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54A6E89-DCC0-D488-AA18-3CA968F2C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742" y="322983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891540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เครื่องมือและอุปกรณ์ที่ใช้ในการทดสอบด้วยการพินิจ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5.1 เครื่องมือและอุปกรณ์ขยายภาพ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Magnifying Devices)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840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จะช่วยขยายภาพให้ใหญ่ขึ้น โดยกำลังขยายของเลนส์จะต้องมีความสัมพันธ์กับระยะโฟกัส ซึ่งหากกำลังขยายสูงขึ้น ระยะโฟกัสและระยะชัดลึกจะน้อยลง ทำให้ภาพที่ได้จากเลนส์เกิดความคลาดเคลื่อนได้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810B0E-CD85-9B3F-9728-6CD44342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60" y="3851931"/>
            <a:ext cx="2790084" cy="27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891540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เครื่องมือและอุปกรณ์ที่ใช้ในการทดสอบด้วยการพินิจ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5.2 เครื่องมือและอุปกรณ์ส่องสว่าง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Lighting Devices)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745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ช่วยเพิ่มความสว่างให้แก่บริเวณทดสอบงานเชื่อมที่มีแสงสว่างไม่เพียงพอโดยเครื่องมือและอุปกรณ์ส่องสว่าง ได้แก่ ไฟฉาย หลอดฟลูออเรสเซนต์ ซึ่งให้ความร้อนและมีเงาน้อยกว่าหลอดไส้ หรือหลอดไฟรุ่นใหม่ที่สามารถปรับความเข้มของแสงได้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3A4DA9-9F3A-19D0-C63A-49F674DB1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79" b="29722"/>
          <a:stretch/>
        </p:blipFill>
        <p:spPr>
          <a:xfrm>
            <a:off x="2646219" y="4816059"/>
            <a:ext cx="3896592" cy="1468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50563E-912C-89C5-3EFC-7E878F328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85"/>
          <a:stretch/>
        </p:blipFill>
        <p:spPr>
          <a:xfrm>
            <a:off x="6915150" y="3904698"/>
            <a:ext cx="3943350" cy="22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891540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เครื่องมือและอุปกรณ์ที่ใช้ในการทดสอบด้วยการพินิจ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5.3 เครื่องมือและอุปกรณ์วัดขนาด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Measuring Devices)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650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อุปกรณ์ที่ใช้ตรวจวัดขนาดความกว้างและความนูนของรอยเชื่อม รวมถึงขนาดของจุดบกพร่องที่อยู่ในขอบเขตการยอมรับ เช่น ไม้บรรทัด ตลับเมตร เวอร์เนียร์คาลิ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เปอร์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Vernier Caliper)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เกจวัดรอยเชื่อม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Welding Gauge)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และไมโครมิเตอร์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Micrometer)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นอกจากนั้นยังมีเครื่องมือและอุปกรณ์วัดอุณหภูมิ เช่น ชอล์กวัดอุณหภูมิและ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ไพโร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มิเตอร์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Pyrometer)</a:t>
            </a:r>
          </a:p>
        </p:txBody>
      </p:sp>
    </p:spTree>
    <p:extLst>
      <p:ext uri="{BB962C8B-B14F-4D97-AF65-F5344CB8AC3E}">
        <p14:creationId xmlns:p14="http://schemas.microsoft.com/office/powerpoint/2010/main" val="13541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6044046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670960"/>
            <a:ext cx="8915400" cy="584775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เกจวัดรอยเชื่อม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Welding Gauge)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97340C-FAEE-0E16-4625-951EDDC2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04" y="4535417"/>
            <a:ext cx="3482650" cy="2043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13F602-A9A9-08E6-C0AC-163017DE1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0" t="4443" r="10182" b="3686"/>
          <a:stretch/>
        </p:blipFill>
        <p:spPr>
          <a:xfrm>
            <a:off x="2805326" y="1535321"/>
            <a:ext cx="2743200" cy="2649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BEEEB-83B3-FF3D-D8F8-079B2C66E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67" t="35749" r="8063" b="34895"/>
          <a:stretch/>
        </p:blipFill>
        <p:spPr>
          <a:xfrm>
            <a:off x="1726909" y="4885884"/>
            <a:ext cx="4678017" cy="1621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382F18-8A31-F545-6A36-00B3AC74E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0" y="1166061"/>
            <a:ext cx="3266660" cy="32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6044046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670960"/>
            <a:ext cx="8915400" cy="584775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ตัวอย่างการใช้งานเกจวัดรอยเชื่อม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Online Media 2" title="การตรวจแนวเชื่อม1 wmv">
            <a:hlinkClick r:id="" action="ppaction://media"/>
            <a:extLst>
              <a:ext uri="{FF2B5EF4-FFF2-40B4-BE49-F238E27FC236}">
                <a16:creationId xmlns:a16="http://schemas.microsoft.com/office/drawing/2014/main" id="{7655477D-5323-70C9-EAD9-F6BEA8CDF8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5863" y="1448334"/>
            <a:ext cx="6860274" cy="514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3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891540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เครื่องมือและอุปกรณ์ที่ใช้ในการทดสอบด้วยการพินิจ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5.4 เครื่องมือและอุปกรณ์บันทึกข้อมูล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Record-Deeping Devices)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650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เป็นเครื่องมือและอุปกรณ์ที่ใช้บันทึกผลการทดสอบ เพื่อใช้เป็นหลักฐานยืนยันผลการทดสอบ เช่น การบันทึกเอกสาร เครื่องบันทึกเสียง กล้องถ่ายรูปฟิล์ม กล้องถ่ายรูปดิจิทัล หรือกล้องถ่ายวิดีโอ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87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891540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เครื่องมือและอุปกรณ์ที่ใช้ในการทดสอบด้วยการพินิจ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5.5 เครื่องมือและอุปกรณ์ตรวจสอบอื่นๆ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Miscellaneous Devices)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650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เป็นเครื่องมือและอุปกรณ์ที่ออกแบบมาเพื่อการใช้งานพิเศษเฉพาะ ซึ่งช่วยในการทดสอบด้วยการพินิจ เป็นกลุ่มเครื่องมือที่ใช้ตรวจสอบในรูหรือท่อที่มองด้วยตาเปล่าไม่เห็น ได้แก่ กล้องบอร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์ส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Borescope)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และเครื่องมือวัดปริมาณ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เฟ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อร์ไร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Feritscope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นอกจากนั้นยังมีเครื่องมือช่วยขยายตรวจดูโครงสร้าง เช่น กล้อง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โครสโคป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Microscope)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ชนิดต่าง ๆ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7E8E7-980A-5CC8-C781-9E140EDD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49" y="4701208"/>
            <a:ext cx="1908314" cy="1908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E01B9-8A84-FB0F-3CC5-712D36320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48" t="11576" r="28696" b="8262"/>
          <a:stretch/>
        </p:blipFill>
        <p:spPr>
          <a:xfrm>
            <a:off x="5976625" y="4770108"/>
            <a:ext cx="1724602" cy="1839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60D50-EA9F-5933-ACD1-7CA5E5B8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013" y="4200434"/>
            <a:ext cx="2383552" cy="25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3" y="478361"/>
            <a:ext cx="808653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670960"/>
            <a:ext cx="8915400" cy="584775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ตัวอย่างการใช้งานกล้องบอร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์ส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โดป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Borescope) </a:t>
            </a:r>
          </a:p>
        </p:txBody>
      </p:sp>
      <p:pic>
        <p:nvPicPr>
          <p:cNvPr id="4" name="Online Media 3" title="Hygienic Process System | Borescope Inspection">
            <a:hlinkClick r:id="" action="ppaction://media"/>
            <a:extLst>
              <a:ext uri="{FF2B5EF4-FFF2-40B4-BE49-F238E27FC236}">
                <a16:creationId xmlns:a16="http://schemas.microsoft.com/office/drawing/2014/main" id="{F9AD96C1-81E5-C97A-9D97-D0AD62DCEB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3542" y="1621506"/>
            <a:ext cx="8121112" cy="4588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6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596500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98257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ก่อนการทดสอบจะต้องทำความสะอาดรอยเชื่อมและบริเวณใกล้เคียงอย่างน้อย 25 มิลลิเมตร โดยบริเวณที่ทำการทดสอบต้องแห้งและปราศจากสิ่งสกปรก จาระบี คราบน้ำมัน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 สี หรือสิ่งอื่น ๆ ที่ไม่พึงประสงค์ซึ่งอาจปกปิดรอยบกพร่องได้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53255-01DD-4FE9-96FB-7C2DFBF16ED2}"/>
              </a:ext>
            </a:extLst>
          </p:cNvPr>
          <p:cNvSpPr txBox="1"/>
          <p:nvPr/>
        </p:nvSpPr>
        <p:spPr>
          <a:xfrm>
            <a:off x="2646219" y="3758021"/>
            <a:ext cx="8071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ทำการทดสอบด้วยการพินิจห่างจากผิวของชิ้นงานไม่เกิน 300 มิลลิเมตร และต้องทำมุมไม่น้อยกว่า 30 องศา ซึ่งอาจใช้แว่นขยาย กล้องบอร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์ส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โคป สายไฟเบอร์ออพติก หรือกล้องวิดีโอ ช่วยในการทดสอบได้ โดยการทดสอบจะต้องอยู่ภายใต้แสงสว่างอย่างน้อย 350 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แต่ค่าแสงสว่างที่เหมาะสมกับ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 คือ 500 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38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596500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98257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ในกรณีที่ชิ้นงานอยู่ไกลกับสายตา ผู้ทดสอบสามารถใช้กระจกเงา แว่นขยาย กล้องขยายหรือกล้องบอร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์ส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โคป ช่วยทำการทดสอบชิ้นงานได้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53255-01DD-4FE9-96FB-7C2DFBF16ED2}"/>
              </a:ext>
            </a:extLst>
          </p:cNvPr>
          <p:cNvSpPr txBox="1"/>
          <p:nvPr/>
        </p:nvSpPr>
        <p:spPr>
          <a:xfrm>
            <a:off x="2646218" y="2890391"/>
            <a:ext cx="8071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ผู้ทดสอบต้องทำเครื่องหมาย ณ ตำแหน่งที่พบสิ่งบกพร่อง รวมทั้งระบุผู้ทดสอบและเวลาทำการทดสอบ เพื่อสามารถทำการบ่งชี้และสอบกลับได้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F96743-5C07-21D8-BC40-DC13B2588269}"/>
              </a:ext>
            </a:extLst>
          </p:cNvPr>
          <p:cNvSpPr txBox="1"/>
          <p:nvPr/>
        </p:nvSpPr>
        <p:spPr>
          <a:xfrm>
            <a:off x="2666224" y="4143900"/>
            <a:ext cx="8071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การทดสอบรอยเชื่อมด้วยการพินิจสามารถกระทำได้ทันทีหลังจากชิ้นงานเชื่อมเย็นตัวลงกับอุณหภูมิห้อง ยกเว้นเหล็กตามมาตรฐาน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ASTM A514, ASTM A517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ASTM A709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เกรด 100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หรือเหล็กมาตรฐานอื่นๆ ที่เทียบเท่า ซึ่งสามารถทำการทดสอบรอยเชื่อมด้วยการพินิจได้ภายหลังจากเชื่อมสำเร็จแล้วอย่างน้อย 48 ชั่วโมง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7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6684819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262710"/>
            <a:ext cx="8915400" cy="993026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ลักษณะของการทดสอบด้วยการพินิจ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06805" y="1589223"/>
            <a:ext cx="8483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การทดสอบด้วยการพินิจ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Visual Testing: VT)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เป็นวิธีการทดสอบแบบไม่ทำลายสภาพ เพื่อประเมินผลโครงสร้างหรือชิ้นส่วนประกอบเบื้องต้น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โดยประเมินผลการทดสอบในระดับการยอมรับ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(Acceptance)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หรือไม่ยอมรับ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Rejection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โดยการตรวจหาความไม่ต่อเนื่องหรือรอยบกพร่องบนผิวของชิ้นงานด้วยตาเปล่า ซึ่งผู้ทดสอบงานเชื่อมจะต้องมีความรู้เกี่ยวกับชิ้นงาน รวมทั้งสามารถวิเคราะห์และประเมินได้ว่าชิ้นงานนั้นเป็นอย่างไร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F2567-0FB0-C7F0-485B-39F72B74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4" y="4570398"/>
            <a:ext cx="2660072" cy="199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การทดสอบรอยเชื่อมด้วยการพินิจ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การทดสอบก่อนการเชื่อม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650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ผู้ทดสอบจะต้องตรวจสอบขนาด รูปร่าง และระยะประกอบตามข้อกำหนดวิธีการเชื่อม ความตรงศูนย์และตำแหน่งของชิ้นงานโดยอ้างอิงตามแบบงาน รวมถึงความสะอาดของบริเวณรอยเชื่อมด้วย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52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การทดสอบรอยเชื่อมด้วยการพินิจ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การทดสอบระหว่างการเชื่อม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6504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ผู้ทดสอบจะต้องตรวจสอบความสะอาดของรอยเชื่อม และตรวจสอบความไม่ต่อเนื่องของรอยเชื่อม เช่น รอยแตกหรือรูพรุน กรณีที่พบความไม่ต่อเนื่องจะต้องทำการแก้ไขก่อนที่จะเชื่อมทับแนวต่อไป รวมทั้งตรวจสอบบริเวณจุดต่อระหว่างรอยเชื่อมและชิ้นงานก่อนที่จะเชื่อมรอยต่อไป เช่น รูปร่างและการหลอมละลาย นอกจากนั้นยังต้องตรวจสอบความลึก รูปร่าง และผิวหน้าของการเซาะร่อง เพื่อให้มั่นใจว่าได้กำจัดโลหะที่ไม่ต้องการออกไปหมดแล้ว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99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การทดสอบรอยเชื่อมด้วยการพินิจ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7.3 การทดสอบหลังการเชื่อม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749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ผู้ทดสอบจะต้องตรวจสอบการกำจัด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ลกบริเวณรอยเชื่อม การขัดผิว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Grinding)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การตกแต่งรอยเชื่อมหรือรอยบกพร่อง รวมทั้งรูปร่าง ขนาด และความยาวของรอยเชื่อม หลังจากผ่านกรรมวิธีทางความร้อนหลังการเชื่อม จากนั้นปฏิบัติการทดสอบแบบไม่ทำลายสภาพ และเตรียมบันทึกผลการทดสอบ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6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การทดสอบรอยเชื่อมด้วยการพินิจ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7.4 การทดสอบรอยเชื่อมซ่อม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749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ผู้ทดสอบจะต้องตรวจสอบการกำจัดรอยบกพร่องออกก่อนการเชื่อมซ่อมขนาดต่างๆ บริเวณที่เตรียมเชื่อมซ่อม เช่น ความลึก ความลาดเอียง และความหยาบผิว จากนั้นปฏิบัติแบบไม่ทำลายสภาพ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199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การทดสอบรอยเชื่อมด้วยการพินิจ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646219" y="16368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7.5 การทดสอบหลังการใช้งาน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D3F1-3410-FB36-DDD9-2436B62B7125}"/>
              </a:ext>
            </a:extLst>
          </p:cNvPr>
          <p:cNvSpPr txBox="1"/>
          <p:nvPr/>
        </p:nvSpPr>
        <p:spPr>
          <a:xfrm>
            <a:off x="2646219" y="2282271"/>
            <a:ext cx="8749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ผู้ทดสอบจะต้องตรวจสอบรอยเชื่อมและบริเวณรอบรอยเชื่อมว่ามีสิ่งบกพร่องต่างๆ หรือไม่ เช่น ขุมสนิมหรือรอยกัดกร่อน และรอยเชื่อมมีรอยร้าวเกิดขึ้นหรือไม่ จากนั้นปฏิบัติการทดสอบแบบไม่ทำลายสภาพ และเตรียมบันทึกผลการทดสอบ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265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รอยแหว่งขอบแนว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(Undercut)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BDCBC1-466B-A7FB-8D01-CC6C5EBD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602" t="2643" r="19900" b="30414"/>
          <a:stretch/>
        </p:blipFill>
        <p:spPr bwMode="auto">
          <a:xfrm>
            <a:off x="1973750" y="1818765"/>
            <a:ext cx="2977018" cy="20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2C9ACC-882D-AE08-719F-A6B94C15DA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379" t="7190" r="25708" b="31699"/>
          <a:stretch>
            <a:fillRect/>
          </a:stretch>
        </p:blipFill>
        <p:spPr bwMode="auto">
          <a:xfrm>
            <a:off x="1791232" y="4392999"/>
            <a:ext cx="3159536" cy="214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5766953" y="1767050"/>
            <a:ext cx="5166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กระแสไฟเชื่อมสูง</a:t>
            </a:r>
          </a:p>
          <a:p>
            <a:pPr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มุมเอียงลวดเชื่อมมากเกินไป</a:t>
            </a:r>
          </a:p>
          <a:p>
            <a:pPr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ระยะอาร์กห่าง/เปลวอาร์กยาวไป</a:t>
            </a:r>
          </a:p>
          <a:p>
            <a:pPr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5475405" y="3355013"/>
            <a:ext cx="6206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ลดกระแสไฟเชื่อมลง 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2. ปรับมุมเอียงลวดเชื่อม ให้เหมาะสมกับชั้น 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ของแนวเชื่อมนั้น ๆ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3. ควบคุมความเร็วในการเชื่อมให้สม่ำเสมอ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4. ควบคุมการหยุดที่ขอบแนวอย่าให้ช้า หรือ 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เร็วเกินไป และพยายามเติมเนื้อแนวเชื่อม 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ให้เต็มบริเวณที่ขอบแนวเชื่อม</a:t>
            </a:r>
          </a:p>
        </p:txBody>
      </p:sp>
    </p:spTree>
    <p:extLst>
      <p:ext uri="{BB962C8B-B14F-4D97-AF65-F5344CB8AC3E}">
        <p14:creationId xmlns:p14="http://schemas.microsoft.com/office/powerpoint/2010/main" val="166550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ลกฝังใน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Slag inclusions)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5378772" y="1878240"/>
            <a:ext cx="6594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การเตรียมงานไม่ดี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2. กระแสไฟที่ใช้เชื่อมต่ำ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3. เดินลวดเชื่อมเร็วเกินไป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4. แนวเชื่อมสกปรก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5. เชื่อมทับเศษ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ลกในกรณีเชื่อมหลายแนว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5378772" y="4470516"/>
            <a:ext cx="6813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เตรียมงานให้ถูกต้อง</a:t>
            </a:r>
          </a:p>
          <a:p>
            <a:pPr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2. ปรับกระแสไฟเชื่อมให้สูงขึ้นประมาณ5–15 แอมแปร์</a:t>
            </a:r>
          </a:p>
          <a:p>
            <a:pPr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3. ควบคุมความเร็วเดินลวดเชื่อมให้ช้าลง</a:t>
            </a:r>
          </a:p>
          <a:p>
            <a:pPr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4. ทำความสะอาดโดยต้องไม่มีเศษ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E1030D-37CD-EAED-4007-D49DD70ED2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61" y="1843650"/>
            <a:ext cx="4255772" cy="28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258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การหดตัวเชิงมุม (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Distortion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5378772" y="1878240"/>
            <a:ext cx="659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รอยเชื่อมหดตัวดึงงานเข้าหากัน</a:t>
            </a:r>
          </a:p>
          <a:p>
            <a:pPr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ชิ้นงานเชื่อมได้รับความร้อนไม่สม่ำเสมอในขณะ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pPr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ทำการเชื่อม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จึงทำให้ชิ้นงานบิดงอ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5624696" y="3998112"/>
            <a:ext cx="6813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ยึดชิ้นงานให้มั่นคง</a:t>
            </a:r>
          </a:p>
          <a:p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ใช้วิธีการเผื่อช่อง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สำหรับการหดตัวของชิ้นงาน</a:t>
            </a:r>
          </a:p>
          <a:p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กระจายรอบเชื่อมให้สม่ำเสมอทั้งงาน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D417F-52E1-C132-C71C-E7DE839E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4" y="2159085"/>
            <a:ext cx="4128074" cy="20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97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่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งปลายแนวเชื่อม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Crater)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5381328" y="2075921"/>
            <a:ext cx="6594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ขณะทำการเชื่อมเดินลวดเชื่อมสุดแนวแล้ว 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ยกลวดเชื่อมขึ้นเร็วเกินไป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5381328" y="3835880"/>
            <a:ext cx="6813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เมื่อเดินลวดเชื่อมสุดแนวแล้ว ให้ทำการเดินย้อนกลับเล็กน้อย และหยุดจนน้ำเหล็กเต็มบ่อหลอมเหลว และจึงยกลวดเชื่อมขึ้น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071C40-83BD-74FB-C256-DDB57F9C28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824" t="11986" r="28490" b="23288"/>
          <a:stretch>
            <a:fillRect/>
          </a:stretch>
        </p:blipFill>
        <p:spPr bwMode="auto">
          <a:xfrm>
            <a:off x="813715" y="2159085"/>
            <a:ext cx="4340750" cy="290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311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รูพรุน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Porosity)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4654076" y="2092147"/>
            <a:ext cx="755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ผิวชิ้นงานสกปรก 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2. ระยะอาร์กไม่ถูกต้อง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3. ลวดเชื่อมมีความชื้นโดยเฉพาะลวดเชื่อมเบสิค (ด่าง)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4654076" y="3913445"/>
            <a:ext cx="7426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ควรทำความสะอาดผิวชิ้นงานทุกครั้งก่อนปฏิบัติการเชื่อม </a:t>
            </a:r>
          </a:p>
          <a:p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2. ควบคุมระยะอาร์กให้ถูกต้อง</a:t>
            </a:r>
          </a:p>
          <a:p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3. นำลวดเชื่อมไปอบในตู้อบลวดเชื่อมก่อนทำการเชื่อม</a:t>
            </a:r>
          </a:p>
          <a:p>
            <a:pPr algn="thaiDist"/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0E6ED-475F-62C0-0301-18AA8DF4FE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9091" r="55855" b="35909"/>
          <a:stretch>
            <a:fillRect/>
          </a:stretch>
        </p:blipFill>
        <p:spPr bwMode="auto">
          <a:xfrm>
            <a:off x="789560" y="2092147"/>
            <a:ext cx="3604554" cy="24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19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6684819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262710"/>
            <a:ext cx="8915400" cy="99302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ขอบเขต ข้อดี ข้อจำกัด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837948" y="1837157"/>
            <a:ext cx="80718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ข้อดีของการตรวจสอบงานเชื่อมด้วยสายตา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2.1.1 ค่าใช้จ่ายในการตรวจสอบต่ำสุด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2.1.2 กรรมวิธีในการตรวจสอบไม่ยุ่งยากและได้ผลดี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2.1.3 ตรวจสอบชิ้นงานได้ทุกชนิด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2.1.4 เครื่องมือที่ใช้ในการตรวจสอบมีราคาถูก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2.1.5 ใช้เวลาในการตรวจสอบน้อย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2.1.6 วิเคราะห์สาเหตุของการผิดพลาดได้ง่าย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14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การซึมลึกไม่สมบูรณ์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Poor Penetration)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4654076" y="2092147"/>
            <a:ext cx="755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ระยะห่างช่องว่างไม่ถูกต้อง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2. กระแสไฟที่ใช้เชื่อมต่ำ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3. เดินลวดเชื่อมเร็วเกินไป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4654076" y="3913445"/>
            <a:ext cx="7426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เตรียมรอยต่อให้มีช่องว่างเหมาะสมกับขนาดของชิ้นงาน</a:t>
            </a:r>
          </a:p>
          <a:p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2. ปรับกระแสไฟเชื่อมให้สูงขึ้นประมาณ 5–15 แอมแปร์</a:t>
            </a:r>
          </a:p>
          <a:p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3. ควบคุมความเร็วการเดินลวดเชื่อมให้ช้าลง</a:t>
            </a:r>
          </a:p>
          <a:p>
            <a:pPr algn="thaiDist"/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1DD497-9FCC-A72A-F8FE-0ED0DA915E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1778"/>
          <a:stretch>
            <a:fillRect/>
          </a:stretch>
        </p:blipFill>
        <p:spPr bwMode="auto">
          <a:xfrm>
            <a:off x="631931" y="2175838"/>
            <a:ext cx="3910572" cy="265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867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รอยเกย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Overlap)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5185018" y="1921640"/>
            <a:ext cx="7553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การเดินลวดเชื่อมช้าเกินไป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2. กระแสไฟที่ใช้เชื่อมต่ำ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3. มุมลวดเชื่อมไม่ถูกต้อง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4. ระยะอาร์กสั้นเกินไป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5185018" y="4064874"/>
            <a:ext cx="74262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ควบคุมความเร็วการ เดินลวดเชื่อมให้ช้าลง</a:t>
            </a:r>
          </a:p>
          <a:p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2. ปรับกระแสไฟเชื่อมให้สูงขึ้น</a:t>
            </a:r>
          </a:p>
          <a:p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3. ปรับมุมลวดเชื่อมให้ถูกต้อง</a:t>
            </a:r>
          </a:p>
          <a:p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4. ปรับระยะอาร์กให้ถูกต้อง</a:t>
            </a:r>
          </a:p>
          <a:p>
            <a:pPr algn="thaiDist"/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399117-DE10-E322-E5B2-8AB69FBDDC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0097" t="18394" r="31142" b="32124"/>
          <a:stretch>
            <a:fillRect/>
          </a:stretch>
        </p:blipFill>
        <p:spPr bwMode="auto">
          <a:xfrm rot="10800000">
            <a:off x="593403" y="1935417"/>
            <a:ext cx="3857782" cy="26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907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5" y="478361"/>
            <a:ext cx="616971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จุดบกพร่องในงานเชื่อม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20574-38F8-0845-00E4-A9DD38066ABE}"/>
              </a:ext>
            </a:extLst>
          </p:cNvPr>
          <p:cNvSpPr txBox="1"/>
          <p:nvPr/>
        </p:nvSpPr>
        <p:spPr>
          <a:xfrm>
            <a:off x="2522294" y="1255734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รอยร้าวปลายแนวเชื่อม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End Crack)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DDCC7-DBF0-D1A8-7957-E62ED1CEB8F7}"/>
              </a:ext>
            </a:extLst>
          </p:cNvPr>
          <p:cNvSpPr txBox="1"/>
          <p:nvPr/>
        </p:nvSpPr>
        <p:spPr>
          <a:xfrm>
            <a:off x="5185018" y="1886676"/>
            <a:ext cx="59795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ยกลวดเชื่อมออกจากบ่อหลอมเร็วเกินไปโดยเฉพาะขณะเชื่อม ด้วยกระแสไฟเชื่อมที่สูงซึ่งเป็นจุดที่ทำให้เกิดรอยร้าวปลายแนวเชื่อมได้ง่าย (ร้าวจากการหดตัว)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EE29F-2A19-E438-EEE2-08EA4E1ADFB4}"/>
              </a:ext>
            </a:extLst>
          </p:cNvPr>
          <p:cNvSpPr txBox="1"/>
          <p:nvPr/>
        </p:nvSpPr>
        <p:spPr>
          <a:xfrm>
            <a:off x="5185018" y="3940272"/>
            <a:ext cx="65104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การแก้ไข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ทำการเติมเนื้อแนวให้เต็มบริเวณปลายแนวเชื่อม โดยเมื่อใกล้บริเวณจุดสิ้นสุดแนวให้เดินลวดถอยกลับ และเดินหน้าจนบริเวณปลายแนวเชื่อมเต็มหรือเมื่อใกล้บริเวณปลายแนวเชื่อม ให้ยกเชื่อมออกบริเวณปลายแนวให้เปลวอาร์กด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ับ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แล้วกลับมาอาร์ก อีกครั้งบริเวณปลายแนว ทำสลับกันจนปลายแนวเชื่อมเต็ม</a:t>
            </a:r>
          </a:p>
          <a:p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010D6-3F92-2C07-CABF-C3402954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1013" y="2011809"/>
            <a:ext cx="4019676" cy="255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11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6684819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262710"/>
            <a:ext cx="8915400" cy="99302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ขอบเขต ข้อดี ข้อจำกัด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2837948" y="1837157"/>
            <a:ext cx="8071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 ข้อจำกัดของการตรวจสอบงานเชื่อมด้วยสายตา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2.2.1 ตรวจสอบได้เฉพาะผิวภายนอก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2.2.2 ไม่สามารถตรวจสอบรอยตำหนิที่เล็กมาก ๆ ได้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2.2.3 มีโอกาสผิดพลาดเนื่องจากประสบการณ์ของผู้ตรวจสอบ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2.2.4 งานบางลักษณะไม่สามารถตรวจสอบได้ เช่น รอยรั่ว</a:t>
            </a:r>
          </a:p>
        </p:txBody>
      </p:sp>
    </p:spTree>
    <p:extLst>
      <p:ext uri="{BB962C8B-B14F-4D97-AF65-F5344CB8AC3E}">
        <p14:creationId xmlns:p14="http://schemas.microsoft.com/office/powerpoint/2010/main" val="18593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713238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9512304" cy="687701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ลักษณะการทดสอบโดยวิธีการตรวจพินิจ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D7A5-46B1-B405-89FB-03CF7D115E2E}"/>
              </a:ext>
            </a:extLst>
          </p:cNvPr>
          <p:cNvSpPr txBox="1"/>
          <p:nvPr/>
        </p:nvSpPr>
        <p:spPr>
          <a:xfrm>
            <a:off x="1683026" y="1561059"/>
            <a:ext cx="951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ลักษณะการทดสอบโดยวิธีการตรวจพินิจตามมาตรฐาน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(the American Society of Mechanical Engineers)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สามารถแบ่ง ได้เป็น 3 ลักษณะ ดังนี้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B8E22-74FC-BF15-528A-B4B55B719B9B}"/>
              </a:ext>
            </a:extLst>
          </p:cNvPr>
          <p:cNvSpPr txBox="1"/>
          <p:nvPr/>
        </p:nvSpPr>
        <p:spPr>
          <a:xfrm>
            <a:off x="2504662" y="2919855"/>
            <a:ext cx="9236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การทดสอบโดยวิธีการตรวจพินิจโดยตรง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visual examination)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ผู้ทดสอบต้องมีสายตาที่ดี จะต้องผ่านการทดสอบตาตาม มาตรฐาน ในการทดสอบจะต้องมีระยะห่างจากผิวชิ้นงานไม่เกิน 24 นิ้ว สายตาทำมุมไม่ต่ำกว่า 30 องศา กับระนาบของผิวชิ้นงาน ต้องคำนึงถึง แสงสว่างที่ใช้งาน (ซึ่งไม่ต่ำกว่า 100 ฟุต-แคนเด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ิ้ล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หรือประมาณ 1,000 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ในกรณีหาร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ความต่อเนื่องที่มีขนาดเล็ก)</a:t>
            </a:r>
          </a:p>
        </p:txBody>
      </p:sp>
    </p:spTree>
    <p:extLst>
      <p:ext uri="{BB962C8B-B14F-4D97-AF65-F5344CB8AC3E}">
        <p14:creationId xmlns:p14="http://schemas.microsoft.com/office/powerpoint/2010/main" val="15163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713238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9512304" cy="687701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ลักษณะการทดสอบโดยวิธีการตรวจพินิจ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B8E22-74FC-BF15-528A-B4B55B719B9B}"/>
              </a:ext>
            </a:extLst>
          </p:cNvPr>
          <p:cNvSpPr txBox="1"/>
          <p:nvPr/>
        </p:nvSpPr>
        <p:spPr>
          <a:xfrm>
            <a:off x="2504662" y="1926830"/>
            <a:ext cx="9236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การทดสอบโดยวิธีการตรวจพินิจโดยอ้อม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Remote visual examination)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ในบางกรณีต้องทดสอบในบริเวณที่ไม่สามารถมองด้วย สายตาโดยตรงได้ จำเป็นต้องใช้อุปกรณ์ช่วยทดสอบระยะไกล เช่น กระจกเงา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Mirror)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กล้องเท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สโคป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Telescope)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กล้อง บอร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์ส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Borescope)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และกล้องถ่ายรูป หรือเครื่องมืออื่นๆ ที่ มีความเหมาะสมและมีความสามารถในการแยกแยะ ไม่น้อยกว่า การทดสอบโดยวิธีการตรวจพินิจโดยตรง</a:t>
            </a:r>
          </a:p>
        </p:txBody>
      </p:sp>
    </p:spTree>
    <p:extLst>
      <p:ext uri="{BB962C8B-B14F-4D97-AF65-F5344CB8AC3E}">
        <p14:creationId xmlns:p14="http://schemas.microsoft.com/office/powerpoint/2010/main" val="7622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713238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9512304" cy="687701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ลักษณะการทดสอบโดยวิธีการตรวจพินิจ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B8E22-74FC-BF15-528A-B4B55B719B9B}"/>
              </a:ext>
            </a:extLst>
          </p:cNvPr>
          <p:cNvSpPr txBox="1"/>
          <p:nvPr/>
        </p:nvSpPr>
        <p:spPr>
          <a:xfrm>
            <a:off x="1881808" y="1621506"/>
            <a:ext cx="9925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การทดสอบโดยวิธีการตรวจพินิจโดยใช้แสงสว่างช่วย </a:t>
            </a:r>
          </a:p>
          <a:p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Translucent visual examination)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เป็นการช่วยเสริมการทดสอบโดยวิธีการตรวจพินิจโดยตรง โดยใช้แสงสว่างที่สร้างขึ้นมาใช้งานเฉพาะ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Article tight)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การใช้แสงสว่างจากหลอดไฟ ซึ่งจำกัดการส่องสว่างเฉพาะที่โดยมี การกระจายความเข้มของการส่องสว่างสม่ำเสมอตลอดพื้นที่การ ทดสอบ และต้องจำกัดแสงสว่างโดยรอบ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Ambient light)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ให้มีความเข้มในการส่องสว่างน้อยกว่าแสงสว่างที่สร้างขึ้นมาใช้งาน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Artificial light)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และควบคุมไม่ให้แสงสะท้อนจากผิวชิ้นงานที่ ทดสอบ สะท้อนเข้าสู่สายตา และแสงสว่างที่สร้างขึ้นมาใช้งาน เฉพาะ ต้องมีความเข้มส่องสว่างตามข้อกำหนดของมาตรฐานนั้นๆ</a:t>
            </a:r>
          </a:p>
        </p:txBody>
      </p:sp>
    </p:spTree>
    <p:extLst>
      <p:ext uri="{BB962C8B-B14F-4D97-AF65-F5344CB8AC3E}">
        <p14:creationId xmlns:p14="http://schemas.microsoft.com/office/powerpoint/2010/main" val="35812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728056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วัตถุประสงค์ของการทดสอบด้วยการพินิจ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F637D-11E4-15AB-2606-40CEA57F3C40}"/>
              </a:ext>
            </a:extLst>
          </p:cNvPr>
          <p:cNvSpPr txBox="1"/>
          <p:nvPr/>
        </p:nvSpPr>
        <p:spPr>
          <a:xfrm>
            <a:off x="3212038" y="18174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เพื่อประเมินคุณภาพ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6BE88-E29B-53FF-289C-D739DE1CF16C}"/>
              </a:ext>
            </a:extLst>
          </p:cNvPr>
          <p:cNvSpPr txBox="1"/>
          <p:nvPr/>
        </p:nvSpPr>
        <p:spPr>
          <a:xfrm>
            <a:off x="3212038" y="2598233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 เพื่อลดตันทุนการผลิต </a:t>
            </a:r>
            <a:endParaRPr lang="th-TH" sz="2400" dirty="0">
              <a:solidFill>
                <a:schemeClr val="bg2">
                  <a:lumMod val="1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95BD1-C159-080A-050F-AB40127FCF40}"/>
              </a:ext>
            </a:extLst>
          </p:cNvPr>
          <p:cNvSpPr txBox="1"/>
          <p:nvPr/>
        </p:nvSpPr>
        <p:spPr>
          <a:xfrm>
            <a:off x="3212038" y="3382605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2.3 เพื่อเป็นการรับประกันและรับรองคุณภาพ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42DB8-89CF-4D79-6B81-D6A1AB6216C1}"/>
              </a:ext>
            </a:extLst>
          </p:cNvPr>
          <p:cNvSpPr txBox="1"/>
          <p:nvPr/>
        </p:nvSpPr>
        <p:spPr>
          <a:xfrm>
            <a:off x="3212038" y="4163356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2.4 เพื่อความปลอดภัยของผู้บริโภค</a:t>
            </a:r>
          </a:p>
        </p:txBody>
      </p:sp>
    </p:spTree>
    <p:extLst>
      <p:ext uri="{BB962C8B-B14F-4D97-AF65-F5344CB8AC3E}">
        <p14:creationId xmlns:p14="http://schemas.microsoft.com/office/powerpoint/2010/main" val="21975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309254" y="478361"/>
            <a:ext cx="726671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4" y="568034"/>
            <a:ext cx="8915400" cy="687701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มาตรฐานที่ยอมรับการทดสอบด้วยการพินิจ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F637D-11E4-15AB-2606-40CEA57F3C40}"/>
              </a:ext>
            </a:extLst>
          </p:cNvPr>
          <p:cNvSpPr txBox="1"/>
          <p:nvPr/>
        </p:nvSpPr>
        <p:spPr>
          <a:xfrm>
            <a:off x="3212038" y="1817482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มาตรฐาน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ISO 5817 </a:t>
            </a:r>
            <a:endParaRPr lang="th-TH" sz="3200" dirty="0">
              <a:solidFill>
                <a:schemeClr val="bg2">
                  <a:lumMod val="1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6BE88-E29B-53FF-289C-D739DE1CF16C}"/>
              </a:ext>
            </a:extLst>
          </p:cNvPr>
          <p:cNvSpPr txBox="1"/>
          <p:nvPr/>
        </p:nvSpPr>
        <p:spPr>
          <a:xfrm>
            <a:off x="3212038" y="2598233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มาตรฐาน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IS0 10042 </a:t>
            </a:r>
            <a:endParaRPr lang="th-TH" sz="2400" dirty="0">
              <a:solidFill>
                <a:schemeClr val="bg2">
                  <a:lumMod val="1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95BD1-C159-080A-050F-AB40127FCF40}"/>
              </a:ext>
            </a:extLst>
          </p:cNvPr>
          <p:cNvSpPr txBox="1"/>
          <p:nvPr/>
        </p:nvSpPr>
        <p:spPr>
          <a:xfrm>
            <a:off x="3212038" y="3382605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มาตรฐาน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AWS D1.1 Section 6 Part C </a:t>
            </a:r>
            <a:endParaRPr lang="th-TH" sz="3200" dirty="0">
              <a:solidFill>
                <a:schemeClr val="bg2">
                  <a:lumMod val="1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42DB8-89CF-4D79-6B81-D6A1AB6216C1}"/>
              </a:ext>
            </a:extLst>
          </p:cNvPr>
          <p:cNvSpPr txBox="1"/>
          <p:nvPr/>
        </p:nvSpPr>
        <p:spPr>
          <a:xfrm>
            <a:off x="3212038" y="4163356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มาตร์ฐาน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Section IX Article 28 </a:t>
            </a:r>
            <a:endParaRPr lang="th-TH" sz="3200" dirty="0">
              <a:solidFill>
                <a:schemeClr val="bg2">
                  <a:lumMod val="1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7E83A-77A9-A4DA-2175-C41753D44424}"/>
              </a:ext>
            </a:extLst>
          </p:cNvPr>
          <p:cNvSpPr txBox="1"/>
          <p:nvPr/>
        </p:nvSpPr>
        <p:spPr>
          <a:xfrm>
            <a:off x="3212038" y="4944107"/>
            <a:ext cx="80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มาตรฐาน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API 1104 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งานเชื่อมท่อน้ำมัน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dirty="0">
              <a:solidFill>
                <a:schemeClr val="bg2">
                  <a:lumMod val="1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0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2547</TotalTime>
  <Words>2392</Words>
  <Application>Microsoft Office PowerPoint</Application>
  <PresentationFormat>แบบจอกว้าง</PresentationFormat>
  <Paragraphs>147</Paragraphs>
  <Slides>32</Slides>
  <Notes>0</Notes>
  <HiddenSlides>0</HiddenSlides>
  <MMClips>2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8" baseType="lpstr">
      <vt:lpstr>Arial</vt:lpstr>
      <vt:lpstr>Century Gothic</vt:lpstr>
      <vt:lpstr>TH Sarabun New</vt:lpstr>
      <vt:lpstr>TH SarabunPSK</vt:lpstr>
      <vt:lpstr>Wingdings 3</vt:lpstr>
      <vt:lpstr>Wisp</vt:lpstr>
      <vt:lpstr>หัวข้อที่ 1 การทดสอบวิธีการการพินิจ</vt:lpstr>
      <vt:lpstr>1. ลักษณะของการทดสอบด้วยการพินิจ</vt:lpstr>
      <vt:lpstr>2. ขอบเขต ข้อดี ข้อจำกัด</vt:lpstr>
      <vt:lpstr>2. ขอบเขต ข้อดี ข้อจำกัด</vt:lpstr>
      <vt:lpstr>3. ลักษณะการทดสอบโดยวิธีการตรวจพินิจ</vt:lpstr>
      <vt:lpstr>3. ลักษณะการทดสอบโดยวิธีการตรวจพินิจ</vt:lpstr>
      <vt:lpstr>3. ลักษณะการทดสอบโดยวิธีการตรวจพินิจ</vt:lpstr>
      <vt:lpstr>4. วัตถุประสงค์ของการทดสอบด้วยการพินิจ</vt:lpstr>
      <vt:lpstr>มาตรฐานที่ยอมรับการทดสอบด้วยการพินิจ</vt:lpstr>
      <vt:lpstr>5. เครื่องมือและอุปกรณ์ที่ใช้ในการทดสอบด้วยการพินิจ</vt:lpstr>
      <vt:lpstr>5. เครื่องมือและอุปกรณ์ที่ใช้ในการทดสอบด้วยการพินิจ</vt:lpstr>
      <vt:lpstr>5. เครื่องมือและอุปกรณ์ที่ใช้ในการทดสอบด้วยการพินิจ</vt:lpstr>
      <vt:lpstr>เกจวัดรอยเชื่อม (Welding Gauge) </vt:lpstr>
      <vt:lpstr>ตัวอย่างการใช้งานเกจวัดรอยเชื่อม</vt:lpstr>
      <vt:lpstr>5. เครื่องมือและอุปกรณ์ที่ใช้ในการทดสอบด้วยการพินิจ</vt:lpstr>
      <vt:lpstr>5. เครื่องมือและอุปกรณ์ที่ใช้ในการทดสอบด้วยการพินิจ</vt:lpstr>
      <vt:lpstr>ตัวอย่างการใช้งานกล้องบอร์สโดป (Borescope) </vt:lpstr>
      <vt:lpstr>6. ขั้นตอนการทดสอบด้วยการพินิจ</vt:lpstr>
      <vt:lpstr>6. ขั้นตอนการทดสอบด้วยการพินิจ</vt:lpstr>
      <vt:lpstr>7. การทดสอบรอยเชื่อมด้วยการพินิจ</vt:lpstr>
      <vt:lpstr>7. การทดสอบรอยเชื่อมด้วยการพินิจ</vt:lpstr>
      <vt:lpstr>7. การทดสอบรอยเชื่อมด้วยการพินิจ</vt:lpstr>
      <vt:lpstr>7. การทดสอบรอยเชื่อมด้วยการพินิจ</vt:lpstr>
      <vt:lpstr>7. การทดสอบรอยเชื่อมด้วยการพินิจ</vt:lpstr>
      <vt:lpstr>8. จุดบกพร่องในงานเชื่อม</vt:lpstr>
      <vt:lpstr>8. จุดบกพร่องในงานเชื่อม</vt:lpstr>
      <vt:lpstr>8. จุดบกพร่องในงานเชื่อม</vt:lpstr>
      <vt:lpstr>8. จุดบกพร่องในงานเชื่อม</vt:lpstr>
      <vt:lpstr>8. จุดบกพร่องในงานเชื่อม</vt:lpstr>
      <vt:lpstr>8. จุดบกพร่องในงานเชื่อม</vt:lpstr>
      <vt:lpstr>8. จุดบกพร่องในงานเชื่อม</vt:lpstr>
      <vt:lpstr>8. จุดบกพร่องในงานเชื่อม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การทดสอบวัสดุแบบไม่ทำลายสภาพ</dc:title>
  <dc:creator>วิชญาพร อินสวน</dc:creator>
  <cp:lastModifiedBy>Rattanaporn</cp:lastModifiedBy>
  <cp:revision>21</cp:revision>
  <dcterms:created xsi:type="dcterms:W3CDTF">2022-05-18T05:45:31Z</dcterms:created>
  <dcterms:modified xsi:type="dcterms:W3CDTF">2022-10-17T06:44:34Z</dcterms:modified>
</cp:coreProperties>
</file>