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19" r:id="rId3"/>
    <p:sldId id="387" r:id="rId4"/>
    <p:sldId id="388" r:id="rId5"/>
    <p:sldId id="389" r:id="rId6"/>
    <p:sldId id="391" r:id="rId7"/>
    <p:sldId id="392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411" r:id="rId26"/>
    <p:sldId id="412" r:id="rId27"/>
    <p:sldId id="413" r:id="rId28"/>
    <p:sldId id="414" r:id="rId29"/>
    <p:sldId id="415" r:id="rId30"/>
    <p:sldId id="416" r:id="rId31"/>
    <p:sldId id="418" r:id="rId32"/>
    <p:sldId id="417" r:id="rId33"/>
    <p:sldId id="419" r:id="rId34"/>
    <p:sldId id="420" r:id="rId35"/>
    <p:sldId id="421" r:id="rId36"/>
    <p:sldId id="422" r:id="rId37"/>
    <p:sldId id="423" r:id="rId38"/>
    <p:sldId id="424" r:id="rId39"/>
    <p:sldId id="425" r:id="rId40"/>
    <p:sldId id="426" r:id="rId41"/>
    <p:sldId id="427" r:id="rId42"/>
    <p:sldId id="428" r:id="rId43"/>
    <p:sldId id="429" r:id="rId44"/>
    <p:sldId id="430" r:id="rId45"/>
    <p:sldId id="431" r:id="rId46"/>
    <p:sldId id="432" r:id="rId47"/>
    <p:sldId id="433" r:id="rId48"/>
    <p:sldId id="434" r:id="rId49"/>
    <p:sldId id="435" r:id="rId50"/>
    <p:sldId id="436" r:id="rId51"/>
    <p:sldId id="437" r:id="rId52"/>
    <p:sldId id="438" r:id="rId53"/>
    <p:sldId id="439" r:id="rId54"/>
    <p:sldId id="441" r:id="rId55"/>
    <p:sldId id="440" r:id="rId56"/>
    <p:sldId id="443" r:id="rId57"/>
    <p:sldId id="444" r:id="rId58"/>
    <p:sldId id="445" r:id="rId59"/>
    <p:sldId id="446" r:id="rId60"/>
    <p:sldId id="447" r:id="rId61"/>
    <p:sldId id="448" r:id="rId62"/>
    <p:sldId id="449" r:id="rId63"/>
    <p:sldId id="450" r:id="rId64"/>
    <p:sldId id="451" r:id="rId65"/>
    <p:sldId id="452" r:id="rId66"/>
    <p:sldId id="453" r:id="rId67"/>
    <p:sldId id="455" r:id="rId68"/>
    <p:sldId id="454" r:id="rId69"/>
    <p:sldId id="456" r:id="rId7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วิชญาพร อินสวน" initials="วอ" lastIdx="1" clrIdx="0">
    <p:extLst>
      <p:ext uri="{19B8F6BF-5375-455C-9EA6-DF929625EA0E}">
        <p15:presenceInfo xmlns:p15="http://schemas.microsoft.com/office/powerpoint/2012/main" userId="8b6183388df356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2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Exis1Wj_e4?feature=oembed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rrHbK3kKF8?feature=oembed" TargetMode="Externa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F0ADF-3836-4F40-2859-32544B291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4918" y="4320024"/>
            <a:ext cx="8915399" cy="1022799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หัวข้อที่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การตรวจสอบด้วยภาพถ่ายรังสี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EDBBB1-63AD-9B94-94B1-307E55D0D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4919" y="5342823"/>
            <a:ext cx="8915399" cy="764438"/>
          </a:xfrm>
        </p:spPr>
        <p:txBody>
          <a:bodyPr>
            <a:normAutofit lnSpcReduction="10000"/>
          </a:bodyPr>
          <a:lstStyle/>
          <a:p>
            <a:r>
              <a:rPr lang="en-US" sz="4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(Radiographic Testing: RT)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7C508D5-AD33-187E-D0ED-05F42F25A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710" y="133186"/>
            <a:ext cx="1704032" cy="16178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E77A83-0BF7-B6F7-C105-8FA7E270EC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74"/>
          <a:stretch/>
        </p:blipFill>
        <p:spPr>
          <a:xfrm>
            <a:off x="3210845" y="697106"/>
            <a:ext cx="4488946" cy="2074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053789-06A9-14EF-31AA-1F1B8407D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0888" y="2001004"/>
            <a:ext cx="3991676" cy="2299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วิทยาลัยเทคนิคชลบุรี : CTC-Chontech : วิทยาลัยเทคนิคแห่งแรกของชลบุรี">
            <a:extLst>
              <a:ext uri="{FF2B5EF4-FFF2-40B4-BE49-F238E27FC236}">
                <a16:creationId xmlns:a16="http://schemas.microsoft.com/office/drawing/2014/main" id="{BD2D9741-F11D-1624-7F59-8ABDF5DC2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188" y="262371"/>
            <a:ext cx="1359473" cy="13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994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71013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2111006" y="2105556"/>
            <a:ext cx="92829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ประกอบด้วยส่วนสำคัญ 2 ส่วน คือ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1) ห้องเก็บธาตุกัมมันตภาพรังสี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2) อุปกรณ์เคลื่อนธาตุกัมมันตภาพรังสี</a:t>
            </a:r>
          </a:p>
          <a:p>
            <a:pPr lvl="0" algn="thaiDist"/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5D114-D104-B02C-BCF3-7B6C28DD6F2A}"/>
              </a:ext>
            </a:extLst>
          </p:cNvPr>
          <p:cNvSpPr txBox="1"/>
          <p:nvPr/>
        </p:nvSpPr>
        <p:spPr>
          <a:xfrm>
            <a:off x="2111006" y="1520781"/>
            <a:ext cx="98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4.1 เครื่องถ่ายภาพรังสีแกมมา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Gamma Ray) 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AE0131-DCF1-2779-6019-7F2D86A6D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199" y="3632481"/>
            <a:ext cx="8197600" cy="248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40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71013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5D114-D104-B02C-BCF3-7B6C28DD6F2A}"/>
              </a:ext>
            </a:extLst>
          </p:cNvPr>
          <p:cNvSpPr txBox="1"/>
          <p:nvPr/>
        </p:nvSpPr>
        <p:spPr>
          <a:xfrm>
            <a:off x="2111006" y="1520781"/>
            <a:ext cx="98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4.1 เครื่องถ่ายภาพรังสีแกมมา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Gamma Ray) 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A66F2F-D8C6-5E82-A61B-4E84E39725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7" y="2241277"/>
            <a:ext cx="6040584" cy="393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08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71013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D35606C-3C49-C07B-7E36-65EBFB054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434483"/>
              </p:ext>
            </p:extLst>
          </p:nvPr>
        </p:nvGraphicFramePr>
        <p:xfrm>
          <a:off x="922334" y="2263262"/>
          <a:ext cx="10313702" cy="36694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56851">
                  <a:extLst>
                    <a:ext uri="{9D8B030D-6E8A-4147-A177-3AD203B41FA5}">
                      <a16:colId xmlns:a16="http://schemas.microsoft.com/office/drawing/2014/main" val="1556552468"/>
                    </a:ext>
                  </a:extLst>
                </a:gridCol>
                <a:gridCol w="5156851">
                  <a:extLst>
                    <a:ext uri="{9D8B030D-6E8A-4147-A177-3AD203B41FA5}">
                      <a16:colId xmlns:a16="http://schemas.microsoft.com/office/drawing/2014/main" val="4258230798"/>
                    </a:ext>
                  </a:extLst>
                </a:gridCol>
              </a:tblGrid>
              <a:tr h="465844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เครื่องกำเนิดรังสีเอก</a:t>
                      </a:r>
                      <a:r>
                        <a:rPr lang="th-TH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ซ์</a:t>
                      </a:r>
                      <a:r>
                        <a:rPr lang="th-TH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2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(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X-Ray)</a:t>
                      </a:r>
                      <a:endParaRPr lang="en-US" sz="2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เครื่องกำเนิดรังสีแกมมา (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Gamma Ray)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406881"/>
                  </a:ext>
                </a:extLst>
              </a:tr>
              <a:tr h="3151301"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1. เครื่องมีขนาดใหญ่ มีทั้งชนิดเคลื่อนย้ายและอยู่กับที่</a:t>
                      </a:r>
                    </a:p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2. ราคาแพงทั้งตัวเครื่องและค่าบำรุงรักษา</a:t>
                      </a:r>
                    </a:p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3. สามารถปรับพลังงานรังสี ได้ตามต้องการ</a:t>
                      </a:r>
                    </a:p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4. มีสวิตช์ปิด - เปิด</a:t>
                      </a:r>
                    </a:p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5. ใช้เวลาฉายรังสีน้อย</a:t>
                      </a:r>
                    </a:p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6. ต้องใช้กระแสไฟฟ้าและต้องมีน้ำระบายความร้อน</a:t>
                      </a:r>
                    </a:p>
                    <a:p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1. เครื่องมีขนาดเล็กและเคลื่อนย้ายสะดวก</a:t>
                      </a:r>
                    </a:p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2. ไม่ต้องใช้กระแสไฟฟ้าและไม่ต้องการการระบาย </a:t>
                      </a:r>
                    </a:p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   ความร้อน</a:t>
                      </a:r>
                    </a:p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3. เครื่องมีราคาถูกกว่า</a:t>
                      </a:r>
                    </a:p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4. ใช้เวลาฉายรังสียาวนานกว่า</a:t>
                      </a:r>
                    </a:p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5. ไม่สามารถปรับระดับพลังงานรังสีได้</a:t>
                      </a:r>
                    </a:p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6. ภาพที่ปรากฎบนฟิล์มมีความคมชัดน้อยกว่า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36765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3FADE45-C691-3FC1-2096-37EBE22126B4}"/>
              </a:ext>
            </a:extLst>
          </p:cNvPr>
          <p:cNvSpPr txBox="1"/>
          <p:nvPr/>
        </p:nvSpPr>
        <p:spPr>
          <a:xfrm>
            <a:off x="2111006" y="1520781"/>
            <a:ext cx="98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4.1 เครื่องถ่ายภาพรังสีแกมมา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Gamma Ray) 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27780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71013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2111006" y="1930957"/>
            <a:ext cx="9282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1) ประเภทฟิล์มภาพถ่ายรังสี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(1) การแบ่งประเภทฟิล์มถ่ายภาพรังสี แบ่งออกเป็น 3 กลุ่ม คือ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5D114-D104-B02C-BCF3-7B6C28DD6F2A}"/>
              </a:ext>
            </a:extLst>
          </p:cNvPr>
          <p:cNvSpPr txBox="1"/>
          <p:nvPr/>
        </p:nvSpPr>
        <p:spPr>
          <a:xfrm>
            <a:off x="2111006" y="1520781"/>
            <a:ext cx="98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4.2 ฟิล์มถ่ายภาพรังสี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47356D7-EA4D-C2AE-2CAD-79FAF4EFF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54129"/>
              </p:ext>
            </p:extLst>
          </p:nvPr>
        </p:nvGraphicFramePr>
        <p:xfrm>
          <a:off x="569615" y="3008175"/>
          <a:ext cx="11052767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3858">
                  <a:extLst>
                    <a:ext uri="{9D8B030D-6E8A-4147-A177-3AD203B41FA5}">
                      <a16:colId xmlns:a16="http://schemas.microsoft.com/office/drawing/2014/main" val="2200205089"/>
                    </a:ext>
                  </a:extLst>
                </a:gridCol>
                <a:gridCol w="1724494">
                  <a:extLst>
                    <a:ext uri="{9D8B030D-6E8A-4147-A177-3AD203B41FA5}">
                      <a16:colId xmlns:a16="http://schemas.microsoft.com/office/drawing/2014/main" val="3699209643"/>
                    </a:ext>
                  </a:extLst>
                </a:gridCol>
                <a:gridCol w="8884415">
                  <a:extLst>
                    <a:ext uri="{9D8B030D-6E8A-4147-A177-3AD203B41FA5}">
                      <a16:colId xmlns:a16="http://schemas.microsoft.com/office/drawing/2014/main" val="25098466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ที่</a:t>
                      </a:r>
                      <a:endParaRPr lang="en-US" sz="32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ชนิดฟิล์ม</a:t>
                      </a:r>
                      <a:endParaRPr lang="en-US" sz="32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การใช้งาน</a:t>
                      </a:r>
                      <a:endParaRPr lang="en-US" sz="32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7985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en-US" sz="32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Screen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ใช้งานกับฉากเรืองแสงเป็นฟิล์มรังสีที่ใช้ในทางการแพทย์</a:t>
                      </a:r>
                      <a:endParaRPr lang="en-US" sz="32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888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en-US" sz="32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Direct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ใช้งานกับฉากเพิ่มความเข้มทำจากโลหะ เช่น ฉากตะกั่วที่ใช้ ถ่ายภาพรังสีอุตสาหกรรม</a:t>
                      </a:r>
                      <a:endParaRPr lang="en-US" sz="32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333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en-US" sz="32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Special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ผลิตขึ้นใช้กับงานเฉพาะทาง เช่น ฟิล์มเคลือบสารไวแสงหน้าเดียวที่ให้ความคมชัดพิเศษ</a:t>
                      </a:r>
                      <a:endParaRPr lang="en-US" sz="32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625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855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71013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2111006" y="2126738"/>
            <a:ext cx="98626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เป็นฟิล์มที่ใช้ถ่ายภาพรังสีอุตสาหกรรม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Direct Type)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สามารถแบ่งออกตามลักษณะการใช้งานได้ 5 กลุ่ม คือ</a:t>
            </a:r>
          </a:p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(ก) กลุ่มที่ 1 ฟิล์มที่มีความไวแสงต่ำ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เกรนหรือเนื้อของฟิล์ม จะมีความละเอียด สามารถใช้งานกับฉากเพิ่มความเข้มทำจากโลหะหรือไม่ใช้ก็ได้ เป็นฟิล์มที่มีความคมชัดสูงสุด แบ่งออกเป็น 2 กลุ่มย่อย คือ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กลุ่ม 1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เป็นฟิล์มที่มีความไวแสงต่ำมาก มีความคมชัดสูงสุดเมื่อใช้กับรังสีเอก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ซ์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กลุ่ม 1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เป็นฟิล์มที่มีความไวแสงสูงกว่าและมีความคมชัดกลุ่มใกล้เคียงกลุ่ม 1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5D114-D104-B02C-BCF3-7B6C28DD6F2A}"/>
              </a:ext>
            </a:extLst>
          </p:cNvPr>
          <p:cNvSpPr txBox="1"/>
          <p:nvPr/>
        </p:nvSpPr>
        <p:spPr>
          <a:xfrm>
            <a:off x="2111006" y="1520781"/>
            <a:ext cx="98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ฟิล์มถ่ายภาพรังสีอุตสาหกรรม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Direct Type) 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8516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71013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2111006" y="2307229"/>
            <a:ext cx="98626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(ข) กลุ่มที่ 2 ฟิล์มที่ออกแบบงานกับฉากเพิ่มความเข้มทำจากโลหะหรือไม่ใช้ก็ได้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เป็นกลุ่มฟิล์มที่มีความไวแสงสูง เกรนหรือเนื้อของฟิล์ม จะมีความหยาบมากกว่า ฟิล์มกลุ่มนี้แบ่งออกเป็น 2 กลุ่มย่อย คือ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กลุ่ม 2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a)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เป็นฟิล์มที่มีความไวแสงปานกลาง มีเกรนหรือเนื้อฟิล์มหยาบ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กลุ่ม 2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เป็นฟิล์มที่มีความไวแสงสูงสุดในกลุ่มนี้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5D114-D104-B02C-BCF3-7B6C28DD6F2A}"/>
              </a:ext>
            </a:extLst>
          </p:cNvPr>
          <p:cNvSpPr txBox="1"/>
          <p:nvPr/>
        </p:nvSpPr>
        <p:spPr>
          <a:xfrm>
            <a:off x="2111005" y="1671980"/>
            <a:ext cx="98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ฟิล์มถ่ายภาพรังสีอุตสาหกรรม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Direct Type) 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2244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71013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2111006" y="2307229"/>
            <a:ext cx="98626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(ค) กลุ่มที่ 3 ฟิล์มที่ออกแบบงานกับฉากเพิ่มความเข้มชนิดพิเศษ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Salt Intensifying Screen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ไม่ค่อยได้ใช้ในงานอุตสาหกรรม</a:t>
            </a:r>
          </a:p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(ง) กลุ่มที่ 4 ฟิล์มที่ไม่ได้ออกแบบมาเฉพาะเจาะจงกับงานถ่ายภาพรังสี </a:t>
            </a:r>
          </a:p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จ) กลุ่มที่ 5 ฟิล์มที่ออกแบบงานกับฉากเพิ่มความเข้มชนิดพิเศษ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Fluor metallic Screen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5D114-D104-B02C-BCF3-7B6C28DD6F2A}"/>
              </a:ext>
            </a:extLst>
          </p:cNvPr>
          <p:cNvSpPr txBox="1"/>
          <p:nvPr/>
        </p:nvSpPr>
        <p:spPr>
          <a:xfrm>
            <a:off x="2111005" y="1671980"/>
            <a:ext cx="98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ฟิล์มถ่ายภาพรังสีอุตสาหกรรม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Direct Type) 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9726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71013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5D114-D104-B02C-BCF3-7B6C28DD6F2A}"/>
              </a:ext>
            </a:extLst>
          </p:cNvPr>
          <p:cNvSpPr txBox="1"/>
          <p:nvPr/>
        </p:nvSpPr>
        <p:spPr>
          <a:xfrm>
            <a:off x="2111005" y="1671980"/>
            <a:ext cx="98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การเปรียบเทียบความแตกต่างภาพหน้าตัดของฟิล์ม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CB5FC7-AC85-1963-751A-0D34806F9A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79" b="34795"/>
          <a:stretch/>
        </p:blipFill>
        <p:spPr bwMode="auto">
          <a:xfrm>
            <a:off x="2488072" y="2383506"/>
            <a:ext cx="3667438" cy="26388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8AFE51-2CC5-451C-DDAD-CC2444ADD4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1" b="35083"/>
          <a:stretch/>
        </p:blipFill>
        <p:spPr bwMode="auto">
          <a:xfrm>
            <a:off x="7042332" y="2354049"/>
            <a:ext cx="3617377" cy="2642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FAC861B-1BC2-9EBD-1364-50FCD3256438}"/>
              </a:ext>
            </a:extLst>
          </p:cNvPr>
          <p:cNvSpPr txBox="1"/>
          <p:nvPr/>
        </p:nvSpPr>
        <p:spPr>
          <a:xfrm>
            <a:off x="2308215" y="5356107"/>
            <a:ext cx="4027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ภาพหน้าตัดของฟิล์มที่ยังไม่ได้ล้าง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6D7F12-A32E-37F8-CB68-D9EA9F52310F}"/>
              </a:ext>
            </a:extLst>
          </p:cNvPr>
          <p:cNvSpPr txBox="1"/>
          <p:nvPr/>
        </p:nvSpPr>
        <p:spPr>
          <a:xfrm>
            <a:off x="7168251" y="5388173"/>
            <a:ext cx="3491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ภาพหน้าตัดของฟิล์มที่ล้างแล้ว </a:t>
            </a:r>
          </a:p>
        </p:txBody>
      </p:sp>
    </p:spTree>
    <p:extLst>
      <p:ext uri="{BB962C8B-B14F-4D97-AF65-F5344CB8AC3E}">
        <p14:creationId xmlns:p14="http://schemas.microsoft.com/office/powerpoint/2010/main" val="3965772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71013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2111006" y="1930957"/>
            <a:ext cx="92829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1) ประเภทฟิล์มภาพถ่ายรังสี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(2) การแบ่งประเภทฟิล์มถ่ายภาพรังสีตามมาตรฐานต่าง ๆ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(ก) การแบ่งฟิล์มถ่ายภาพรังสีตามมาตรฐาน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ASME (SE94)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5D114-D104-B02C-BCF3-7B6C28DD6F2A}"/>
              </a:ext>
            </a:extLst>
          </p:cNvPr>
          <p:cNvSpPr txBox="1"/>
          <p:nvPr/>
        </p:nvSpPr>
        <p:spPr>
          <a:xfrm>
            <a:off x="2111006" y="1520781"/>
            <a:ext cx="98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4.2 ฟิล์มถ่ายภาพรังสี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AD1610E-654B-4938-B30A-A79C6C6803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006955"/>
              </p:ext>
            </p:extLst>
          </p:nvPr>
        </p:nvGraphicFramePr>
        <p:xfrm>
          <a:off x="2031999" y="3429000"/>
          <a:ext cx="812800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27224344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6153694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7726801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220640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7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ฟิล์ม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ความไวแสง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คอนทราส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เกรนนิ</a:t>
                      </a:r>
                      <a:r>
                        <a:rPr lang="th-TH" sz="27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เนส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619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n-US" sz="27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ต่ำ</a:t>
                      </a:r>
                      <a:endParaRPr lang="en-US" sz="27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สูงมาก</a:t>
                      </a:r>
                      <a:endParaRPr lang="en-US" sz="27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ละเอียดมาก</a:t>
                      </a:r>
                      <a:endParaRPr lang="en-US" sz="27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082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en-US" sz="27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ปานกลาง</a:t>
                      </a:r>
                      <a:endParaRPr lang="en-US" sz="27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สูง</a:t>
                      </a:r>
                      <a:endParaRPr lang="en-US" sz="27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ละเอียด</a:t>
                      </a:r>
                      <a:endParaRPr lang="en-US" sz="27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369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en-US" sz="27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สูง</a:t>
                      </a:r>
                      <a:endParaRPr lang="en-US" sz="27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ปานกลาง</a:t>
                      </a:r>
                      <a:endParaRPr lang="en-US" sz="27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หยาบ</a:t>
                      </a:r>
                      <a:endParaRPr lang="en-US" sz="27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110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en-US" sz="27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สูงมาก</a:t>
                      </a:r>
                    </a:p>
                    <a:p>
                      <a:pPr algn="ctr"/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ปานกลาง (4)</a:t>
                      </a:r>
                      <a:endParaRPr lang="en-US" sz="27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สูงมาก (2)</a:t>
                      </a:r>
                    </a:p>
                    <a:p>
                      <a:pPr algn="ctr"/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ปานกลาง (4)</a:t>
                      </a:r>
                      <a:endParaRPr lang="en-US" sz="27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(3)</a:t>
                      </a:r>
                    </a:p>
                    <a:p>
                      <a:pPr algn="ctr"/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ปานกลาง (4)</a:t>
                      </a:r>
                      <a:endParaRPr lang="en-US" sz="27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373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179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71013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2111006" y="1930957"/>
            <a:ext cx="92829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1) ประเภทฟิล์มภาพถ่ายรังสี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(2) การแบ่งประเภทฟิล์มถ่ายภาพรังสีตามมาตรฐานต่าง ๆ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(ก) การแบ่งฟิล์มถ่ายภาพรังสีตามมาตรฐาน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ASME (SE94)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5D114-D104-B02C-BCF3-7B6C28DD6F2A}"/>
              </a:ext>
            </a:extLst>
          </p:cNvPr>
          <p:cNvSpPr txBox="1"/>
          <p:nvPr/>
        </p:nvSpPr>
        <p:spPr>
          <a:xfrm>
            <a:off x="2111006" y="1520781"/>
            <a:ext cx="98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4.2 ฟิล์มถ่ายภาพรังสี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AD1610E-654B-4938-B30A-A79C6C6803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789285"/>
              </p:ext>
            </p:extLst>
          </p:nvPr>
        </p:nvGraphicFramePr>
        <p:xfrm>
          <a:off x="2031998" y="3429000"/>
          <a:ext cx="8149232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4616">
                  <a:extLst>
                    <a:ext uri="{9D8B030D-6E8A-4147-A177-3AD203B41FA5}">
                      <a16:colId xmlns:a16="http://schemas.microsoft.com/office/drawing/2014/main" val="4272243443"/>
                    </a:ext>
                  </a:extLst>
                </a:gridCol>
                <a:gridCol w="4074616">
                  <a:extLst>
                    <a:ext uri="{9D8B030D-6E8A-4147-A177-3AD203B41FA5}">
                      <a16:colId xmlns:a16="http://schemas.microsoft.com/office/drawing/2014/main" val="34615369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7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ฟิล์ม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คุณลักษณะ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619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G</a:t>
                      </a:r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en-US" sz="2700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เนื้อละเอียดมาก</a:t>
                      </a:r>
                      <a:endParaRPr lang="en-US" sz="27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082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G</a:t>
                      </a:r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en-US" sz="2700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เนื้อละเอียด</a:t>
                      </a:r>
                      <a:endParaRPr lang="en-US" sz="27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369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G</a:t>
                      </a:r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en-US" sz="2700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เนื้อละเอียดปานกลาง</a:t>
                      </a:r>
                      <a:endParaRPr lang="en-US" sz="27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110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225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5736177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การตรวจสอบด้วยภาพถ่ายรังสี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745278" y="2223267"/>
            <a:ext cx="92295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วิธีการถ่ายภาพถ่ายรังสี โดยอาศัยหลักการให้รังสีเอก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ซ์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X-Ray)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หรือรังสีแกม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ม่า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Gamma Ray)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ซึ่งเป็นพลังงานคลื่นแม่เหล็กไฟฟ้า ทะลุผ่านวัตถุขึ้นงานไปทำปฏิกิริยากับฟิล์มถ่ายภาพรังสี ที่ติดอยู่ด้านหลัง บริเวณเนื้อชื้นงานหรือจุดบกพร่อง ที่มีความหนาแน่นสูง รังสีทะลุผ่านได้ยากทำให้รังสีไปทำปฏิกิริยากับฟิล์มที่ติดอยู่ด้านล่างของชิ้นงานได้น้อย เมื่อล้างฟิล์มออกมาจะเป็นภาพสีจางหรือขาว ขณะที่บริเวณใดที่มีความหนาแน่นต่ำรังสีสามารถทะลุผ่านไปทำปฏิกิริยากับฟิล์มได้มาก เมื่อล้างฟิล์มออกมาจะเป็นภาพสีเข้มออกดำ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Dark) 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5D114-D104-B02C-BCF3-7B6C28DD6F2A}"/>
              </a:ext>
            </a:extLst>
          </p:cNvPr>
          <p:cNvSpPr txBox="1"/>
          <p:nvPr/>
        </p:nvSpPr>
        <p:spPr>
          <a:xfrm>
            <a:off x="2111006" y="1520781"/>
            <a:ext cx="98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1.1. หลักการเบื้องต้นในการถ่ายภาพรังสี</a:t>
            </a:r>
          </a:p>
        </p:txBody>
      </p:sp>
    </p:spTree>
    <p:extLst>
      <p:ext uri="{BB962C8B-B14F-4D97-AF65-F5344CB8AC3E}">
        <p14:creationId xmlns:p14="http://schemas.microsoft.com/office/powerpoint/2010/main" val="2734551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71013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2111006" y="2036371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2)  ส่วนประกอบที่สำคัญของฟิล์ม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5D114-D104-B02C-BCF3-7B6C28DD6F2A}"/>
              </a:ext>
            </a:extLst>
          </p:cNvPr>
          <p:cNvSpPr txBox="1"/>
          <p:nvPr/>
        </p:nvSpPr>
        <p:spPr>
          <a:xfrm>
            <a:off x="2111006" y="1520781"/>
            <a:ext cx="98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4.2 ฟิล์มถ่ายภาพรังสี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BE027C-51E9-AABC-EF72-DD078FAB486B}"/>
              </a:ext>
            </a:extLst>
          </p:cNvPr>
          <p:cNvSpPr txBox="1"/>
          <p:nvPr/>
        </p:nvSpPr>
        <p:spPr>
          <a:xfrm>
            <a:off x="2400863" y="2644170"/>
            <a:ext cx="9282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ฟิล์มถ่ายภาพรังสีอาจบรรจุอยู่ในซองสำเร็จรูป หรือเป็นฟิล์มที่ผู้ใช้ต้องบรรจุฟิล์มลงในซองสีดำในห้องมืดที่มีแสงสว่างไม่เกิน 5 แรงเทียน เพื่อป้องกันแสงทำปฏิกิริยากับฟิล์ม ส่วนประกอบที่สำคัญของฟิล์มถ่ายภาพรังสี ที่สำคัญมีดังนี้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2982052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71013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2111006" y="2036371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2)  ส่วนประกอบที่สำคัญของฟิล์ม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5D114-D104-B02C-BCF3-7B6C28DD6F2A}"/>
              </a:ext>
            </a:extLst>
          </p:cNvPr>
          <p:cNvSpPr txBox="1"/>
          <p:nvPr/>
        </p:nvSpPr>
        <p:spPr>
          <a:xfrm>
            <a:off x="2111006" y="1520781"/>
            <a:ext cx="98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4.2 ฟิล์มถ่ายภาพรังสี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B6E565-0C72-0E36-F0F4-700671240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090" y="2708178"/>
            <a:ext cx="7763818" cy="291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53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71013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2111006" y="210555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3) การล้างฟิล์ม แบ่งออกได้ 2 วิธี คือ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5D114-D104-B02C-BCF3-7B6C28DD6F2A}"/>
              </a:ext>
            </a:extLst>
          </p:cNvPr>
          <p:cNvSpPr txBox="1"/>
          <p:nvPr/>
        </p:nvSpPr>
        <p:spPr>
          <a:xfrm>
            <a:off x="2111006" y="1520781"/>
            <a:ext cx="98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4.2 ฟิล์มถ่ายภาพรังสี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F9B2D1-21F3-BE35-6DBB-9941CE1D3509}"/>
              </a:ext>
            </a:extLst>
          </p:cNvPr>
          <p:cNvSpPr txBox="1"/>
          <p:nvPr/>
        </p:nvSpPr>
        <p:spPr>
          <a:xfrm>
            <a:off x="2909060" y="2696121"/>
            <a:ext cx="4501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(1) การล้างด้วยมือ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(2) การล้างด้วยเครื่องอัตโนมัติ</a:t>
            </a:r>
          </a:p>
        </p:txBody>
      </p:sp>
    </p:spTree>
    <p:extLst>
      <p:ext uri="{BB962C8B-B14F-4D97-AF65-F5344CB8AC3E}">
        <p14:creationId xmlns:p14="http://schemas.microsoft.com/office/powerpoint/2010/main" val="2237972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71013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2111006" y="2249841"/>
            <a:ext cx="9282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การดูภาพถ่ายรังสีเพื่อแปลผล ต้องนำฟิล์มที่ผ่านกระบวนการล้างฟิล์มแล้ว ไปส่องดูกับตู้ไฟดูฟิล์ม ที่สามารถปรับแสงสว่างได้ ที่ตู้ไฟดูฟิล์มต้องมีพัดลมระบายความร้อน เพื่อป้องกันฟิล์มร้อน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5D114-D104-B02C-BCF3-7B6C28DD6F2A}"/>
              </a:ext>
            </a:extLst>
          </p:cNvPr>
          <p:cNvSpPr txBox="1"/>
          <p:nvPr/>
        </p:nvSpPr>
        <p:spPr>
          <a:xfrm>
            <a:off x="2111006" y="1520781"/>
            <a:ext cx="98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4.3 ตู้ไฟดูฟิล์ม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Film Viewer)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9D2F33-B7FF-640D-C061-352256619A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" r="7828" b="4999"/>
          <a:stretch/>
        </p:blipFill>
        <p:spPr>
          <a:xfrm>
            <a:off x="4390028" y="3676535"/>
            <a:ext cx="3411942" cy="25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90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71013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2111006" y="2114608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Pocket Dosimeter 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5D114-D104-B02C-BCF3-7B6C28DD6F2A}"/>
              </a:ext>
            </a:extLst>
          </p:cNvPr>
          <p:cNvSpPr txBox="1"/>
          <p:nvPr/>
        </p:nvSpPr>
        <p:spPr>
          <a:xfrm>
            <a:off x="2111006" y="1520781"/>
            <a:ext cx="98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4.4 อุปกรณ์วัดรังสี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1CF221-CD15-5031-74D1-5ACBA0D1EEAC}"/>
              </a:ext>
            </a:extLst>
          </p:cNvPr>
          <p:cNvSpPr txBox="1"/>
          <p:nvPr/>
        </p:nvSpPr>
        <p:spPr>
          <a:xfrm>
            <a:off x="2111006" y="2732451"/>
            <a:ext cx="92829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ที่นิยมใช้เป็นชนิดเป็นปากกาเสียบกระเป๋า ก่อนใช้ต้องชาร์จแบตเตอรี่ ใช้วัดรวบรวมปริมาณรังสีที่ผ่านเข้ามาในแต่ละครั้ง มีหน่วยวัดปริมาณรังสีเป็น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Milliroentgen (MR)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ไมโครซิ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เวอร์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ทต่อชั่วโมง (</a:t>
            </a:r>
            <a:r>
              <a:rPr lang="el-GR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μ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Sv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hr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โดยที่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Sv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ย่อมาจาก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Sievert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แต่ไม่สามารถบันทึกผลได้ถาวร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9A6F1D-07EE-C1FC-947E-441CFD1AD8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451" y="4794554"/>
            <a:ext cx="7024050" cy="12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12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71013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2111006" y="2114608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2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ฟิล์มแบ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คจ์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Film Badges) 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5D114-D104-B02C-BCF3-7B6C28DD6F2A}"/>
              </a:ext>
            </a:extLst>
          </p:cNvPr>
          <p:cNvSpPr txBox="1"/>
          <p:nvPr/>
        </p:nvSpPr>
        <p:spPr>
          <a:xfrm>
            <a:off x="2111006" y="1520781"/>
            <a:ext cx="98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4.4 อุปกรณ์วัดรังสี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1CF221-CD15-5031-74D1-5ACBA0D1EEAC}"/>
              </a:ext>
            </a:extLst>
          </p:cNvPr>
          <p:cNvSpPr txBox="1"/>
          <p:nvPr/>
        </p:nvSpPr>
        <p:spPr>
          <a:xfrm>
            <a:off x="2111006" y="2732451"/>
            <a:ext cx="92829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เป็นแผ่นฟิล์มเล็กๆ ขนาด 3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X 4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ซม. บรรจุอยู่ในซองฟิล์มซึ่งใส่ไว้ในกลักฟิล์มทำจากพลาสติก โดยที่กลักฟิล์มจะมีช่องให้รังสีที่มีอำนาจทะลุละลวงต่ำผ่านเข้าไปได้ ใช้บันทึกปริมาณรังสีติดต่อกันได้เป็นเวลานาน จนถึงระยะเวลาที่กำหนดจึงนำฟิล์มไปล้างแล้วทำการเปรียบเทียบค่าความเข้มของฟิล์ม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0922CD-2DE1-5029-F88F-64058410DC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" t="3458" r="3936" b="3688"/>
          <a:stretch/>
        </p:blipFill>
        <p:spPr bwMode="auto">
          <a:xfrm>
            <a:off x="7603848" y="4182400"/>
            <a:ext cx="3532726" cy="200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2421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71013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2111006" y="2114608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Survey Meter 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5D114-D104-B02C-BCF3-7B6C28DD6F2A}"/>
              </a:ext>
            </a:extLst>
          </p:cNvPr>
          <p:cNvSpPr txBox="1"/>
          <p:nvPr/>
        </p:nvSpPr>
        <p:spPr>
          <a:xfrm>
            <a:off x="2111006" y="1520781"/>
            <a:ext cx="98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4.4 อุปกรณ์วัดรังสี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1CF221-CD15-5031-74D1-5ACBA0D1EEAC}"/>
              </a:ext>
            </a:extLst>
          </p:cNvPr>
          <p:cNvSpPr txBox="1"/>
          <p:nvPr/>
        </p:nvSpPr>
        <p:spPr>
          <a:xfrm>
            <a:off x="2111006" y="2732451"/>
            <a:ext cx="92829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ใช้วัดอัตรารังสีเป็นปริมาณรังสีที่เกิดจากการแผ่รังสีต่อเวลา มีหน่วยวัดเป็น 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มิลลิเริ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นท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์เ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กนต่อชั่วโมง (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mR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hr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เริ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นท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์เ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กนต่อชั่วโมง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R/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hr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ทำให้รู้ว่าบริเวณใดมีรังสีอยู่หรือไม่ สามารถอ่านผลได้ทันทีและมีลำโพงเล็ก ๆ แสดงผลเป็นเสียงตามอัตราที่ได้รับรังสี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5B9458-69C0-4F85-2235-843222BE78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956" y="4275681"/>
            <a:ext cx="3148086" cy="190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91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34784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 จุดบกพร่องที่เกิดจากการล้างฟิล์ม 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1103A2D-2444-6062-C77F-391198DD1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649176"/>
              </p:ext>
            </p:extLst>
          </p:nvPr>
        </p:nvGraphicFramePr>
        <p:xfrm>
          <a:off x="1649744" y="1975260"/>
          <a:ext cx="10228382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629">
                  <a:extLst>
                    <a:ext uri="{9D8B030D-6E8A-4147-A177-3AD203B41FA5}">
                      <a16:colId xmlns:a16="http://schemas.microsoft.com/office/drawing/2014/main" val="2849360842"/>
                    </a:ext>
                  </a:extLst>
                </a:gridCol>
                <a:gridCol w="8056753">
                  <a:extLst>
                    <a:ext uri="{9D8B030D-6E8A-4147-A177-3AD203B41FA5}">
                      <a16:colId xmlns:a16="http://schemas.microsoft.com/office/drawing/2014/main" val="33539463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ความบกพร่อง</a:t>
                      </a:r>
                      <a:endParaRPr lang="en-US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สาเหตุ</a:t>
                      </a:r>
                      <a:endParaRPr lang="en-US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66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รอยขีดข่วน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การเคลื่อนย้ายไม่ระวัง หรือฝุ่นภายในซองฟิล์ม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547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รอยฟิล์มหัก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การม้วน การคัดฟิล์ม การบรรจุฟิล์มใส่ซองไม่ระวัง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891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รอยกด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น้ำหนักกดจากชิ้นงาน วัตถุตกบนฟิล์ม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1489"/>
                  </a:ext>
                </a:extLst>
              </a:tr>
              <a:tr h="117093"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รอยไฟฟ้าสถิต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อากาศแห้งและอากาศเย็น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80949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A74D24B-E224-C205-0A6A-EE453BC257CF}"/>
              </a:ext>
            </a:extLst>
          </p:cNvPr>
          <p:cNvSpPr txBox="1"/>
          <p:nvPr/>
        </p:nvSpPr>
        <p:spPr>
          <a:xfrm>
            <a:off x="1649744" y="4749677"/>
            <a:ext cx="92829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25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(ที่มา: นิธิ บูรณจันทร์. ม.ป.ป.: 150)</a:t>
            </a:r>
          </a:p>
        </p:txBody>
      </p:sp>
    </p:spTree>
    <p:extLst>
      <p:ext uri="{BB962C8B-B14F-4D97-AF65-F5344CB8AC3E}">
        <p14:creationId xmlns:p14="http://schemas.microsoft.com/office/powerpoint/2010/main" val="4048306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34784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 จุดบกพร่องที่เกิดจากการล้างฟิล์ม 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1103A2D-2444-6062-C77F-391198DD1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379013"/>
              </p:ext>
            </p:extLst>
          </p:nvPr>
        </p:nvGraphicFramePr>
        <p:xfrm>
          <a:off x="1649744" y="1975260"/>
          <a:ext cx="10228382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5277">
                  <a:extLst>
                    <a:ext uri="{9D8B030D-6E8A-4147-A177-3AD203B41FA5}">
                      <a16:colId xmlns:a16="http://schemas.microsoft.com/office/drawing/2014/main" val="2849360842"/>
                    </a:ext>
                  </a:extLst>
                </a:gridCol>
                <a:gridCol w="8043105">
                  <a:extLst>
                    <a:ext uri="{9D8B030D-6E8A-4147-A177-3AD203B41FA5}">
                      <a16:colId xmlns:a16="http://schemas.microsoft.com/office/drawing/2014/main" val="33539463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ความบกพร่อง</a:t>
                      </a:r>
                      <a:endParaRPr lang="en-US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สาเหตุ</a:t>
                      </a:r>
                      <a:endParaRPr lang="en-US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66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รอยนิ้วมือ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มือสกปรกจับฟิล์ม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547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รอยดำตามขอบฟิล์ม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แสงเข้าซองบรรจุฟิล์ม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891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รอยจากฉากตะกั่ว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รอยขีดข่วน ความชื้น เศษกระดายในฉากตะกั่ว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1489"/>
                  </a:ext>
                </a:extLst>
              </a:tr>
              <a:tr h="117093"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ภาพมัว (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Fogging)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ฟิล์มสัมผัสแสงก่อนบรรจุซอง ฟิล์มห มดอายุ หรือเก็บรักษาฟิล์มในที่ ๆ มีอุณหภูมิสูง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80949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D788D2A-79E6-C6CA-09F3-6629297EE142}"/>
              </a:ext>
            </a:extLst>
          </p:cNvPr>
          <p:cNvSpPr txBox="1"/>
          <p:nvPr/>
        </p:nvSpPr>
        <p:spPr>
          <a:xfrm>
            <a:off x="1649744" y="4749677"/>
            <a:ext cx="92829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25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(ที่มา: นิธิ บูรณจันทร์. ม.ป.ป.: 150)</a:t>
            </a:r>
          </a:p>
        </p:txBody>
      </p:sp>
    </p:spTree>
    <p:extLst>
      <p:ext uri="{BB962C8B-B14F-4D97-AF65-F5344CB8AC3E}">
        <p14:creationId xmlns:p14="http://schemas.microsoft.com/office/powerpoint/2010/main" val="2769363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34784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 จุดบกพร่องที่เกิดจากการล้างฟิล์ม 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1103A2D-2444-6062-C77F-391198DD1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597779"/>
              </p:ext>
            </p:extLst>
          </p:nvPr>
        </p:nvGraphicFramePr>
        <p:xfrm>
          <a:off x="1649744" y="1975260"/>
          <a:ext cx="10228382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5277">
                  <a:extLst>
                    <a:ext uri="{9D8B030D-6E8A-4147-A177-3AD203B41FA5}">
                      <a16:colId xmlns:a16="http://schemas.microsoft.com/office/drawing/2014/main" val="2849360842"/>
                    </a:ext>
                  </a:extLst>
                </a:gridCol>
                <a:gridCol w="8043105">
                  <a:extLst>
                    <a:ext uri="{9D8B030D-6E8A-4147-A177-3AD203B41FA5}">
                      <a16:colId xmlns:a16="http://schemas.microsoft.com/office/drawing/2014/main" val="33539463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ความบกพร่อง</a:t>
                      </a:r>
                      <a:endParaRPr lang="en-US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สาเหตุ</a:t>
                      </a:r>
                      <a:endParaRPr lang="en-US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66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รอยฝุ่น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สารเคมีล้างฟิล์มสกปรก ฝุ่นจับฟิล์มเปียก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547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ฟิล์มติดกัน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แขวนฟิล์มในตู้อบชิดกัน หรือฟิล์มแตะกันในน้ำยาเคมี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891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สารเคลือบฟิล์มหลุด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ล้างน้ำนานเกินไปหรืออุณหภูมิสูงเกินไป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148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F0ACBB3-BA97-3C52-BD1A-BBF48150562F}"/>
              </a:ext>
            </a:extLst>
          </p:cNvPr>
          <p:cNvSpPr txBox="1"/>
          <p:nvPr/>
        </p:nvSpPr>
        <p:spPr>
          <a:xfrm>
            <a:off x="1649744" y="4183031"/>
            <a:ext cx="92829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25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(ที่มา: นิธิ บูรณจันทร์. ม.ป.ป.: 150)</a:t>
            </a:r>
          </a:p>
        </p:txBody>
      </p:sp>
    </p:spTree>
    <p:extLst>
      <p:ext uri="{BB962C8B-B14F-4D97-AF65-F5344CB8AC3E}">
        <p14:creationId xmlns:p14="http://schemas.microsoft.com/office/powerpoint/2010/main" val="1960237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5736177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การตรวจสอบด้วยภาพถ่ายรังสี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9AE4E8-245E-1684-1E42-E13218221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406" y="1621506"/>
            <a:ext cx="6775186" cy="448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06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34784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 ขั้นตอนและเทคนิคการถ่ายภาพรังสี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ก่อนการถ่ายภาพรังสีต้องพิจารณาข้อมูลสำคัญที่เกี่ยวข้องดังนี้ คือ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2" y="2346982"/>
            <a:ext cx="92829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บริเวณที่ต้องการถ่ายภาพ ความไว้ในการตรวจสอบ ข้อกำหนดเฉพาะ และมาตรฐาน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ที่ใช้ในการตรวจสอบ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ข้อมูลขึ้นงาน เช่น ชนิดวัสดุงาน ข้อมูลการเชื่อม การปรับปรุงด้วยกรรมวิธีทาง 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ความร้อน การผ่านการใช้งาน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เลือกเทคนิคการถ่ายภาพรังสี ทิศทางการฉายรังสี ตำแหน่งการวางฟิล์ม ขนาดและ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จำนวนฟิล์มที่จะใช้</a:t>
            </a:r>
          </a:p>
        </p:txBody>
      </p:sp>
    </p:spTree>
    <p:extLst>
      <p:ext uri="{BB962C8B-B14F-4D97-AF65-F5344CB8AC3E}">
        <p14:creationId xmlns:p14="http://schemas.microsoft.com/office/powerpoint/2010/main" val="3727253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34784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 ขั้นตอนและเทคนิคการถ่ายภาพรังสี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ก่อนการถ่ายภาพรังสีต้องพิจารณาข้อมูลสำคัญที่เกี่ยวข้องดังนี้ คือ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2" y="2346982"/>
            <a:ext cx="92829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4) เตรียมอุปกรณ์ช่วยในการถ่ายภาพเช่น ตัวอักษรตะกั่ว การติดตัววัดคุณภาพ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IQI)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เทปกาวช่วยในการวางฟิล์ม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5) พิจารณาการเลือกใช้ระดับพลังงานรังสี การตั้งค่าเอก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ซ์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โพเชอร์ คำนวณหา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ระยะเวลาในการถ่ายภาพรังสี และคำนวณหาความคมชัดของภาพถ่ายรังสี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6) จัดเตรียมอุปกรณ์ความปลอดภัยของผู้ปฏิบัติงานและบุคคลที่เกี่ยวข้อง</a:t>
            </a:r>
          </a:p>
        </p:txBody>
      </p:sp>
    </p:spTree>
    <p:extLst>
      <p:ext uri="{BB962C8B-B14F-4D97-AF65-F5344CB8AC3E}">
        <p14:creationId xmlns:p14="http://schemas.microsoft.com/office/powerpoint/2010/main" val="29687823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34784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 ขั้นตอนและเทคนิคการถ่ายภาพรังสี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ขั้นตอนการถ่ายภาพรังสี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สามารถสรุปเป็นขั้นตอนได้ดังนี้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F93541-B170-67B0-9454-89D2B1F4E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343" y="2466794"/>
            <a:ext cx="5925312" cy="328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48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34784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 ขั้นตอนและเทคนิคการถ่ายภาพรังสี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ขั้นตอนการถ่ายภาพรังสี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สามารถสรุปเป็นขั้นตอนได้ดังนี้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935DF9-5D5F-6CEF-BE29-7CD264BEF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724" y="2098881"/>
            <a:ext cx="592455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725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34784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 ขั้นตอนและเทคนิคการถ่ายภาพรังสี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ขั้นตอนการถ่ายภาพรังสี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สามารถสรุปเป็นขั้นตอนได้ดังนี้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25C71F-A178-E270-D332-86456654B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724" y="2374997"/>
            <a:ext cx="59245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891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34784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 ขั้นตอนและเทคนิคการถ่ายภาพรังสี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ขั้นตอนการถ่ายภาพรังสี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สามารถสรุปเป็นขั้นตอนได้ดังนี้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32500D-DEF5-8BE1-1C93-9C84C38E3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724" y="2530894"/>
            <a:ext cx="59245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492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85839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การอ่านฟิล์มและแปรผลการตรวจสอบ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7.1 หลักการทั่วไปในการอ่านฟิล์ม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2" y="2346982"/>
            <a:ext cx="92829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การอ่านฟิล์มจะต้องส่องดูกับ ตู้ไฟดูฟิล์มที่สามารถปรับแสงสว่างได้ตามมาตรฐานที่ผู้ตรวจสอบใช้ กำหนดไว้ การตรวจสอบภาพถ่ายรังสีที่มีคุณภาพสูง ซึ่งมีองค์ประกอบในการพิจารณา 3 ขั้นตอน คือ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1) การค้นหา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Detection)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การอ่านและแปลผล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Interpretation)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การประเมินผล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Evaluation)</a:t>
            </a:r>
          </a:p>
        </p:txBody>
      </p:sp>
    </p:spTree>
    <p:extLst>
      <p:ext uri="{BB962C8B-B14F-4D97-AF65-F5344CB8AC3E}">
        <p14:creationId xmlns:p14="http://schemas.microsoft.com/office/powerpoint/2010/main" val="3773810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85839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การอ่านฟิล์มและแปรผลการตรวจสอบ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7.1 หลักการทั่วไปในการอ่านฟิล์ม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2" y="2346982"/>
            <a:ext cx="94587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จุดบกพร่อง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Discontinuities)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ในงานเชื่อมอาจเกิดขึ้นได้ 3 บริเวณ คือ บริเวณเนื้อโลหะงาน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Base Metal)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เนื้อเชื่อม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Weld Metal)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 บริเวณผลกระทบร้อน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Heat Affects Zone: HAZ)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การประเมินผลว่าผลการตรวจสอบจะผ่านการประเมิน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Accept)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หรือไม่ผ่านการประเมิน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Reject)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จะตัดสินขนาดจุดบกพร่อง ตามมาตรฐานที่ใช้ในการประเมิน เช่น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ASME Section VIII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ในงานเชื่อมหม้อน้ำและถังความดัน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AWS D1.1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ในงานเชื่อมโครงสร้างเหล็ก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API 1104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ในงานเชื่อมท่อแก๊ส ท่อน้ำมัน เป็นต้น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625884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85839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การอ่านฟิล์มและแปรผลการตรวจสอบ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7.2 การอ่านและแปลผลฟิล์มภาพถ่ายรังสีในงานเชื่อม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2" y="2075862"/>
            <a:ext cx="94587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1) การไม่หลอมเหลวรวมตัวกันระหว่างลวดเชื่อมเติมและเนื้อโลหะงานเดิม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Cold Lap or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Interpass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Cold Lap)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สาเหตุเนื่องจากความร้อนจากการอาร์คไม่พอและบ่อหลอมเหลวไหลไปหาเนื้องานแต่ไม่เชื่อมยึดติดกัน ภาพที่ปรากฎบนฟิล์มภาพถ่ายรังสีเป็นสีมืดเข้มดำเป็นแนวยาว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247972-2DA6-F7D2-BCF5-00C1E4A1D2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8" y="4137965"/>
            <a:ext cx="5486402" cy="187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462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85839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การอ่านฟิล์มและแปรผลการตรวจสอบ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7.2 การอ่านและแปลผลฟิล์มภาพถ่ายรังสีในงานเชื่อม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2" y="2075862"/>
            <a:ext cx="9458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2) ฟองอากาศ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Porosity)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(1) ฟองอากาศทั่วไป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Porosity)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เป็นลักษณะฟองแก๊สที่หนีออกไม่ทันจึงฝังอยู่ในเนื้อเชื่อมที่แข็งตัว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33F3B8-7CBC-A715-8984-950D658A92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935" y="3645522"/>
            <a:ext cx="5591624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89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5736177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การตรวจสอบด้วยภาพถ่ายรังสี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54A139-E8AC-D32A-1F87-C1B131B73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25" y="1495686"/>
            <a:ext cx="6539348" cy="461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138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85839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การอ่านฟิล์มและแปรผลการตรวจสอบ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7.2 การอ่านและแปลผลฟิล์มภาพถ่ายรังสีในงานเชื่อม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2" y="2075862"/>
            <a:ext cx="94587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2) ฟองอากาศ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Porosity)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(2) กลุ่มฟองอากาศ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Cluster  Porosity)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เกิดจากฟลัก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ซ์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หุ้มลวดเชื่อมมีความชื้น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Moisture)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เมื่อได้รับความร้อนในขณะเชื่อมจะกลายเป็นแก๊สและระเหยออกไม่หมดฝังอยู่ในเนื้อเชื่อม 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43B5C9-8067-093C-CA54-769CDD79FE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230" y="3984568"/>
            <a:ext cx="5856263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439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85839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การอ่านฟิล์มและแปรผลการตรวจสอบ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7.2 การอ่านและแปลผลฟิล์มภาพถ่ายรังสีในงานเชื่อม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2" y="2075862"/>
            <a:ext cx="9458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3) สารฝังในเนื้อเชื่อม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Slag Inclusion)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มีลักษณะเป็นวัสดุแข็งที่ไม่ใช่เหล็กฝังอยู่ในเนื้อเชื่อม หรือระหว่างเนื้อเชื่อมกับโลหะงาน มีความหนาแน่นมากกว่าฟองอากาศที่เป็นช่องว่าง 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7715A9-7C25-6E82-851D-E539C4FF38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11" y="3875984"/>
            <a:ext cx="5486976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677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85839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การอ่านฟิล์มและแปรผลการตรวจสอบ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7.2 การอ่านและแปลผลฟิล์มภาพถ่ายรังสีในงานเชื่อม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2" y="2075862"/>
            <a:ext cx="94587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4) การหลอมเหลวลึกด้านล่างของแนวเชื่อมไม่สมบูรณ์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Incomplete Penetration or Lack of Penetration: LOP)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มีลักษณะเป็นแนวหลอมเหลวลึกด้านล่างของรอยต่อเชื่อมที่ไม่สมบูรณ์ต่อเนื่อง เป็นจุดเริ่มต้นและจุดสิ้นสุดของแนวหลอมเหลวลึกที่ไม่สมบูรณ์ 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7D5AD5-7F09-0BCD-4329-FAA4CA3215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37" y="3943004"/>
            <a:ext cx="5284724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176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85839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การอ่านฟิล์มและแปรผลการตรวจสอบ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7.2 การอ่านและแปลผลฟิล์มภาพถ่ายรังสีในงานเชื่อม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2" y="2075862"/>
            <a:ext cx="9458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5) การหลอมเหลวด้านข้างของเนื้อเชื่อมไม่สมบูรณ์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Incomplete Fusion)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เกิดจากโลหะจากลวดเชื่อมเติมไม่หลอมเหลวรวมเป็นเนื้อเดียวกันกับโลหะงาน 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88883F-3D3B-36A1-0404-5DC8A30D8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357" y="3460230"/>
            <a:ext cx="4989283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745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85839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การอ่านฟิล์มและแปรผลการตรวจสอบ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7.2 การอ่านและแปลผลฟิล์มภาพถ่ายรังสีในงานเชื่อม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2" y="2075862"/>
            <a:ext cx="9458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6) การเว้าหรือการยุบของแนวหลอมเหลวลึกด้านล่างแนวเชื่อม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Internal Concavity or Suck Back)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เป็นสภาวะที่เนื้อเชื่อมเกิดการหดตัว ตลอดแนวหลอมเหลวลึกด้านล่าง ขณะแนวเชื่อมเย็นตัวลงมาจากอุณหภูมิหลอมเหลว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24395C-D752-CA76-5008-A68F0E4980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24" y="3744987"/>
            <a:ext cx="4965749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198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85839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การอ่านฟิล์มและแปรผลการตรวจสอบ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7.2 การอ่านและแปลผลฟิล์มภาพถ่ายรังสีในงานเชื่อม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1" y="2075862"/>
            <a:ext cx="7934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7) การกัดขอบของแนวหลอมเหลวลึกด้านล่างแนวเชื่อม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Internal or Root Undercut)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เป็นสภาวะ ที่เกิดการกัดขอบที่เนื้อโลหะงานตามขอบด้านข้างของแนวหลอมเหลวลึก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Root Penetration)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642F9E-8835-442A-91F8-DDBF750B17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40" y="3744987"/>
            <a:ext cx="5148883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765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85839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การอ่านฟิล์มและแปรผลการตรวจสอบ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7.2 การอ่านและแปลผลฟิล์มภาพถ่ายรังสีในงานเชื่อม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2" y="2075862"/>
            <a:ext cx="8710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8) การกัดขอบด้านผิวหน้าแนวเชื่อม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External or Crown Undercut)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เป็นสภาวะที่เกิดการกัดขอบที่เนื้อโลหะงานตามขอบด้านข้างของผิวหน้าแนวเชื่อม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Crown of the Weld)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2BC6ED-EA9C-8B0D-F0E0-3F7A68AFCB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559" y="3744987"/>
            <a:ext cx="4986880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128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85839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การอ่านฟิล์มและแปรผลการตรวจสอบ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7.2 การอ่านและแปลผลฟิล์มภาพถ่ายรังสีในงานเชื่อม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1" y="2075862"/>
            <a:ext cx="9282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9) การเยื้องศูนย์ของไม่ได้ระนาบของแนวเชื่อม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Offsets or Mismatch)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เกิดจากการเชื่อมประกอบรอยต่อชิ้นงานไม่ได้แนวระนาบเดียวกัน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DFF34-5970-6399-DF7A-BA46BB6D9F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72" y="3607436"/>
            <a:ext cx="4692054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133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85839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การอ่านฟิล์มและแปรผลการตรวจสอบ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7.2 การอ่านและแปลผลฟิล์มภาพถ่ายรังสีในงานเชื่อม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1" y="2075862"/>
            <a:ext cx="9282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10) ส่วนเสริมความแข็งแรงด้านผิวหน้าของแนวเชื่อมไม่พอเพียง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Inadequate Weld  Reinforcement)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เป็นลักษณะของความหนาแนวเชื่อมมีความหนาน้อยกว่าโลหะงานเนื่องจากเติม โลหะเชื่อมไม่เต็ม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6C6804-BB4F-0CF9-108E-9B5B00A7B3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90" y="3744987"/>
            <a:ext cx="5267618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401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85839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การอ่านฟิล์มและแปรผลการตรวจสอบ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7.2 การอ่านและแปลผลฟิล์มภาพถ่ายรังสีในงานเชื่อม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1" y="2075862"/>
            <a:ext cx="92829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11) ส่วนเสริมความแข็งแรงด้านผิวหน้าของแนวเชื่อมนูนมากเกินไป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Excessive Reinforcement)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ลักษณะเป็นส่วนของแนวเชื่อมที่ถูกเติมลวดเชื่อมจนมีขนาดความนูนมากกว่าแบบงานวิศวกรรมหรือเกินกว่ามาตรฐานกำหนด ปกติสามารถตรวจสอบได้เจอด้วยสายตา เนื่องจากความหนามากกว่าส่วนอื่นๆ จึงดูดกลืนรังสีได้มาก 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B6E58D-2F5C-ED8B-2B0F-848BBB8464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151" y="4137965"/>
            <a:ext cx="5441696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77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5736177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การตรวจสอบด้วยภาพถ่ายรังสี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745278" y="2263262"/>
            <a:ext cx="92295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สรุปว่าภาพจุดบกพร่องที่ปรากฏบนฟิล์มอาจมีสีจางออกขาวหรือเข้มออกคำ ขึ้นอยู่กับความหนาแน่นของวัสดุที่รังสีทะลุผ่านไปทำปฏิกิริยากับฟิล์ม แต่ในการแปลผลต้องระวังจุดบกพร่องเทียม ที่อาจเกิดจากความผิดพลาดในขั้นตอนการล้างฟิล์ม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5D114-D104-B02C-BCF3-7B6C28DD6F2A}"/>
              </a:ext>
            </a:extLst>
          </p:cNvPr>
          <p:cNvSpPr txBox="1"/>
          <p:nvPr/>
        </p:nvSpPr>
        <p:spPr>
          <a:xfrm>
            <a:off x="2111006" y="1520781"/>
            <a:ext cx="98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1.1. หลักการเบื้องต้นในการถ่ายภาพรังสี</a:t>
            </a:r>
          </a:p>
        </p:txBody>
      </p:sp>
    </p:spTree>
    <p:extLst>
      <p:ext uri="{BB962C8B-B14F-4D97-AF65-F5344CB8AC3E}">
        <p14:creationId xmlns:p14="http://schemas.microsoft.com/office/powerpoint/2010/main" val="32309349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85839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การอ่านฟิล์มและแปรผลการตรวจสอบ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7.2 การอ่านและแปลผลฟิล์มภาพถ่ายรังสีในงานเชื่อม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1" y="2075862"/>
            <a:ext cx="9282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12) รอยร้าวตัดขวางและตามยาวของแนวเชื่อม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Transverse and Longitudinal Cracks)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เป็นรอยแตกร้าวที่อาจเกิดขึ้นที่วัสดุงานบริเวณผลกระทบร้อนจากการเชื่อม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Heat Affected Zone: HAZ)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หรือบริเวณเนื้อเชื่อม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Weld Metal)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085B97-ADEA-BE69-99CF-660CC09D99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772" y="3765769"/>
            <a:ext cx="5402453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897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85839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การอ่านฟิล์มและแปรผลการตรวจสอบ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7.2 การอ่านและแปลผลฟิล์มภาพถ่ายรังสีในงานเชื่อม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1" y="2075862"/>
            <a:ext cx="9282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12) รอยร้าวตัดขวางและตามยาวของแนวเชื่อม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Transverse and Longitudinal Cracks)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เป็นรอยแตกร้าวที่อาจเกิดขึ้นที่วัสดุงานบริเวณผลกระทบร้อนจากการเชื่อม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Heat Affected Zone: HAZ)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หรือบริเวณเนื้อเชื่อม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Weld Metal)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085B97-ADEA-BE69-99CF-660CC09D99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772" y="3765769"/>
            <a:ext cx="5402453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623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85839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การอ่านฟิล์มและแปรผลการตรวจสอบ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7.2 การอ่านและแปลผลฟิล์มภาพถ่ายรังสีในงานเชื่อม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2" y="2075862"/>
            <a:ext cx="9458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13) จุดบกพร่องในกระบวนการเชื่อมแก๊สทังสเตนอาร์ค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Discontinuities in Gas Tungsten Are Welds: GTAW)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(1) ทังสเตนฝั่งในเนื้อเชื่อม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Tungsten Inclusion)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8E11A3-9E34-B48F-DE97-D6CAFB7AD9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589" y="3875984"/>
            <a:ext cx="5417546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248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85839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การอ่านฟิล์มและแปรผลการตรวจสอบ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7.2 การอ่านและแปลผลฟิล์มภาพถ่ายรังสีในงานเชื่อม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2" y="2075862"/>
            <a:ext cx="9458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13) จุดบกพร่องในกระบวนการเชื่อมแก๊สทังสเตนอาร์ค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Discontinuities in Gas Tungsten Are Welds: GTAW)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(2) ออกไซด์ฝั่งในเนื้อเชื่อม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Oxides Inclusion)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EC6FAC-039B-81FD-B629-52DF22FB58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976" y="3875984"/>
            <a:ext cx="5130771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627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85839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การอ่านฟิล์มและแปรผลการตรวจสอบ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7.2 การอ่านและแปลผลฟิล์มภาพถ่ายรังสีในงานเชื่อม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2" y="2223266"/>
            <a:ext cx="9458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14) จุดบกพร่องในกระบวนการเชื่อมแก๊สเมท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อาร์ค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Discontinuities in Gas Metal Arc Welds: GMAW)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D18223-579C-3AFC-992D-5572B7094A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314" y="3424869"/>
            <a:ext cx="4581369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107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179521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 ความปลอดภัยในการถ่ายภาพรังสี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8.1 การกำหนดบริเวณรังสี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2" y="2098881"/>
            <a:ext cx="94587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การปฏิบัติงานถ่ายภาพรังสี ในสถานที่ ต้อง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ทำใน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ห้องมิชิดและมีความหนาวัสดุผนังห้องสามารถกั้นรังสี ให้อยู่ในระดับที่ไม่เกิน 2 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มิลลิเร็ม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ต่อชั่วโมง (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mR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hr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ผนังห้องอาจทำจากคอนกรีต หรือคอนกรีตบุด้วยตะกั่ว ประตูต้องมีระบบตัดกระแสไฟฟ้าไม่ให้สามารถฉายรังสีได้ถ้าประตูยังเปิดอยู่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984879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179521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 ความปลอดภัยในการถ่ายภาพรังสี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8.1 การกำหนดบริเวณรังสี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633826" y="1940936"/>
            <a:ext cx="9458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ลักษณะสัญลักษณ์เขตรังสี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AB9A2E-633F-31E3-D3E8-30B88055AF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642" y="4407785"/>
            <a:ext cx="3672948" cy="15880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E3157F-E5DC-8ECF-E7ED-8FDA5A2193E7}"/>
              </a:ext>
            </a:extLst>
          </p:cNvPr>
          <p:cNvSpPr txBox="1"/>
          <p:nvPr/>
        </p:nvSpPr>
        <p:spPr>
          <a:xfrm>
            <a:off x="2633826" y="2418311"/>
            <a:ext cx="97937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เป็นแผ่นป้ายสีเหลืองวงกลมแฉกเป็นสีม่วงแดง, สีดำ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มีขนาดเล็กใหญ่ตามความเหมาะสม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ใช้ติดกับภาชนะที่บรรจุวัสดุกัมมันตรังสี หรือใช้เป็นเครื่องหมายแสดงบริเวณรังสี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4) มีข้อความระบุให้เห็นได้ชัดเจนหรือมี ข้อความอื่นที่บ่งบอกรายละเอียดเพิ่มเติม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เช่น "อันตราย" "บริเวณรังสี" "วัสดุกัมมันตรังสี"</a:t>
            </a:r>
          </a:p>
        </p:txBody>
      </p:sp>
    </p:spTree>
    <p:extLst>
      <p:ext uri="{BB962C8B-B14F-4D97-AF65-F5344CB8AC3E}">
        <p14:creationId xmlns:p14="http://schemas.microsoft.com/office/powerpoint/2010/main" val="21409689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179521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 ความปลอดภัยในการถ่ายภาพรังสี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8.2 ผลกระทบจากรังสีที่มีต่อร่างกาย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2" y="2098881"/>
            <a:ext cx="9458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- ผลกระทบโดยตรง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(รังสี) เซลล์ + รังสี โครงสร้างหรือส่วนประกอบที่เสียหายไปเซลล์อาจซ่อมแซมตัวเองได้ขึ้นอยู่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496C8D-39BA-A133-F2FD-B4405143AF46}"/>
              </a:ext>
            </a:extLst>
          </p:cNvPr>
          <p:cNvSpPr txBox="1"/>
          <p:nvPr/>
        </p:nvSpPr>
        <p:spPr>
          <a:xfrm>
            <a:off x="2414565" y="3222265"/>
            <a:ext cx="9458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1) ชนิดและปริมาณรังสี-เซลล์เสียหายมากซ่อมแซมตัวเองยาก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2) เซลล์(เป้าถูกรังสี ถ้าสำคัญต่อการดำรงชีวิตของเซลล์ เซลล์อาจอยู่ต่อไปไม่ได้</a:t>
            </a:r>
          </a:p>
        </p:txBody>
      </p:sp>
    </p:spTree>
    <p:extLst>
      <p:ext uri="{BB962C8B-B14F-4D97-AF65-F5344CB8AC3E}">
        <p14:creationId xmlns:p14="http://schemas.microsoft.com/office/powerpoint/2010/main" val="37363905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179521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 ความปลอดภัยในการถ่ายภาพรังสี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8.2 ผลกระทบจากรังสีที่มีต่อร่างกาย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2" y="2098881"/>
            <a:ext cx="9458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-  ผลกระทบ โดยอ้อม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(อนุมูลอิสระ) ขั้นตอนอันตรกริยาและปฏิกิริยาเคมี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496C8D-39BA-A133-F2FD-B4405143AF46}"/>
                  </a:ext>
                </a:extLst>
              </p:cNvPr>
              <p:cNvSpPr txBox="1"/>
              <p:nvPr/>
            </p:nvSpPr>
            <p:spPr>
              <a:xfrm>
                <a:off x="2104971" y="2804740"/>
                <a:ext cx="9458782" cy="1146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0" marR="0" indent="457200" algn="thaiDi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th-TH" sz="32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1) รังสี +น้ำ</a:t>
                </a:r>
                <a:r>
                  <a:rPr lang="th-TH" sz="3200" i="1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</a:t>
                </a:r>
                <a:r>
                  <a:rPr lang="th-TH" sz="32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H Sarabun New" panose="020B0500040200020003" pitchFamily="34" charset="-34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H Sarabun New" panose="020B0500040200020003" pitchFamily="34" charset="-34"/>
                          </a:rPr>
                          <m:t>H</m:t>
                        </m:r>
                      </m:e>
                      <m:sub>
                        <m:r>
                          <a:rPr lang="en-US" sz="3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H Sarabun New" panose="020B0500040200020003" pitchFamily="34" charset="-34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3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H Sarabun New" panose="020B0500040200020003" pitchFamily="34" charset="-34"/>
                      </a:rPr>
                      <m:t>O</m:t>
                    </m:r>
                  </m:oMath>
                </a14:m>
                <a:r>
                  <a:rPr lang="th-TH" sz="32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H Sarabun New" panose="020B0500040200020003" pitchFamily="34" charset="-34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H Sarabun New" panose="020B0500040200020003" pitchFamily="34" charset="-34"/>
                          </a:rPr>
                          <m:t>H</m:t>
                        </m:r>
                      </m:e>
                      <m:sub>
                        <m:r>
                          <a:rPr lang="en-US" sz="3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H Sarabun New" panose="020B0500040200020003" pitchFamily="34" charset="-34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3200" i="1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H Sarabun New" panose="020B0500040200020003" pitchFamily="34" charset="-34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H Sarabun New" panose="020B0500040200020003" pitchFamily="34" charset="-34"/>
                          </a:rPr>
                          <m:t>OH</m:t>
                        </m:r>
                      </m:e>
                      <m:sub>
                        <m:r>
                          <a:rPr lang="en-US" sz="3200" b="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H Sarabun New" panose="020B0500040200020003" pitchFamily="34" charset="-34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32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</a:t>
                </a:r>
                <a:r>
                  <a:rPr lang="en-US" sz="3200" i="1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(</a:t>
                </a:r>
                <a:r>
                  <a:rPr lang="th-TH" sz="32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อนุมูลอิสระ)</a:t>
                </a:r>
                <a:endParaRPr lang="en-US" sz="3200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endParaRPr>
              </a:p>
              <a:p>
                <a:pPr marL="914400" marR="0" indent="457200" algn="thaiDi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th-TH" sz="32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2) อนุมูลอิสระ + เซลล์ = เกิดผลเสียหายต่อเซลล์</a:t>
                </a:r>
                <a:endParaRPr lang="en-US" sz="3200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496C8D-39BA-A133-F2FD-B4405143A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971" y="2804740"/>
                <a:ext cx="9458782" cy="1146211"/>
              </a:xfrm>
              <a:prstGeom prst="rect">
                <a:avLst/>
              </a:prstGeom>
              <a:blipFill>
                <a:blip r:embed="rId3"/>
                <a:stretch>
                  <a:fillRect t="-2128" b="-16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62205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179521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 ความปลอดภัยในการถ่ายภาพรังสี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8.2 ผลกระทบจากรังสีที่มีต่อร่างกาย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633826" y="2046149"/>
            <a:ext cx="9458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อนุมูลอิสระทำลายเซลล์ เซลล์อาจซ่อมตังเองได้ขึ้นกับ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874095-1393-0F4F-138A-CF0D6372CE1C}"/>
              </a:ext>
            </a:extLst>
          </p:cNvPr>
          <p:cNvSpPr txBox="1"/>
          <p:nvPr/>
        </p:nvSpPr>
        <p:spPr>
          <a:xfrm>
            <a:off x="2633826" y="2614471"/>
            <a:ext cx="94587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ชนิด / ปริมาณรังสีที่ได้รับ (ผลเสียหาย)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เป้าที่ถูกรังสี-ถ้าสำคัญต่อการดำรงชีวิตของเซลล์ เซลล์อาจอยู่ต่อไปไม่ได้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สารประกอบที่เกิดขึ้นใหม่มีอันตรายต่อเซลล์หรือไม่ อาจทำปฏิกิริยาเคมีกับส่วน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 lvl="0"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ประกอบของเซลล์ มีโทษต่อการดำรงชีวิตอยู่ของเซลล์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DD7B45-10A5-DD29-C91F-71D203D811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86"/>
          <a:stretch/>
        </p:blipFill>
        <p:spPr bwMode="auto">
          <a:xfrm>
            <a:off x="3671083" y="4706024"/>
            <a:ext cx="2266950" cy="1584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413E9D-7C3E-AB89-93B3-70F7FB974A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1"/>
          <a:stretch/>
        </p:blipFill>
        <p:spPr bwMode="auto">
          <a:xfrm>
            <a:off x="6975290" y="4634456"/>
            <a:ext cx="2231390" cy="1581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1189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5736177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การตรวจสอบด้วยภาพถ่ายรังสี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745278" y="2263262"/>
            <a:ext cx="92295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ข้อสังเกตจุดบกพร่องที่ปรากฎบนฟิล์มภาพถ่ายรังสีเป็นภาพที่เกิดจากทะลุผ่านของรังสี ดังนั้นภาพถ่ายรังสีจึงเป็นภาพ 2 มิติ จึงไม่สามารถระบุตำแหน่งความลึกของจุดบกพร่องได้ สามารถนำรังสีมาใช้ประโยชน์ใน 2 ด้านหลัก ๆ คือ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1) รังสีทางการแพทย์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2) รังสีอุตสาหกรรม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5D114-D104-B02C-BCF3-7B6C28DD6F2A}"/>
              </a:ext>
            </a:extLst>
          </p:cNvPr>
          <p:cNvSpPr txBox="1"/>
          <p:nvPr/>
        </p:nvSpPr>
        <p:spPr>
          <a:xfrm>
            <a:off x="2111006" y="1520781"/>
            <a:ext cx="98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1.1. หลักการเบื้องต้นในการถ่ายภาพรังสี</a:t>
            </a:r>
          </a:p>
        </p:txBody>
      </p:sp>
    </p:spTree>
    <p:extLst>
      <p:ext uri="{BB962C8B-B14F-4D97-AF65-F5344CB8AC3E}">
        <p14:creationId xmlns:p14="http://schemas.microsoft.com/office/powerpoint/2010/main" val="19263252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179521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 ความปลอดภัยในการถ่ายภาพรังสี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8.2 ผลกระทบจากรังสีที่มีต่อร่างกาย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633826" y="2046149"/>
            <a:ext cx="9458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อนุมูลอิสระทำลายเซลล์ เซลล์อาจซ่อมตังเองได้ขึ้นกับ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874095-1393-0F4F-138A-CF0D6372CE1C}"/>
              </a:ext>
            </a:extLst>
          </p:cNvPr>
          <p:cNvSpPr txBox="1"/>
          <p:nvPr/>
        </p:nvSpPr>
        <p:spPr>
          <a:xfrm>
            <a:off x="2633826" y="2614471"/>
            <a:ext cx="94587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ชนิด / ปริมาณรังสีที่ได้รับ (ผลเสียหาย)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เป้าที่ถูกรังสี-ถ้าสำคัญต่อการดำรงชีวิตของเซลล์ เซลล์อาจอยู่ต่อไปไม่ได้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สารประกอบที่เกิดขึ้นใหม่มีอันตรายต่อเซลล์หรือไม่ อาจทำปฏิกิริยาเคมีกับส่วน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 lvl="0"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ประกอบของเซลล์ มีโทษต่อการดำรงชีวิตอยู่ของเซลล์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DD7B45-10A5-DD29-C91F-71D203D811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86"/>
          <a:stretch/>
        </p:blipFill>
        <p:spPr bwMode="auto">
          <a:xfrm>
            <a:off x="3671083" y="4706024"/>
            <a:ext cx="2266950" cy="1584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413E9D-7C3E-AB89-93B3-70F7FB974A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1"/>
          <a:stretch/>
        </p:blipFill>
        <p:spPr bwMode="auto">
          <a:xfrm>
            <a:off x="6975290" y="4634456"/>
            <a:ext cx="2231390" cy="1581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9237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179521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 ความปลอดภัยในการถ่ายภาพรังสี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8.3 อาการเจ็บป่วยเนื่องจากรังสี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633826" y="2014673"/>
            <a:ext cx="9458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Deterministic Effect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เป็นผลกระทบที่ร่างกายมนุษย์ได้รับรังสีในปริมาณที่สูงในช่วงเวลาสั้นๆ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874095-1393-0F4F-138A-CF0D6372CE1C}"/>
              </a:ext>
            </a:extLst>
          </p:cNvPr>
          <p:cNvSpPr txBox="1"/>
          <p:nvPr/>
        </p:nvSpPr>
        <p:spPr>
          <a:xfrm>
            <a:off x="2734713" y="3091891"/>
            <a:ext cx="91109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(1) ระบบเลือด จะเกิดเจ็บป่วยเมื่อระบบเลือดของร่างกายได้รับปริมาณรังสี 1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Sievert (</a:t>
            </a:r>
            <a:r>
              <a:rPr lang="en-US" sz="30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Sv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   </a:t>
            </a:r>
          </a:p>
          <a:p>
            <a:pPr lvl="0" algn="thaiDist"/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ขึ้นไป และถ้าได้รับรังสี 4 ถึง 5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Sievert (</a:t>
            </a:r>
            <a:r>
              <a:rPr lang="en-US" sz="30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Sv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ขึ้นไปจะมีโอกาสเสียชีวิตสูงถึง 50%</a:t>
            </a:r>
          </a:p>
          <a:p>
            <a:pPr lvl="0"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(2) ระบบย่อยอาหาร จะเกิดเจ็บป่วยเมื่อระบบย่อยอาหารของร่างกายได้รับปริมาณรังสี 2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 lvl="0" algn="thaiDist"/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Sievert (</a:t>
            </a:r>
            <a:r>
              <a:rPr lang="en-US" sz="30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Sv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ขึ้นไป</a:t>
            </a:r>
          </a:p>
          <a:p>
            <a:pPr lvl="0"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(3) ระบบทางสมอง จะเกิดเจ็บป่วยเมื่อระบบสมองของร่างกายได้รับปริมาณรังสี 20 </a:t>
            </a:r>
            <a:r>
              <a:rPr lang="en-US" sz="30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Sv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ขึ้น</a:t>
            </a:r>
            <a:endParaRPr lang="en-US" sz="30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thaiDist"/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ไป ผู้ป่วยมี โอกาสเสียชีวิตแน่นอน</a:t>
            </a:r>
          </a:p>
        </p:txBody>
      </p:sp>
    </p:spTree>
    <p:extLst>
      <p:ext uri="{BB962C8B-B14F-4D97-AF65-F5344CB8AC3E}">
        <p14:creationId xmlns:p14="http://schemas.microsoft.com/office/powerpoint/2010/main" val="36441110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179521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 ความปลอดภัยในการถ่ายภาพรังสี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8.3 อาการเจ็บป่วยเนื่องจากรังสี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633826" y="2184634"/>
            <a:ext cx="9087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Stochastic Effect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เป็นผลกระทบที่ร่างกายมนุษย์ได้รับรังสีไม่ว่าจะมากหรือน้อย มีโอกาสเกิดมะเร็งและเกิดการเปลี่ยนแปลงพันธุกรรมถ่ายไปยังลูกหลาน ที่จะมี โอกาสเกิดมะเร็งได้เช่นเดียวกัน</a:t>
            </a:r>
          </a:p>
        </p:txBody>
      </p:sp>
    </p:spTree>
    <p:extLst>
      <p:ext uri="{BB962C8B-B14F-4D97-AF65-F5344CB8AC3E}">
        <p14:creationId xmlns:p14="http://schemas.microsoft.com/office/powerpoint/2010/main" val="21111795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179521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 ความปลอดภัยในการถ่ายภาพรังสี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8.4 การป้องกันอันตรายจากรังสี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675389" y="2283080"/>
            <a:ext cx="9087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อาศัยเวลาในการลดปริมาณรังสี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อาศัยระยะทางในการลดปริมาณรังสี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อาศัยที่กำบังในการลดปริมาณรังสี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251E8D-4EA6-08BA-770D-EF5458234C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" t="7922" r="2528" b="3094"/>
          <a:stretch/>
        </p:blipFill>
        <p:spPr>
          <a:xfrm>
            <a:off x="3186545" y="4036939"/>
            <a:ext cx="5789014" cy="206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579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179521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9. ข้อดีและข้อจำกัดในการตรวจสอบ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ข้อดี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Advantages)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716953" y="2294106"/>
            <a:ext cx="90871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ตรวจสอบแม่นยำและบันทึกผลเป็นหลักฐานได้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ตรวจสอบงานได้หลายรูปทรงและหลายขนาด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มีความไวในการตรวจสอบสูง และให้ความเชื่อมั่นในการตรวจสอบสูง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4) แสดงรูปร่างจุดบกพร่องชัดเจน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5) ได้รับการยอมรับและใช้งานอย่างกว้างขวาง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6) เป็นวิธีการตรวจสอบแบบไม่ทำลายสภาพ ที่สามารถทราบขนาดจุดบกพร่อง</a:t>
            </a:r>
          </a:p>
        </p:txBody>
      </p:sp>
    </p:spTree>
    <p:extLst>
      <p:ext uri="{BB962C8B-B14F-4D97-AF65-F5344CB8AC3E}">
        <p14:creationId xmlns:p14="http://schemas.microsoft.com/office/powerpoint/2010/main" val="25993090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179521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9. ข้อดีและข้อจำกัดในการตรวจสอบ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ข้อจำกัด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Limitations)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592262" y="2223266"/>
            <a:ext cx="101262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ต้องติดฟิล์มภาพถ่ายรังสีให้แนบชิดกับผิวงานด้านล่างมากที่สุด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ระยะห่างระหว่างต้นกำเนิดรังสีถึงแผ่นฟิล์มต้องมากที่สุดแต่ต้องไม่น้อยกว่า 8 เท่า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ของความหนาชิ้นงาน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ต้นกำเนิดรังสีเอก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ซ์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X-Ray)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จะถ่ายภาพรังสีเหล็กกล้าหนาสุดนิ้วแต่ต้องใช้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พลังงานสูงถึง 400,000 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โวลท์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ในทางปฏิบัติทำได้ยาก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4) ต้นกำเนิดรังสี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Ir-192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สามารถถ่ายภาพรังสีเหล็กกล้าได้หนาสุด 2.5 นิ้ว และ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Co-60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สามารถถ่ายภาพรังสี ได้หนาถึง 7 นิ้ว</a:t>
            </a:r>
          </a:p>
        </p:txBody>
      </p:sp>
    </p:spTree>
    <p:extLst>
      <p:ext uri="{BB962C8B-B14F-4D97-AF65-F5344CB8AC3E}">
        <p14:creationId xmlns:p14="http://schemas.microsoft.com/office/powerpoint/2010/main" val="7191454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179521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9. ข้อดีและข้อจำกัดในการตรวจสอบ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ข้อจำกัด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Limitations)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592263" y="2223266"/>
            <a:ext cx="95003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5) ธาตุกัมมันตภาพรังสีมีการสลายตัวคายพลังงานออกมาตลอดเวลา มีอายุการใช้งาน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ตามค่าครึ่งชีวิต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Half  Life)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ของแต่ละธาตุไม่ว่าจะใช้งานหรือไม่ก็ตาม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6) ผู้ปฏิบัติงานถ่ายภาพรังสี ต้องผ่านการอบรมตามหลักสูตรการถ่ายภาพรังสี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7) รังสีมีอันตรายต่อร่างกายสามารถทำลายเซลล์ต่าง ๆ ของร่างกาย อาจทำให้บาดเจ็บ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สูญเสียอวัยวะ หรือเสียชีวิตได้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8) ทิศทางการฉายรังสีต้องขนานกับรอยแตกหรือรอยแยกจึงจะเห็นจุดบกพร่องชัดเจน</a:t>
            </a:r>
          </a:p>
        </p:txBody>
      </p:sp>
    </p:spTree>
    <p:extLst>
      <p:ext uri="{BB962C8B-B14F-4D97-AF65-F5344CB8AC3E}">
        <p14:creationId xmlns:p14="http://schemas.microsoft.com/office/powerpoint/2010/main" val="10157073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Online Media 1" title="การตรวจสอบภาพถ่ายด้วยรังสี New Digital RT">
            <a:hlinkClick r:id="" action="ppaction://media"/>
            <a:extLst>
              <a:ext uri="{FF2B5EF4-FFF2-40B4-BE49-F238E27FC236}">
                <a16:creationId xmlns:a16="http://schemas.microsoft.com/office/drawing/2014/main" id="{92CC40E9-C35A-2117-3622-A01E74E7CD9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69903" y="928255"/>
            <a:ext cx="8852194" cy="500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5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Online Media 4" title="RTD NDT Radiographic Testing">
            <a:hlinkClick r:id="" action="ppaction://media"/>
            <a:extLst>
              <a:ext uri="{FF2B5EF4-FFF2-40B4-BE49-F238E27FC236}">
                <a16:creationId xmlns:a16="http://schemas.microsoft.com/office/drawing/2014/main" id="{94632253-DC9A-FBA7-C736-A34CCD26240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17030" y="1011382"/>
            <a:ext cx="8557940" cy="483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2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F3D0863A-CD27-6604-D500-3AB670C53681}"/>
              </a:ext>
            </a:extLst>
          </p:cNvPr>
          <p:cNvSpPr/>
          <p:nvPr/>
        </p:nvSpPr>
        <p:spPr>
          <a:xfrm>
            <a:off x="1745278" y="675375"/>
            <a:ext cx="231410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175ED2-87AC-58A5-8E15-35E49209F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88231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แบบฝึกหัด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65182A-382E-F98A-1247-1B56DE006D8C}"/>
              </a:ext>
            </a:extLst>
          </p:cNvPr>
          <p:cNvSpPr txBox="1"/>
          <p:nvPr/>
        </p:nvSpPr>
        <p:spPr>
          <a:xfrm>
            <a:off x="2550496" y="1473644"/>
            <a:ext cx="102108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จงอธิบายลักษณะของการทดสอบด้วยภาพถ่ายรังสี</a:t>
            </a:r>
          </a:p>
          <a:p>
            <a:pPr lvl="0"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จงบอกวัตถุประสงค์ของการทดสอบด้วยภาพถ่ายรังสี</a:t>
            </a:r>
          </a:p>
          <a:p>
            <a:pPr lvl="0"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จงบอกชนิดของรังสีที่ใช้ในการทดสอบด้วยภาพถ่ายรังสี</a:t>
            </a:r>
          </a:p>
          <a:p>
            <a:pPr lvl="0"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จงบอกชื่อเครื่องมือและอุปกรณ์ที่ใช้ในการทดสอบด้วยภาพถ่ายรังสี</a:t>
            </a:r>
          </a:p>
          <a:p>
            <a:pPr lvl="0"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 จงอธิบายขั้นตอนและเทคนิคการทดสอบด้วยถ่ายภาพรังสี</a:t>
            </a:r>
          </a:p>
          <a:p>
            <a:pPr lvl="0"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 จงอธิบายการอ่านฟิล์มและการแปลผลการทดสอบด้วยภาพถ่ายรังสี</a:t>
            </a:r>
          </a:p>
          <a:p>
            <a:pPr lvl="0"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จงบอกข้อดีในการทดสอบด้วยภาพถ่ายรังสีมา 3 ข้อ</a:t>
            </a:r>
          </a:p>
          <a:p>
            <a:pPr lvl="0"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 จงบอกข้อจำกัดในการทดสอบด้วยภาพถ่ายรังสีมา 3 ข้อ</a:t>
            </a:r>
            <a:endParaRPr lang="en-US" sz="30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49414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5736177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วัตถุประสงค์ของการตรวจสอบ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2285605" y="1859340"/>
            <a:ext cx="9229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ตรวจหาจุดบกพร่องที่อยู่ภายในชื้นงานทั่วไปเช่นงานหล่องานขึ้นรูป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ตรวจหาจุดบกพร่องที่อยู่ภายในชื้นงานเชื่อมและบริเวณผลกระทบร้อน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HAZ) 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หรือ ด้านหลังรอยต่อที่ไม่สามารถเข้าถึงตำแหน่งที่ต้องการทดสอบได้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13354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5431377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ชนิดรังสีที่ใช้ในการตรวจสอบ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745278" y="2351782"/>
            <a:ext cx="94214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เป็นเครื่องถ่ายภาพรังสีที่ต้องใช้ไฟฟ้า นิยมเรียกว่า 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"เครื่องเอกซเรย์"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หลอดรังสีเอก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ซ์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X - Ray)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เป็นหลอดสุญญากาศ ภายในหลอดรังสีมีขั้วไฟฟ้าลบ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Cathode)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ทำหน้าที่ปล่อยอิเล็กตรอนวิ่งไปชนเป้าทังสเตนซึ่งเป็นขั้วไฟฟ้าบวก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Anode)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จะเกิดการแตกตัวให้รังสีเอก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ซ์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X-Ray Beam) 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5D114-D104-B02C-BCF3-7B6C28DD6F2A}"/>
              </a:ext>
            </a:extLst>
          </p:cNvPr>
          <p:cNvSpPr txBox="1"/>
          <p:nvPr/>
        </p:nvSpPr>
        <p:spPr>
          <a:xfrm>
            <a:off x="2111006" y="1520781"/>
            <a:ext cx="98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3.1 แหล่งกำเนิดรังสีเอก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ซ์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X - Ray) 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5426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5431377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ชนิดรังสีที่ใช้ในการตรวจสอบ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745278" y="2351782"/>
            <a:ext cx="92829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เป็นคลื่นแม่เหล็กไฟฟ้าที่มีพลังงานสูง เกิดจากการที่นิวเคลียสของธาตุกัมมันตภาพรังสีแตกตัวให้อิออน มีหน่วยวัดความเข้มหรือความแรงของรังสีเป็น คูรี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Curie: Ci)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ระยะเวลาที่ธาตุกัมมันตภาพรังสีมีความเข้มลดลงหรือสลายตัวไปครึ่งหนึ่ง เรียกว่า ค่าครึ่งชีวิต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Half-life)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5D114-D104-B02C-BCF3-7B6C28DD6F2A}"/>
              </a:ext>
            </a:extLst>
          </p:cNvPr>
          <p:cNvSpPr txBox="1"/>
          <p:nvPr/>
        </p:nvSpPr>
        <p:spPr>
          <a:xfrm>
            <a:off x="2111006" y="1520781"/>
            <a:ext cx="98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3.2 แหล่งกำเนิดรังสีแกม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ม่า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Gamma Ray) 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5014135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7461</TotalTime>
  <Words>6827</Words>
  <Application>Microsoft Office PowerPoint</Application>
  <PresentationFormat>แบบจอกว้าง</PresentationFormat>
  <Paragraphs>431</Paragraphs>
  <Slides>69</Slides>
  <Notes>0</Notes>
  <HiddenSlides>0</HiddenSlides>
  <MMClips>2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69</vt:i4>
      </vt:variant>
    </vt:vector>
  </HeadingPairs>
  <TitlesOfParts>
    <vt:vector size="75" baseType="lpstr">
      <vt:lpstr>Arial</vt:lpstr>
      <vt:lpstr>Cambria Math</vt:lpstr>
      <vt:lpstr>Century Gothic</vt:lpstr>
      <vt:lpstr>TH Sarabun New</vt:lpstr>
      <vt:lpstr>Wingdings 3</vt:lpstr>
      <vt:lpstr>Wisp</vt:lpstr>
      <vt:lpstr>หัวข้อที่ 5 การตรวจสอบด้วยภาพถ่ายรังสี </vt:lpstr>
      <vt:lpstr>1. การตรวจสอบด้วยภาพถ่ายรังสี</vt:lpstr>
      <vt:lpstr>1. การตรวจสอบด้วยภาพถ่ายรังสี</vt:lpstr>
      <vt:lpstr>1. การตรวจสอบด้วยภาพถ่ายรังสี</vt:lpstr>
      <vt:lpstr>1. การตรวจสอบด้วยภาพถ่ายรังสี</vt:lpstr>
      <vt:lpstr>1. การตรวจสอบด้วยภาพถ่ายรังสี</vt:lpstr>
      <vt:lpstr>2. วัตถุประสงค์ของการตรวจสอบ</vt:lpstr>
      <vt:lpstr>3. ชนิดรังสีที่ใช้ในการตรวจสอบ</vt:lpstr>
      <vt:lpstr>3. ชนิดรังสีที่ใช้ในการตรวจสอบ</vt:lpstr>
      <vt:lpstr>4. เครื่องมือและอุปกรณ์ที่ใช้ในการตรวจสอบ</vt:lpstr>
      <vt:lpstr>4. เครื่องมือและอุปกรณ์ที่ใช้ในการตรวจสอบ</vt:lpstr>
      <vt:lpstr>4. เครื่องมือและอุปกรณ์ที่ใช้ในการตรวจสอบ</vt:lpstr>
      <vt:lpstr>4. เครื่องมือและอุปกรณ์ที่ใช้ในการตรวจสอบ</vt:lpstr>
      <vt:lpstr>4. เครื่องมือและอุปกรณ์ที่ใช้ในการตรวจสอบ</vt:lpstr>
      <vt:lpstr>4. เครื่องมือและอุปกรณ์ที่ใช้ในการตรวจสอบ</vt:lpstr>
      <vt:lpstr>4. เครื่องมือและอุปกรณ์ที่ใช้ในการตรวจสอบ</vt:lpstr>
      <vt:lpstr>4. เครื่องมือและอุปกรณ์ที่ใช้ในการตรวจสอบ</vt:lpstr>
      <vt:lpstr>4. เครื่องมือและอุปกรณ์ที่ใช้ในการตรวจสอบ</vt:lpstr>
      <vt:lpstr>4. เครื่องมือและอุปกรณ์ที่ใช้ในการตรวจสอบ</vt:lpstr>
      <vt:lpstr>4. เครื่องมือและอุปกรณ์ที่ใช้ในการตรวจสอบ</vt:lpstr>
      <vt:lpstr>4. เครื่องมือและอุปกรณ์ที่ใช้ในการตรวจสอบ</vt:lpstr>
      <vt:lpstr>4. เครื่องมือและอุปกรณ์ที่ใช้ในการตรวจสอบ</vt:lpstr>
      <vt:lpstr>4. เครื่องมือและอุปกรณ์ที่ใช้ในการตรวจสอบ</vt:lpstr>
      <vt:lpstr>4. เครื่องมือและอุปกรณ์ที่ใช้ในการตรวจสอบ</vt:lpstr>
      <vt:lpstr>4. เครื่องมือและอุปกรณ์ที่ใช้ในการตรวจสอบ</vt:lpstr>
      <vt:lpstr>4. เครื่องมือและอุปกรณ์ที่ใช้ในการตรวจสอบ</vt:lpstr>
      <vt:lpstr>5. จุดบกพร่องที่เกิดจากการล้างฟิล์ม </vt:lpstr>
      <vt:lpstr>5. จุดบกพร่องที่เกิดจากการล้างฟิล์ม </vt:lpstr>
      <vt:lpstr>5. จุดบกพร่องที่เกิดจากการล้างฟิล์ม </vt:lpstr>
      <vt:lpstr>6. ขั้นตอนและเทคนิคการถ่ายภาพรังสี</vt:lpstr>
      <vt:lpstr>6. ขั้นตอนและเทคนิคการถ่ายภาพรังสี</vt:lpstr>
      <vt:lpstr>6. ขั้นตอนและเทคนิคการถ่ายภาพรังสี</vt:lpstr>
      <vt:lpstr>6. ขั้นตอนและเทคนิคการถ่ายภาพรังสี</vt:lpstr>
      <vt:lpstr>6. ขั้นตอนและเทคนิคการถ่ายภาพรังสี</vt:lpstr>
      <vt:lpstr>6. ขั้นตอนและเทคนิคการถ่ายภาพรังสี</vt:lpstr>
      <vt:lpstr>7. การอ่านฟิล์มและแปรผลการตรวจสอบ</vt:lpstr>
      <vt:lpstr>7. การอ่านฟิล์มและแปรผลการตรวจสอบ</vt:lpstr>
      <vt:lpstr>7. การอ่านฟิล์มและแปรผลการตรวจสอบ</vt:lpstr>
      <vt:lpstr>7. การอ่านฟิล์มและแปรผลการตรวจสอบ</vt:lpstr>
      <vt:lpstr>7. การอ่านฟิล์มและแปรผลการตรวจสอบ</vt:lpstr>
      <vt:lpstr>7. การอ่านฟิล์มและแปรผลการตรวจสอบ</vt:lpstr>
      <vt:lpstr>7. การอ่านฟิล์มและแปรผลการตรวจสอบ</vt:lpstr>
      <vt:lpstr>7. การอ่านฟิล์มและแปรผลการตรวจสอบ</vt:lpstr>
      <vt:lpstr>7. การอ่านฟิล์มและแปรผลการตรวจสอบ</vt:lpstr>
      <vt:lpstr>7. การอ่านฟิล์มและแปรผลการตรวจสอบ</vt:lpstr>
      <vt:lpstr>7. การอ่านฟิล์มและแปรผลการตรวจสอบ</vt:lpstr>
      <vt:lpstr>7. การอ่านฟิล์มและแปรผลการตรวจสอบ</vt:lpstr>
      <vt:lpstr>7. การอ่านฟิล์มและแปรผลการตรวจสอบ</vt:lpstr>
      <vt:lpstr>7. การอ่านฟิล์มและแปรผลการตรวจสอบ</vt:lpstr>
      <vt:lpstr>7. การอ่านฟิล์มและแปรผลการตรวจสอบ</vt:lpstr>
      <vt:lpstr>7. การอ่านฟิล์มและแปรผลการตรวจสอบ</vt:lpstr>
      <vt:lpstr>7. การอ่านฟิล์มและแปรผลการตรวจสอบ</vt:lpstr>
      <vt:lpstr>7. การอ่านฟิล์มและแปรผลการตรวจสอบ</vt:lpstr>
      <vt:lpstr>7. การอ่านฟิล์มและแปรผลการตรวจสอบ</vt:lpstr>
      <vt:lpstr>8. ความปลอดภัยในการถ่ายภาพรังสี</vt:lpstr>
      <vt:lpstr>8. ความปลอดภัยในการถ่ายภาพรังสี</vt:lpstr>
      <vt:lpstr>8. ความปลอดภัยในการถ่ายภาพรังสี</vt:lpstr>
      <vt:lpstr>8. ความปลอดภัยในการถ่ายภาพรังสี</vt:lpstr>
      <vt:lpstr>8. ความปลอดภัยในการถ่ายภาพรังสี</vt:lpstr>
      <vt:lpstr>8. ความปลอดภัยในการถ่ายภาพรังสี</vt:lpstr>
      <vt:lpstr>8. ความปลอดภัยในการถ่ายภาพรังสี</vt:lpstr>
      <vt:lpstr>8. ความปลอดภัยในการถ่ายภาพรังสี</vt:lpstr>
      <vt:lpstr>8. ความปลอดภัยในการถ่ายภาพรังสี</vt:lpstr>
      <vt:lpstr>9. ข้อดีและข้อจำกัดในการตรวจสอบ</vt:lpstr>
      <vt:lpstr>9. ข้อดีและข้อจำกัดในการตรวจสอบ</vt:lpstr>
      <vt:lpstr>9. ข้อดีและข้อจำกัดในการตรวจสอบ</vt:lpstr>
      <vt:lpstr>งานนำเสนอ PowerPoint</vt:lpstr>
      <vt:lpstr>งานนำเสนอ PowerPoint</vt:lpstr>
      <vt:lpstr>แบบฝึกหัด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 การทดสอบวัสดุแบบไม่ทำลายสภาพ</dc:title>
  <dc:creator>วิชญาพร อินสวน</dc:creator>
  <cp:lastModifiedBy>Rattanaporn</cp:lastModifiedBy>
  <cp:revision>50</cp:revision>
  <dcterms:created xsi:type="dcterms:W3CDTF">2022-05-18T05:45:31Z</dcterms:created>
  <dcterms:modified xsi:type="dcterms:W3CDTF">2022-10-17T07:10:40Z</dcterms:modified>
</cp:coreProperties>
</file>