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9" r:id="rId3"/>
    <p:sldId id="348" r:id="rId4"/>
    <p:sldId id="320" r:id="rId5"/>
    <p:sldId id="349" r:id="rId6"/>
    <p:sldId id="321" r:id="rId7"/>
    <p:sldId id="322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วิชญาพร อินสวน" initials="วอ" lastIdx="1" clrIdx="0">
    <p:extLst>
      <p:ext uri="{19B8F6BF-5375-455C-9EA6-DF929625EA0E}">
        <p15:presenceInfo xmlns:p15="http://schemas.microsoft.com/office/powerpoint/2012/main" userId="8b6183388df356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04tHG2aH-0?feature=oembed" TargetMode="Externa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TfI3WMOCY?start=83&amp;feature=oembed" TargetMode="External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UYpnUAcyss?feature=oembed" TargetMode="Externa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uh9O_yiXrk?feature=oembed" TargetMode="Externa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0ADF-3836-4F40-2859-32544B291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918" y="4320024"/>
            <a:ext cx="8915399" cy="1022799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หัวข้อที่ 4 การทดสอบด้วยคล</a:t>
            </a:r>
            <a:r>
              <a:rPr lang="th-TH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DBBB1-63AD-9B94-94B1-307E55D0D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919" y="5342823"/>
            <a:ext cx="8915399" cy="764438"/>
          </a:xfrm>
        </p:spPr>
        <p:txBody>
          <a:bodyPr>
            <a:normAutofit lnSpcReduction="10000"/>
          </a:bodyPr>
          <a:lstStyle/>
          <a:p>
            <a:r>
              <a:rPr lang="en-US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(Ultrasonic Testing: UT)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8B492-4028-18B5-BEEE-0D5C1A30D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508D5-AD33-187E-D0ED-05F42F25A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710" y="133186"/>
            <a:ext cx="1704032" cy="1617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AD711-6DE3-E7A8-967D-BC3F23136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609" y="2119137"/>
            <a:ext cx="4234522" cy="224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50C7C-FB36-1184-D6EA-A0D3AD2BA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105" y="682688"/>
            <a:ext cx="4548756" cy="287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99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7" y="675375"/>
            <a:ext cx="6794039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คล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UItrasonic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Wave)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421262" y="1727551"/>
            <a:ext cx="9862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คลื่นเสียงที่มีความถี่สูงซึ่งหูของมนุษย์ไม่สามารถได้ยินได้ปกติคลื่นเสียงที่หูมนุษย์ได้ยินจะอยู่ในช่วงความถี่ระหว่าง 16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kHz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ถึง 20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kHz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ความถี่ ที่สูงกว่า 20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kHz,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จนถึง 50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kHz,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นั้นเราเรียกว่าคล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 Wave)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31FE21-C59A-CBF1-3F00-2F35EEBD5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34" y="3206912"/>
            <a:ext cx="4001730" cy="29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7" y="675375"/>
            <a:ext cx="6794039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คล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UItrasonic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Wave)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496268" y="1783965"/>
            <a:ext cx="10360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ชนิดของคล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 Wave)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ที่สามารถเดินทางผ่านเข้าไปในเนื้อวัสดุได้นั้นมีอยู่หลายชนิดแต่ที่สำคัญมีอยู่เพียง 2 ชนิด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คลื่นตามยาว คลื่นชนิดนี้การสั่นสะเทือนของโมเลกุลของวัสดุนั้นๆ จะขนานกับทิศทางการ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เคลื่อนที่ของคลื่น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คลื่นตามขวาง คลื่นแบบนี้การสั่นสะเทือนของโม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กุนในเนื้อวัสดุจะมีทิศทางตั้งฉากกับทิศ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ทางการเคลื่อนที่ของคลื่น</a:t>
            </a:r>
          </a:p>
        </p:txBody>
      </p:sp>
    </p:spTree>
    <p:extLst>
      <p:ext uri="{BB962C8B-B14F-4D97-AF65-F5344CB8AC3E}">
        <p14:creationId xmlns:p14="http://schemas.microsoft.com/office/powerpoint/2010/main" val="45713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ส่วนประกอบหลักของเครื่องตรวจสอบอ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084077" y="2201286"/>
            <a:ext cx="10360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จอภาพ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Cathode Ray Tube: CRT)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รับสัญญาณแสดงผลการตรวจสอบจากหัวตรวจสอบ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 Amplifier)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เคลือบด้วยสารประกอบ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ฟอสเฟ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อร์ เมื่อลำแสงอิเล็กตรอนยิงมากระทบด้วยความเร็วสูงจะทำให้สาร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ฟอสเฟ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อร์เปล่งแสงและสีออก</a:t>
            </a:r>
          </a:p>
        </p:txBody>
      </p:sp>
    </p:spTree>
    <p:extLst>
      <p:ext uri="{BB962C8B-B14F-4D97-AF65-F5344CB8AC3E}">
        <p14:creationId xmlns:p14="http://schemas.microsoft.com/office/powerpoint/2010/main" val="302718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731937" y="357333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จอภาพ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Cathode Ray Tube: CRT)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CA9FF-F228-BF96-B3BF-6142B51D2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937" y="1036731"/>
            <a:ext cx="8499806" cy="50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6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ส่วนประกอบหลักของเครื่องตรวจสอบอ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247261" y="2201286"/>
            <a:ext cx="103606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ตัวกำเนิดคลื่นเสียง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 Generator)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ทำหน้าที่ผลิตพลังงานส่งให้กับอุปกรณ์ขยาย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สัญญาณ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 Amplifier)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และตัวควบคุมสัญญาณลำแสงอิเล็กตรอน ให้วิ่งกวาดอยู่ใน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แนวนอนของจอภาพ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Time-base Sweep Generator)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อุปกรณ์ขยายสัญญาณคลื่นเสียง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 Amplifier)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ทำหน้าที่ขยายสัญญาณพัลส์คลื่นเสียง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เพื่อให้มีพลังงานที่จะส่งคลื่นเข้าไปในชิ้นงานตรวจสอบ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(4)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Time-base Sweeper Generator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ทำหน้าที่บังคับให้ลำแสงอิเล็กตรอนวิ่งกวาดอยู่ใน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แนวนอน</a:t>
            </a:r>
          </a:p>
        </p:txBody>
      </p:sp>
    </p:spTree>
    <p:extLst>
      <p:ext uri="{BB962C8B-B14F-4D97-AF65-F5344CB8AC3E}">
        <p14:creationId xmlns:p14="http://schemas.microsoft.com/office/powerpoint/2010/main" val="54998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ส่วนประกอบหลักของเครื่องตรวจสอบอ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247262" y="2201286"/>
            <a:ext cx="104736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(5) Receiver Amplifier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ทำหน้ที่รับสัญญาณพัลส์และขยายสัญญาณที่สะท้อนกลับให้กับหัว  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ตรวจสอบ 10,000-100,000 เท่า ให้ไปแสดงที่จอภาพ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หรือเรียกว่า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Amplifier Gain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(6)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Video-signal Processing Stage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ทำหน้าที่แปลงสัญญาณที่ได้รับจาก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Receiver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Amplifier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ให้เรียบก่อนที่จะป้อนเข้าแผ่นบังคับในแนวตั้งของจอ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การแสดงผลทางจอภาพ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เครื่องตรวจสอบอ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สามารถแสดงภาพได้ 3 แบบ คือ แบบมาตรฐาน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A-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Scan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แบบแสดงภาพหน้าตัด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B-Scan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แบบแสดงภาพผิวราบ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C-Scan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 3 แบบนี้แบบ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มาตร ฐาน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A-Scan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ที่แสดงไว้ในรูปที่ 1.4-3 เป็นวิธีการที่ใช้แพร่หลายมากที่สุด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83423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ปุ่มควบคุมของเ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919105-44DC-6A6F-A8C5-02C38C16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39" y="2329847"/>
            <a:ext cx="6473266" cy="27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51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ปุ่มควบคุมของเ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183688"/>
            <a:ext cx="10473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Time-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basce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Control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เป็นตัวควบคุมสัญญาณ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Echo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ในแนวราบของจอภาพประกอบด้วยปุ่มปรับต่างๆ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(1)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Coarse Range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มีชื่อเรียกอีกอย่างหนึ่งว่า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Range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Length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(2)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Fine Range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ปุ่มทำหน้าที่เหมือน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Coarse Range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แต่ปรับได้ละเอียดกว่า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(3)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Delay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เรียกอีกชื่อหนึ่งว่า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Delay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Shift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มีหน้าที่ควบคุมให้สัญญาณ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Echo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040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ปุ่มควบคุมของเ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286649" y="2229855"/>
            <a:ext cx="10473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Application Control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ใช้ควบคุมภาคขยายของสัญญาณ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Echo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ที่ปรากฏบนจอภาพ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Sensitivity Control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Gain Control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(2)  Attenuator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มีหน้าที่ทำงานคล้ายกับ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Gain Control 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(3) Reject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Suppression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9498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ปุ่มควบคุมของเ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183688"/>
            <a:ext cx="108394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Display /Time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เป็นชุดควบคุมการแสดงบนจอภาพมีปุ่มปรับต่าง ๆ ดังนี้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VERT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ใช้ควบคุมตำแหน่งการแสดงของสัญญาณพัลส์คลื่นเสียงในแนวตั้งของจอภาพ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HORIZ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ใช้ควบคุมตำแหน่งการแสดงของสัญญาณพัลส์คลื่นเสียงในแนวนอนของจอภาพ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INTENSITY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ใช้ควบคุมปรับความสว่าง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Brightness)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ของจอภาพ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(4)  FOCUS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ใช้ควบคุมปรับความคมชัด ของจอภาพ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(5) ASTIG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ใช้ควบคุมปรับความเบี่ยงเบน ความบกพร่องภายในจอ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จากลำแสงอิเล็กตรอนทั้งแนวแกนตั้งและแนวแกนนอน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(6)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SCALE ILLUM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ปุ่มปรับความสว่างของ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Grid Line</a:t>
            </a:r>
          </a:p>
        </p:txBody>
      </p:sp>
    </p:spTree>
    <p:extLst>
      <p:ext uri="{BB962C8B-B14F-4D97-AF65-F5344CB8AC3E}">
        <p14:creationId xmlns:p14="http://schemas.microsoft.com/office/powerpoint/2010/main" val="399095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1705845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บทนำ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421262" y="1621506"/>
            <a:ext cx="98626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การตรวจสอบด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้ว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UItrasonic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Testing: UT)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นี้นิยมเรียกกันย่อๆ 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สามารถใช้คล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ตรวจสอบหาร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ตำหนิต่างๆ ของชิ้นงานได้ ใช้หาจุดบกพร่องบนพื้นและใต้พื้นผิวงานขึ้นงาน ที่เป็นโลหะและอโลหะได้ทุกชนิด ยกเว้นเนื้อวัสดุงานที่มีเกรนโตหยาบ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เสียงเป็นพลังงานซึ่งเกิดจากการสั่นสะเทือน เงื่อนไขในการเกิดเสียง ได้แก่ ต้องมีการสั่นสะเทือนของแหล่งกำเนิด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Source)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ต้องมีตัวกลางในการเคลื่อนที่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Medium)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และต้องมีตัวรับเสียง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Receiver)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มนุษย์สามารถได้ยินเสียงที่เกิดจากการสั่นสะเทือนของวัตถุในช่วงย่านความถี่ประมาณ 20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Hz - 20 kHz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455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ปุ่มควบคุมของเ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429909"/>
            <a:ext cx="10839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ปุ่มควบคุมอื่นๆ ขึ้นอยู่กับเครื่องตรวจสอบอ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UItrasonic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Testing)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ที่ผลิตขึ้นมาแต่ละรุ่นสามารถศึกษาได้จากคู่มือการใช้งาน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4182987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อุปกรณ์ตรวจสอบ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149731"/>
            <a:ext cx="10839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หัวตรวจสอบ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Transducers or Probes)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หัวตรวจสอบนิยมเรียกชื่อทั่วไปว่า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Transducer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Probe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E095F-7E39-6663-AC3F-96471A4B2468}"/>
              </a:ext>
            </a:extLst>
          </p:cNvPr>
          <p:cNvSpPr txBox="1"/>
          <p:nvPr/>
        </p:nvSpPr>
        <p:spPr>
          <a:xfrm>
            <a:off x="1679015" y="2930923"/>
            <a:ext cx="10839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ความไวในการค้นหาจุดบกพร่องขนาดเล็ก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Sensitivity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ความสามารถแยกแยะตำหนิ ที่อยู่ระดับความลึกใกล้กันตั้งแต่ 2 ชนิด ขึ้นไป</a:t>
            </a:r>
          </a:p>
        </p:txBody>
      </p:sp>
    </p:spTree>
    <p:extLst>
      <p:ext uri="{BB962C8B-B14F-4D97-AF65-F5344CB8AC3E}">
        <p14:creationId xmlns:p14="http://schemas.microsoft.com/office/powerpoint/2010/main" val="3027813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อุปกรณ์ตรวจสอบ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149731"/>
            <a:ext cx="1083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ชนิดของหัวตรวจสอบคล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BFD1C-9A6D-C83D-0EDB-698B10B1F4F6}"/>
              </a:ext>
            </a:extLst>
          </p:cNvPr>
          <p:cNvSpPr txBox="1"/>
          <p:nvPr/>
        </p:nvSpPr>
        <p:spPr>
          <a:xfrm>
            <a:off x="1591958" y="2397948"/>
            <a:ext cx="10839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หัวตรวจสอบตรง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Normal Beam Probes or Straight Beam Probes)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หัวตรวจสอบแบบ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(Transmitter-Receiver Probe or Double Crystal) 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หัวตรวจสอบแบบเอียง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Angle Beam Probes)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348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โพรบ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Probe)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หัวมุม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BFD1C-9A6D-C83D-0EDB-698B10B1F4F6}"/>
              </a:ext>
            </a:extLst>
          </p:cNvPr>
          <p:cNvSpPr txBox="1"/>
          <p:nvPr/>
        </p:nvSpPr>
        <p:spPr>
          <a:xfrm>
            <a:off x="1668617" y="1669465"/>
            <a:ext cx="10015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หัว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โพรบ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Probe)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จะส่งคลื่นออกมาทำมุมกับผิวงาน โดยมุมของคลื่นทำมุมกับแนวดิ่ง 35, 45, 60, 70และ 80 องศา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มุมเหล่านี้อ้างอิงจากมุมที่เกิดบนเหล็กกล้าเท่านั้นหากนำไปใช้กับวัสดุชนิดอื่น มุมก็จะเปลี่ยนไป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765D74-86EF-A5ED-E32C-4DA4D2D71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44" y="4139824"/>
            <a:ext cx="4114006" cy="1739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1E54A0-27B1-CA04-958C-73BDFDEFC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67" y="3917586"/>
            <a:ext cx="3074296" cy="21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75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อุปกรณ์ตรวจสอบ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149731"/>
            <a:ext cx="1083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แท่งปรับมาตรฐาน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Standard Test Blocks)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BFD1C-9A6D-C83D-0EDB-698B10B1F4F6}"/>
              </a:ext>
            </a:extLst>
          </p:cNvPr>
          <p:cNvSpPr txBox="1"/>
          <p:nvPr/>
        </p:nvSpPr>
        <p:spPr>
          <a:xfrm>
            <a:off x="1253196" y="2807885"/>
            <a:ext cx="10839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จะต้องปรับตั้งสัญญาณคลื่นเสียงกับแท่งปรับมาตรฐาน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Standard Test Block)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เพื่อปรับขอบเขตการตรวจสอบของแกนตั้งบนจอภาพและปรับขนาดความไวของการตรวจสอบที่แกนนอนของจอภาพ แท่งปรับมาตรฐานมาตรฐานจะได้รับการตรวจสอบชนิด สมบัติและส่วนผสมทางเคมี ขนาดและรูปร่างของวัสดุอย่างเข้มงวด</a:t>
            </a:r>
          </a:p>
        </p:txBody>
      </p:sp>
    </p:spTree>
    <p:extLst>
      <p:ext uri="{BB962C8B-B14F-4D97-AF65-F5344CB8AC3E}">
        <p14:creationId xmlns:p14="http://schemas.microsoft.com/office/powerpoint/2010/main" val="3239826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อุปกรณ์ตรวจสอบ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149731"/>
            <a:ext cx="1083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ชิ้นทดสอบวัสดุเปรียบเทียบ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Reference Block)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50E606-8FCE-AE85-E5FD-B3C1475BE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1" y="3236760"/>
            <a:ext cx="3320630" cy="1967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DD6E7E-9FCA-FA85-7421-871DAF56C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16" y="3236760"/>
            <a:ext cx="3104041" cy="1965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D29145-793F-D019-E5D5-39E783A5F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14" y="3260543"/>
            <a:ext cx="3120536" cy="18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0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ค่าความต้านทานคลื่นเสียง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Acoustic Impedance)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6C7FEE-18E8-BF04-4CDF-A0F1AD8BD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66" y="2267864"/>
            <a:ext cx="7020666" cy="34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5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362185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วิธีการส่งผ่านและรับคลื่นเสียง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4B84-70A5-E1B8-F2A6-7FAA1ADDEBCD}"/>
              </a:ext>
            </a:extLst>
          </p:cNvPr>
          <p:cNvSpPr txBox="1"/>
          <p:nvPr/>
        </p:nvSpPr>
        <p:spPr>
          <a:xfrm>
            <a:off x="1875707" y="2228001"/>
            <a:ext cx="10360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วิธีการส่งผ่านคลื่นเสียงเข้าไปในตัวกลางและรับคลื่นเสียงที่สะท้อนกลับสามารถทำได้ 3 วิธี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วิธีการส่งผ่านคลื่นเสียง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Through Transmission)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5201B9-3542-65B4-565B-00BCB789B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04" y="3679155"/>
            <a:ext cx="4505738" cy="23113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9814A0-EC5C-958C-BA75-0A5E18AA0482}"/>
              </a:ext>
            </a:extLst>
          </p:cNvPr>
          <p:cNvSpPr txBox="1"/>
          <p:nvPr/>
        </p:nvSpPr>
        <p:spPr>
          <a:xfrm>
            <a:off x="7679850" y="4250062"/>
            <a:ext cx="360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(ก)	ไม่พบจุดบกพร่อง</a:t>
            </a:r>
          </a:p>
        </p:txBody>
      </p:sp>
    </p:spTree>
    <p:extLst>
      <p:ext uri="{BB962C8B-B14F-4D97-AF65-F5344CB8AC3E}">
        <p14:creationId xmlns:p14="http://schemas.microsoft.com/office/powerpoint/2010/main" val="2286807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362185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วิธีการส่งผ่านและรับคลื่นเสียง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4B84-70A5-E1B8-F2A6-7FAA1ADDEBCD}"/>
              </a:ext>
            </a:extLst>
          </p:cNvPr>
          <p:cNvSpPr txBox="1"/>
          <p:nvPr/>
        </p:nvSpPr>
        <p:spPr>
          <a:xfrm>
            <a:off x="1875707" y="2228001"/>
            <a:ext cx="10360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วิธีการส่งผ่านคลื่นเสียงเข้าไปในตัวกลางและรับคลื่นเสียงที่สะท้อนกลับสามารถทำได้ 3 วิธี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วิธีการส่งผ่านคลื่นเสียง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Through Transmission)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814A0-EC5C-958C-BA75-0A5E18AA0482}"/>
              </a:ext>
            </a:extLst>
          </p:cNvPr>
          <p:cNvSpPr txBox="1"/>
          <p:nvPr/>
        </p:nvSpPr>
        <p:spPr>
          <a:xfrm>
            <a:off x="7679850" y="4250062"/>
            <a:ext cx="360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(ข)	พบจุดบกพร่องขนาดเล็ก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ADEC69-9B54-B383-55A4-EF135D60F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93" y="3678121"/>
            <a:ext cx="4683849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35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362185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วิธีการส่งผ่านและรับคลื่นเสียง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4B84-70A5-E1B8-F2A6-7FAA1ADDEBCD}"/>
              </a:ext>
            </a:extLst>
          </p:cNvPr>
          <p:cNvSpPr txBox="1"/>
          <p:nvPr/>
        </p:nvSpPr>
        <p:spPr>
          <a:xfrm>
            <a:off x="1875707" y="2228001"/>
            <a:ext cx="10360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วิธีการส่งผ่านคลื่นเสียงเข้าไปในตัวกลางและรับคลื่นเสียงที่สะท้อนกลับสามารถทำได้ 3 วิธี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วิธีการส่งผ่านคลื่นเสียง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Through Transmission)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814A0-EC5C-958C-BA75-0A5E18AA0482}"/>
              </a:ext>
            </a:extLst>
          </p:cNvPr>
          <p:cNvSpPr txBox="1"/>
          <p:nvPr/>
        </p:nvSpPr>
        <p:spPr>
          <a:xfrm>
            <a:off x="7679850" y="4250062"/>
            <a:ext cx="360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(ค) พบจุดบกพร่องขนาดใหญ่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2D4808-0FEC-0671-12FC-BE9DA5005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22" y="3678122"/>
            <a:ext cx="4489942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9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1705845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บทนำ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421262" y="1621506"/>
            <a:ext cx="98626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การทดสอบโดยวิธีคลื่นเสียงความถี่สูง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 testing)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ใช้หัวตรวจสอบ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Probe)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เปลี่ยนพลังงานทางไฟฟ้าเป็นพลังงานในรูปของคลื่นเสียงและส่งคลื่นเสียงเข้าไปในวัตถุที่จะทดสอบ เมื่อเสียงสะท้อนกลับเข้ามาหัวตรวจสอบ หัวตรวจสอบจะทำหน้าที่เปลี่ยนพลังงานในรูปของคลื่นเสียงกลับไปเป็นสัญญาณทางไฟฟ้าเพื่อแสดงผลต่อไปคลื่นเสียงความถี่สูงสร้างขึ้นจากผลึกซึ่งอยู่ภายในหัวตรวจสอบ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103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362185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วิธีการส่งผ่านและรับคลื่นเสียง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4B84-70A5-E1B8-F2A6-7FAA1ADDEBCD}"/>
              </a:ext>
            </a:extLst>
          </p:cNvPr>
          <p:cNvSpPr txBox="1"/>
          <p:nvPr/>
        </p:nvSpPr>
        <p:spPr>
          <a:xfrm>
            <a:off x="2499514" y="2168428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วิธีการสะท้อนคลื่นเสียงกลับ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 Echo)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F37F3F-36AB-02ED-71E9-528C1DE1E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4" y="2845279"/>
            <a:ext cx="7192974" cy="318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44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362185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วิธีการส่งผ่านและรับคลื่นเสียง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4B84-70A5-E1B8-F2A6-7FAA1ADDEBCD}"/>
              </a:ext>
            </a:extLst>
          </p:cNvPr>
          <p:cNvSpPr txBox="1"/>
          <p:nvPr/>
        </p:nvSpPr>
        <p:spPr>
          <a:xfrm>
            <a:off x="2499514" y="2168428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 วิธีการรีโซแนน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Resonance Method)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B801A-9DF4-B907-96AB-6B7228323809}"/>
              </a:ext>
            </a:extLst>
          </p:cNvPr>
          <p:cNvSpPr txBox="1"/>
          <p:nvPr/>
        </p:nvSpPr>
        <p:spPr>
          <a:xfrm>
            <a:off x="1496268" y="2830930"/>
            <a:ext cx="10360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ความถี่ที่เกิดจากการสั่นสะเทือนของผลึกที่สอดคล้องกับความหนาของวัสดุ วิธีการรี โซแนน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ในอดีต จะนำมาใช้วัดความหนางานที่บางเป็นพิเศษได้ แต่ปัจจุบันไม่ค่อยจะได้พบวิธีการรีโซแนน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เนื่องจากว่า ความก้าวหน้าเทคโนโลยีในการสร้างหัวตรวจสอบแบบ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 Echo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สามารถที่จะใช้วัดความหนามากๆ เช่น ท่อเคลือบผิวเตาปฏิกรณ์ปรมาณู</a:t>
            </a:r>
          </a:p>
        </p:txBody>
      </p:sp>
    </p:spTree>
    <p:extLst>
      <p:ext uri="{BB962C8B-B14F-4D97-AF65-F5344CB8AC3E}">
        <p14:creationId xmlns:p14="http://schemas.microsoft.com/office/powerpoint/2010/main" val="197535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362185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เทคนิคการตรวจสอบด้วยคลื่นเสียงอ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 Wave)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4B84-70A5-E1B8-F2A6-7FAA1ADDEBCD}"/>
              </a:ext>
            </a:extLst>
          </p:cNvPr>
          <p:cNvSpPr txBox="1"/>
          <p:nvPr/>
        </p:nvSpPr>
        <p:spPr>
          <a:xfrm>
            <a:off x="1184545" y="2104476"/>
            <a:ext cx="116542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เทคนิคแบบสัมผัส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Contact Scan)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แบ่งออกเป็นเทคนิค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ย่อยๆ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ได้ 3 แบบ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(1) เทคนิคลำเสียงตั้งฉาก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(2) เทคนิคลำเสียงเอียงเป็นมุม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(3) เทคนิคคลื่นผิว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เทคนิคการส่งคลื่นเสียง แบบจุ่มหัวตรวจสอบไว้ในของเหลว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Immersion Technique)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แบ่งได้ 3 วิธี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(1) เทคนิคการจุ่มน้ำ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Immersion Technique)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เทคนิคบ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ับเบล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อร์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Bubble Technique)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เทคนิคทรานสดิวเซอร์วงล้อ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Wheel Transducer Technique)</a:t>
            </a:r>
          </a:p>
        </p:txBody>
      </p:sp>
    </p:spTree>
    <p:extLst>
      <p:ext uri="{BB962C8B-B14F-4D97-AF65-F5344CB8AC3E}">
        <p14:creationId xmlns:p14="http://schemas.microsoft.com/office/powerpoint/2010/main" val="1059120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การปรับเทียบเครื่องด้วยหัวตรวจสอบตรง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Normal Probe Calibration)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DE36D-4C73-10BB-FE3D-315F5F1E8A49}"/>
              </a:ext>
            </a:extLst>
          </p:cNvPr>
          <p:cNvSpPr txBox="1"/>
          <p:nvPr/>
        </p:nvSpPr>
        <p:spPr>
          <a:xfrm>
            <a:off x="1225122" y="2206281"/>
            <a:ext cx="100587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จอภาพ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จะแบ่ง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สเกล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แนวระนาบ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Time Base)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ออกเป็น 10 ช่องใหญ่และใน 1 ช่องใหญ่จะแบ่งออกเป็น 10 ช่องเล็ก ค่าที่อ่านได้จากซ้ายไปขวาของ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สเกล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Screen Reading (SR)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ช่วงความกว้างทั้งหมดของจอภาพจะใช้กำหนดช่วงระยะทางของการตรวจสอบเรียกว่า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Test Range (TR) SR = s/k ,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 =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ระยะตรวจสอบที่ต้องการวัดค่า เช่น กำหนด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= 200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มิลลิเมตร ดังนั้น ระยะตรวจสอบ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S) = 200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มิลลิเมตร เป็นต้น,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 = Scale Factor (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ค่าที่ได้จาก 1 ช่องใหญ่)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8084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การปรับเทียบเครื่องด้วยหัวตรวจสอบตรง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Normal Probe Calibration)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A934F1-DF27-BF04-09B4-5555920D6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23" y="2320849"/>
            <a:ext cx="8483644" cy="32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96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ขั้นตอนการปรับเทียบเครื่องตรวจสอบอ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ด้วยหัวตรวจสอบตรง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AC605-AAD5-4847-5FC7-80ED3DF8B999}"/>
              </a:ext>
            </a:extLst>
          </p:cNvPr>
          <p:cNvSpPr txBox="1"/>
          <p:nvPr/>
        </p:nvSpPr>
        <p:spPr>
          <a:xfrm>
            <a:off x="1571204" y="2161711"/>
            <a:ext cx="102108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ตรวจความพร้อมของแบตเตอรี่ และเปิด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สวิทซ์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เครื่องทำงาน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ปรับปุ่ม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Gain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เพิ่มความแรงของเสียงให้สัญญาณส่งคลื่นเสียง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Initial Pulse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สูงเต็ม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ปรับปุ่ม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Delay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ให้สัญญาณ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Initial Pulse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เลื่อนไปซ้ายสุดของจอภาพ ในแนวเส้นแสดงเวลาหรือระยะทาง (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Time Base)</a:t>
            </a: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ปิดปุ่ม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Reject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ที่ทำหน้าที่ตัดสัญญาณรบกวน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เลือกขนาดของหัวตรวจสอบตรงตามที่ต้องการ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ทาสารนำคลื่น (</a:t>
            </a:r>
            <a:r>
              <a:rPr lang="en-US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Couplant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บนผิวหน้าด้านความหนา 25 มิลลิเมตร ของแท่งปรับมาตรฐาน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V1 </a:t>
            </a:r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7) ปรับปุ่ม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Delay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เลื่อนขาหน้าของคลื่นสะท้อน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BWI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ให้อยู่ที่ตำแหน่ง 25 มิลลิเมตร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8)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ปรับปุ่ม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Range (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ปรับละเอียด) ขยายและบีบสัญญาณ จนกระทั่งคลื่นสะท้อน</a:t>
            </a:r>
          </a:p>
        </p:txBody>
      </p:sp>
    </p:spTree>
    <p:extLst>
      <p:ext uri="{BB962C8B-B14F-4D97-AF65-F5344CB8AC3E}">
        <p14:creationId xmlns:p14="http://schemas.microsoft.com/office/powerpoint/2010/main" val="3403714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จำนวนคลื่นสะท้อนจากด้านล่างของแท่งปรับมาตรฐานที่ปรากฏบนจอภาพ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F04316-7EE6-E21D-48FA-F8BA5C838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64" y="2483551"/>
            <a:ext cx="7924470" cy="33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84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การปรับเทียบเครื่องด้วยหัวตรวจสอบผลึกคู่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Probe Calibration)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DE36D-4C73-10BB-FE3D-315F5F1E8A49}"/>
              </a:ext>
            </a:extLst>
          </p:cNvPr>
          <p:cNvSpPr txBox="1"/>
          <p:nvPr/>
        </p:nvSpPr>
        <p:spPr>
          <a:xfrm>
            <a:off x="1225122" y="2206281"/>
            <a:ext cx="101633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หัวตรวจสอบ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จะมีสายเสียบ 2 สาย โดยแจ็คเสียบด้านหนึ่งจะเป็นของผลึกส่ง ส่วนด้านหนึ่งจะเป็นของผลึกรับ ด้านส่งจะส่งคลื่นผ่านออกไปทางแท่ง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Delay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ซึ่งจะไม่ปรากฎให้เห็นสัญญาณบนจอภาพเพราะผลึกนี้ไม่สามารถรับสัญญาณได้ แต่เมื่อนำหัวตรวจสอบวางบนผิวงานจะปรากฎสัญญาณ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Echo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สะท้อน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Back Wall Echo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จากหัวตรวจสอบด้านคลื่นรับ เนื่องจากแท่ง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Delay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มีขนาดค่อนข้างยาวทำให้คลื่นส่ง หรือ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Initial Pulse </a:t>
            </a:r>
          </a:p>
        </p:txBody>
      </p:sp>
    </p:spTree>
    <p:extLst>
      <p:ext uri="{BB962C8B-B14F-4D97-AF65-F5344CB8AC3E}">
        <p14:creationId xmlns:p14="http://schemas.microsoft.com/office/powerpoint/2010/main" val="840285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การปรับเทียบเครื่องด้วยหัวตรวจสอบผลึกคู่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Probe Calibration)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93328B-07FB-120E-DBAE-6A3B27C60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5" y="2341581"/>
            <a:ext cx="3491348" cy="34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83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ขั้นตอนการปรับเทียบเ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หัวตรวจสอบผลึกคู่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AC605-AAD5-4847-5FC7-80ED3DF8B999}"/>
              </a:ext>
            </a:extLst>
          </p:cNvPr>
          <p:cNvSpPr txBox="1"/>
          <p:nvPr/>
        </p:nvSpPr>
        <p:spPr>
          <a:xfrm>
            <a:off x="1571204" y="2355675"/>
            <a:ext cx="102108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ใช้แท่งปรับมาตรฐาน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Step Block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ขั้นความหนา 1 มิลลิเมตร ถึง 10 มิลลิเมตร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กำหนดขั้นความหนาของแท่ง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Stepped Block </a:t>
            </a:r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วางหัวตรวจสอบ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Probe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ไว้ที่ขั้นความหนา 4 มิลลิเมตร 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ย้ายหัวตรวจสอบ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Probe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ไปไว้ที่ขั้นความหนา 8 มิลลิเมตร และปรับปุ่ม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Delay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ให้คลื่นสะท้อน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Back-wall Echo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คลื่นแรกอยู่ตรงตำแหน่งเลข 8 ของจอภาพ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ทำซ้ำตามข้อ 3 และข้อ 4 โดยปรับปุ่มบีบและขยายสัญญาณ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Range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จนคลื่นสะท้อน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Back-wall Echo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คลื่นแรกอยู่ตรงตำแหน่งเลข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513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481775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75375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มาตรฐานการตรวจสอบ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421262" y="1771083"/>
            <a:ext cx="9862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ใช้สำหรับทดสอบรอยเชื่อมของโครงเหล็กรูปพรรณ โดยใช้คลื่นเสียงความถี่สูง สำหรับงานเชื่อมรอยต่อชน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Butt Weld)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ชิ้นงานที่มีความหนาระหว่าง 8 ถึง 200 มิลลิเมตร ซึ่งกำหนดตามมาตรฐานต่อไปนี้ และกำหนดไม่ให้ใช้สำหรับการตรวจสอบชิ้นงานท่อเชื่อมต่อกันด้วยรอยต่อบาก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Groove Weld)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งานรูปตัวที รูปตัววาย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9062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Online Media 4" title="CVM - USM GO+ | UT-Ultrasonic Testing | เครื่องตรวจหารอยร้าวด้วยคลื่นเสียงอัลตร้าโซนิค">
            <a:hlinkClick r:id="" action="ppaction://media"/>
            <a:extLst>
              <a:ext uri="{FF2B5EF4-FFF2-40B4-BE49-F238E27FC236}">
                <a16:creationId xmlns:a16="http://schemas.microsoft.com/office/drawing/2014/main" id="{6243FB6A-16A3-CE46-034B-E300B0F4AC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2508" y="997527"/>
            <a:ext cx="8606984" cy="48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8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Online Media 2" title="CVM - USM 36 | Ultrasonic Flaw Detector | เครื่องตรวจหารอยร้าวด้วยคลื่นเสียงอัลตร้าโซนิค แบบ A-Scan">
            <a:hlinkClick r:id="" action="ppaction://media"/>
            <a:extLst>
              <a:ext uri="{FF2B5EF4-FFF2-40B4-BE49-F238E27FC236}">
                <a16:creationId xmlns:a16="http://schemas.microsoft.com/office/drawing/2014/main" id="{B29DEB5B-C8BC-EC2F-4728-2240C4D84E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27474" y="960783"/>
            <a:ext cx="8737052" cy="49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Online Media 2" title="CVM - DMS GO+ | Ultrasonic Thickness Gauge | เครื่องวัดความหนาของชิ้นงานด้วยคลื่นเสียงอัลตร้าโซนิค">
            <a:hlinkClick r:id="" action="ppaction://media"/>
            <a:extLst>
              <a:ext uri="{FF2B5EF4-FFF2-40B4-BE49-F238E27FC236}">
                <a16:creationId xmlns:a16="http://schemas.microsoft.com/office/drawing/2014/main" id="{2ECB6A27-21B1-8119-3338-1CC0E27028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7988" y="983673"/>
            <a:ext cx="8656024" cy="489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Online Media 1" title="CVM - Mentor UT | PAUT-Ultrasonic Phased Array | เครื่องอุลตร้าโซนิคตรวจหารอยแตกร้าวแบบเฟสอะเรย์">
            <a:hlinkClick r:id="" action="ppaction://media"/>
            <a:extLst>
              <a:ext uri="{FF2B5EF4-FFF2-40B4-BE49-F238E27FC236}">
                <a16:creationId xmlns:a16="http://schemas.microsoft.com/office/drawing/2014/main" id="{2A1036AE-659C-096D-352F-5C9C7F370E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2508" y="997527"/>
            <a:ext cx="8606984" cy="48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231410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แบบฝึกหัด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195927" y="1609960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จงตอบคำถามต่อไปนี้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AC605-AAD5-4847-5FC7-80ED3DF8B999}"/>
              </a:ext>
            </a:extLst>
          </p:cNvPr>
          <p:cNvSpPr txBox="1"/>
          <p:nvPr/>
        </p:nvSpPr>
        <p:spPr>
          <a:xfrm>
            <a:off x="2195927" y="2262609"/>
            <a:ext cx="102108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จงอธิบายลักษณะของการทดสอบด้วยคล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จงอธิบายมาตรฐานการทดสอบด้วยคล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ราโชน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จงอธิบายลักษณะคล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จงบอกชนิดเครื่องมือและอุปกรณ์ที่ใช้ในการทดสอบด้วยคล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ราโชน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จงบอกวิธีการทดสอบด้วยคล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ราโชน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024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67304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72386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วัตถุประสงค์ของการทดสอบ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421262" y="1709180"/>
            <a:ext cx="9862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เพื่อหาร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บกพร่องใดๆ ที่อยู่ในรอยเชื่อมและส่วนที่ได้รับผลกระทบจากความร้อน ซึ่งมีผลต่อความแข็งแรงของโครงสร้างเหล็ก ทั้งรอยบกพร่องที่เกิดขึ้นในระหว่างการเชื่อมสร้าง การเชื่อมซ่อม การเกิดขึ้นโดยสาเหตุจากการใช้งาน การตรวจสอบเมื่อครบวาระ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244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260206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6" y="653714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ข้อได้เปรียบของการทดสอบ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922258" y="2012510"/>
            <a:ext cx="98626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สามารถทดสอบกับวัสดุได้หลายชนิด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สามารถทดสอบวัสดุที่มีความหนามาก ๆ ได้ (เช่น ถ้าเป็นเหล็กจะสามารถทดสอบได้ใน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ความหนาหลายเมตร)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ต้องการการเข้าถึงชิ้นงานเพียงด้านเดียว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ผลการทดสอบสามารถแสดงความลึกและขนาดของรอยความไม่ต่อเนื่องได้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เครื่องมือสามารถเคลื่อนย้ายเพื่อทดสอบงานสนามได้สะดวก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858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7" y="675375"/>
            <a:ext cx="539294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7770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ข้อเสียเปรียบของการทดสอบ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937005" y="2144072"/>
            <a:ext cx="10667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ต้องมีการสอบเทียบอุปกรณ์ทุกครั้งก่อนการทดสอบ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ความเรียบของผิวชิ้นงานและรูปร่างที่ซับซ้อนของชิ้นงานมีผลต่อการทดสอบมาก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ต้องแปรผลการทดสอบจากสัญญาณ ผู้ทดสอบจึงต้องมีทักษะและความชำนาญสูง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718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7" y="675375"/>
            <a:ext cx="7103755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หลักการตรวจสอบด้วยคล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7" y="1859340"/>
            <a:ext cx="10036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ใช้คลื่นพลังงานไฟฟ้า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ป้อนเข้าสู่หัวตรวจสอบ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Probe)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ที่มีผลึกไฟฟ้า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พิอิซ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โซ (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Piczo-clectric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Crystal)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ทำหน้าที่เปลี่ยนพลังงานไฟฟ้าเป็นพลังงานสั่นสะเทือนทางกลเกิดเป็นคลื่นเสียงความถี่สูง ส่งผ่านสารนำคลื่น (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Couplant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เข้าไปยังเนื้อวัสดุงาน การทดสอบวิธีนี้จะบอกตำแหน่งและความลึกของจุดบกพร่องโดยอาศัยหลักการคำนวณทางตรีโกณมิติ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613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7" y="675375"/>
            <a:ext cx="7103755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หลักการตรวจสอบด้วยคล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7" y="2804769"/>
            <a:ext cx="10036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ทำการส่งคลื่นเสียง จากหัวส่ง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Transducer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Search Unit)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ผ่านเข้าไปในวัสดุ ถ้าพบ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ความไม่ต่อเนื่อง คลื่นเสียงบางส่วนหรือ ทั้งหมดจะสะท้อนกลับมายัง หัวรับ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Receiver)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  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จะแปลงคลื่นเสียงไปแสดงบนจอแสดงผล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ความแรงของสัญญาณที่รับจะขึ้นกับลักษณะของรอยบกพร่อง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เวลาที่คลื่นเสียงใช้ในการเดินทางในวัสดุจะขึ้นกับระยะห่างของรอยบกพร่องจากผิวที่ส่งคลื่นเสียงเข้าไป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421262" y="1727551"/>
            <a:ext cx="10360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ขนาดความโตของจุดบกพร่องจะพิจารณาจากความแรงของคลื่นที่สะท้อนกลับหลักการพอสรุปได้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144186009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6480</TotalTime>
  <Words>4301</Words>
  <Application>Microsoft Office PowerPoint</Application>
  <PresentationFormat>Widescreen</PresentationFormat>
  <Paragraphs>225</Paragraphs>
  <Slides>44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Century Gothic</vt:lpstr>
      <vt:lpstr>TH Sarabun New</vt:lpstr>
      <vt:lpstr>Wingdings 3</vt:lpstr>
      <vt:lpstr>Wisp</vt:lpstr>
      <vt:lpstr>หัวข้อที่ 4 การทดสอบด้วยคลื่นอัลตราโซนิก</vt:lpstr>
      <vt:lpstr>บทนำ</vt:lpstr>
      <vt:lpstr>บทนำ</vt:lpstr>
      <vt:lpstr>1. มาตรฐานการตรวจสอบ</vt:lpstr>
      <vt:lpstr>2. วัตถุประสงค์ของการทดสอบ</vt:lpstr>
      <vt:lpstr>3. ข้อได้เปรียบของการทดสอบ</vt:lpstr>
      <vt:lpstr>4. ข้อเสียเปรียบของการทดสอบ</vt:lpstr>
      <vt:lpstr>5. หลักการตรวจสอบด้วยคลื่นอัลตราโซนิก </vt:lpstr>
      <vt:lpstr>5. หลักการตรวจสอบด้วยคลื่นอัลตราโซนิก </vt:lpstr>
      <vt:lpstr>6. คลื่นอัลตราโซนิก (UItrasonic Wave)</vt:lpstr>
      <vt:lpstr>6. คลื่นอัลตราโซนิก (UItrasonic Wave)</vt:lpstr>
      <vt:lpstr>7. เครื่องมือและอุปกรณ์การตรวจสอบ</vt:lpstr>
      <vt:lpstr>PowerPoint Presentation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8. วิธีการตรวจสอบ</vt:lpstr>
      <vt:lpstr>8. วิธีการตรวจสอบ</vt:lpstr>
      <vt:lpstr>8. วิธีการตรวจสอบ</vt:lpstr>
      <vt:lpstr>8. วิธีการตรวจสอบ</vt:lpstr>
      <vt:lpstr>8. วิธีการตรวจสอบ</vt:lpstr>
      <vt:lpstr>8. วิธีการตรวจสอบ</vt:lpstr>
      <vt:lpstr>9. การปรับเทียบเครื่องอัลตราโซนิก (Calibration)</vt:lpstr>
      <vt:lpstr>9. การปรับเทียบเครื่องอัลตราโซนิก (Calibration)</vt:lpstr>
      <vt:lpstr>9. การปรับเทียบเครื่องอัลตราโซนิก (Calibration)</vt:lpstr>
      <vt:lpstr>9. การปรับเทียบเครื่องอัลตราโซนิก (Calibration)</vt:lpstr>
      <vt:lpstr>9. การปรับเทียบเครื่องอัลตราโซนิก (Calibration)</vt:lpstr>
      <vt:lpstr>9. การปรับเทียบเครื่องอัลตราโซนิก (Calibration)</vt:lpstr>
      <vt:lpstr>9. การปรับเทียบเครื่องอัลตราโซนิก (Calibration)</vt:lpstr>
      <vt:lpstr>PowerPoint Presentation</vt:lpstr>
      <vt:lpstr>PowerPoint Presentation</vt:lpstr>
      <vt:lpstr>PowerPoint Presentation</vt:lpstr>
      <vt:lpstr>PowerPoint Presentation</vt:lpstr>
      <vt:lpstr>แบบฝึกหัด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การทดสอบวัสดุแบบไม่ทำลายสภาพ</dc:title>
  <dc:creator>วิชญาพร อินสวน</dc:creator>
  <cp:lastModifiedBy>วิชญาพร อินสวน</cp:lastModifiedBy>
  <cp:revision>42</cp:revision>
  <dcterms:created xsi:type="dcterms:W3CDTF">2022-05-18T05:45:31Z</dcterms:created>
  <dcterms:modified xsi:type="dcterms:W3CDTF">2022-06-28T08:53:44Z</dcterms:modified>
</cp:coreProperties>
</file>