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Crimson Pro Semi Bold"/>
      <p:regular r:id="rId17"/>
    </p:embeddedFont>
    <p:embeddedFont>
      <p:font typeface="Crimson Pro Semi Bold"/>
      <p:regular r:id="rId18"/>
    </p:embeddedFont>
    <p:embeddedFont>
      <p:font typeface="Crimson Pro Semi Bold"/>
      <p:regular r:id="rId19"/>
    </p:embeddedFont>
    <p:embeddedFont>
      <p:font typeface="Crimson Pro Semi Bold"/>
      <p:regular r:id="rId20"/>
    </p:embeddedFont>
    <p:embeddedFont>
      <p:font typeface="Heebo"/>
      <p:regular r:id="rId21"/>
    </p:embeddedFont>
    <p:embeddedFont>
      <p:font typeface="Heebo"/>
      <p:regular r:id="rId22"/>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0-1.png"/><Relationship Id="rId3"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1-1.png"/><Relationship Id="rId3"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slideLayout" Target="../slideLayouts/slideLayout11.xml"/><Relationship Id="rId10"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5.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6.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7.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85000"/>
            </a:srgbClr>
          </a:solidFill>
          <a:ln/>
        </p:spPr>
      </p:sp>
      <p:sp>
        <p:nvSpPr>
          <p:cNvPr id="4" name="Text 1"/>
          <p:cNvSpPr/>
          <p:nvPr/>
        </p:nvSpPr>
        <p:spPr>
          <a:xfrm>
            <a:off x="864037" y="2565559"/>
            <a:ext cx="12902327" cy="1543050"/>
          </a:xfrm>
          <a:prstGeom prst="rect">
            <a:avLst/>
          </a:prstGeom>
          <a:noFill/>
          <a:ln/>
        </p:spPr>
        <p:txBody>
          <a:bodyPr wrap="square" lIns="0" tIns="0" rIns="0" bIns="0" rtlCol="0" anchor="t"/>
          <a:lstStyle/>
          <a:p>
            <a:pPr algn="l" indent="0" marL="0">
              <a:lnSpc>
                <a:spcPts val="6050"/>
              </a:lnSpc>
              <a:buNone/>
            </a:pPr>
            <a:r>
              <a:rPr lang="en-US" sz="4850" dirty="0">
                <a:solidFill>
                  <a:srgbClr val="152D47"/>
                </a:solidFill>
                <a:latin typeface="Crimson Pro Semi Bold" pitchFamily="34" charset="0"/>
                <a:ea typeface="Crimson Pro Semi Bold" pitchFamily="34" charset="-122"/>
                <a:cs typeface="Crimson Pro Semi Bold" pitchFamily="34" charset="-120"/>
              </a:rPr>
              <a:t>Testing Fluid Properties: Measurement, Principles, and Analysis</a:t>
            </a:r>
            <a:endParaRPr lang="en-US" sz="4850" dirty="0"/>
          </a:p>
        </p:txBody>
      </p:sp>
      <p:sp>
        <p:nvSpPr>
          <p:cNvPr id="5" name="Text 2"/>
          <p:cNvSpPr/>
          <p:nvPr/>
        </p:nvSpPr>
        <p:spPr>
          <a:xfrm>
            <a:off x="864037" y="4478893"/>
            <a:ext cx="12902327" cy="1185148"/>
          </a:xfrm>
          <a:prstGeom prst="rect">
            <a:avLst/>
          </a:prstGeom>
          <a:noFill/>
          <a:ln/>
        </p:spPr>
        <p:txBody>
          <a:bodyPr wrap="square" lIns="0" tIns="0" rIns="0" bIns="0" rtlCol="0" anchor="t"/>
          <a:lstStyle/>
          <a:p>
            <a:pPr algn="l" indent="0" marL="0">
              <a:lnSpc>
                <a:spcPts val="3100"/>
              </a:lnSpc>
              <a:buNone/>
            </a:pPr>
            <a:r>
              <a:rPr lang="en-US" sz="1900" dirty="0">
                <a:solidFill>
                  <a:srgbClr val="4C4C4D"/>
                </a:solidFill>
                <a:latin typeface="Heebo" pitchFamily="34" charset="0"/>
                <a:ea typeface="Heebo" pitchFamily="34" charset="-122"/>
                <a:cs typeface="Heebo" pitchFamily="34" charset="-120"/>
              </a:rPr>
              <a:t>Understanding fluid properties is fundamental to engineering excellence. This comprehensive guide explores the essential techniques, principles, and methodologies for measuring and analyzing fluid behavior in various applications.</a:t>
            </a:r>
            <a:endParaRPr lang="en-US" sz="1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623173" y="489585"/>
            <a:ext cx="9990773" cy="556379"/>
          </a:xfrm>
          <a:prstGeom prst="rect">
            <a:avLst/>
          </a:prstGeom>
          <a:noFill/>
          <a:ln/>
        </p:spPr>
        <p:txBody>
          <a:bodyPr wrap="none" lIns="0" tIns="0" rIns="0" bIns="0" rtlCol="0" anchor="t"/>
          <a:lstStyle/>
          <a:p>
            <a:pPr algn="l" indent="0" marL="0">
              <a:lnSpc>
                <a:spcPts val="4350"/>
              </a:lnSpc>
              <a:buNone/>
            </a:pPr>
            <a:r>
              <a:rPr lang="en-US" sz="3500" dirty="0">
                <a:solidFill>
                  <a:srgbClr val="152D47"/>
                </a:solidFill>
                <a:latin typeface="Crimson Pro Semi Bold" pitchFamily="34" charset="0"/>
                <a:ea typeface="Crimson Pro Semi Bold" pitchFamily="34" charset="-122"/>
                <a:cs typeface="Crimson Pro Semi Bold" pitchFamily="34" charset="-120"/>
              </a:rPr>
              <a:t>Conclusion: The Critical Role of Fluid Property Testing</a:t>
            </a:r>
            <a:endParaRPr lang="en-US" sz="3500" dirty="0"/>
          </a:p>
        </p:txBody>
      </p:sp>
      <p:sp>
        <p:nvSpPr>
          <p:cNvPr id="3" name="Text 1"/>
          <p:cNvSpPr/>
          <p:nvPr/>
        </p:nvSpPr>
        <p:spPr>
          <a:xfrm>
            <a:off x="2321957" y="1886426"/>
            <a:ext cx="2383988" cy="278249"/>
          </a:xfrm>
          <a:prstGeom prst="rect">
            <a:avLst/>
          </a:prstGeom>
          <a:noFill/>
          <a:ln/>
        </p:spPr>
        <p:txBody>
          <a:bodyPr wrap="none" lIns="0" tIns="0" rIns="0" bIns="0" rtlCol="0" anchor="t"/>
          <a:lstStyle/>
          <a:p>
            <a:pPr algn="r" indent="0" marL="0">
              <a:lnSpc>
                <a:spcPts val="2150"/>
              </a:lnSpc>
              <a:buNone/>
            </a:pPr>
            <a:r>
              <a:rPr lang="en-US" sz="1750" dirty="0">
                <a:solidFill>
                  <a:srgbClr val="4C4C4D"/>
                </a:solidFill>
                <a:latin typeface="Crimson Pro Semi Bold" pitchFamily="34" charset="0"/>
                <a:ea typeface="Crimson Pro Semi Bold" pitchFamily="34" charset="-122"/>
                <a:cs typeface="Crimson Pro Semi Bold" pitchFamily="34" charset="-120"/>
              </a:rPr>
              <a:t>Understanding Properties</a:t>
            </a:r>
            <a:endParaRPr lang="en-US" sz="1750" dirty="0"/>
          </a:p>
        </p:txBody>
      </p:sp>
      <p:sp>
        <p:nvSpPr>
          <p:cNvPr id="4" name="Text 2"/>
          <p:cNvSpPr/>
          <p:nvPr/>
        </p:nvSpPr>
        <p:spPr>
          <a:xfrm>
            <a:off x="623173" y="2271474"/>
            <a:ext cx="4082772" cy="854750"/>
          </a:xfrm>
          <a:prstGeom prst="rect">
            <a:avLst/>
          </a:prstGeom>
          <a:noFill/>
          <a:ln/>
        </p:spPr>
        <p:txBody>
          <a:bodyPr wrap="square" lIns="0" tIns="0" rIns="0" bIns="0" rtlCol="0" anchor="t"/>
          <a:lstStyle/>
          <a:p>
            <a:pPr algn="r" indent="0" marL="0">
              <a:lnSpc>
                <a:spcPts val="2200"/>
              </a:lnSpc>
              <a:buNone/>
            </a:pPr>
            <a:r>
              <a:rPr lang="en-US" sz="1400" dirty="0">
                <a:solidFill>
                  <a:srgbClr val="4C4C4D"/>
                </a:solidFill>
                <a:latin typeface="Heebo" pitchFamily="34" charset="0"/>
                <a:ea typeface="Heebo" pitchFamily="34" charset="-122"/>
                <a:cs typeface="Heebo" pitchFamily="34" charset="-120"/>
              </a:rPr>
              <a:t>Comprehensive knowledge of density, viscosity, and flow behavior forms the foundation for all fluid applications.</a:t>
            </a:r>
            <a:endParaRPr lang="en-US" sz="1400" dirty="0"/>
          </a:p>
        </p:txBody>
      </p:sp>
      <p:pic>
        <p:nvPicPr>
          <p:cNvPr id="5" name="Image 0" descr="preencoded.png">    </p:cNvPr>
          <p:cNvPicPr>
            <a:picLocks noChangeAspect="1"/>
          </p:cNvPicPr>
          <p:nvPr/>
        </p:nvPicPr>
        <p:blipFill>
          <a:blip r:embed="rId1"/>
          <a:stretch>
            <a:fillRect/>
          </a:stretch>
        </p:blipFill>
        <p:spPr>
          <a:xfrm>
            <a:off x="4973003" y="1402080"/>
            <a:ext cx="4684395" cy="4684395"/>
          </a:xfrm>
          <a:prstGeom prst="rect">
            <a:avLst/>
          </a:prstGeom>
        </p:spPr>
      </p:pic>
      <p:pic>
        <p:nvPicPr>
          <p:cNvPr id="6" name="Image 1" descr="preencoded.png">    </p:cNvPr>
          <p:cNvPicPr>
            <a:picLocks noChangeAspect="1"/>
          </p:cNvPicPr>
          <p:nvPr/>
        </p:nvPicPr>
        <p:blipFill>
          <a:blip r:embed="rId2"/>
          <a:stretch>
            <a:fillRect/>
          </a:stretch>
        </p:blipFill>
        <p:spPr>
          <a:xfrm>
            <a:off x="6239173" y="2236291"/>
            <a:ext cx="266343" cy="333018"/>
          </a:xfrm>
          <a:prstGeom prst="rect">
            <a:avLst/>
          </a:prstGeom>
        </p:spPr>
      </p:pic>
      <p:sp>
        <p:nvSpPr>
          <p:cNvPr id="7" name="Text 3"/>
          <p:cNvSpPr/>
          <p:nvPr/>
        </p:nvSpPr>
        <p:spPr>
          <a:xfrm>
            <a:off x="9924455" y="1886426"/>
            <a:ext cx="2225873" cy="278249"/>
          </a:xfrm>
          <a:prstGeom prst="rect">
            <a:avLst/>
          </a:prstGeom>
          <a:noFill/>
          <a:ln/>
        </p:spPr>
        <p:txBody>
          <a:bodyPr wrap="none" lIns="0" tIns="0" rIns="0" bIns="0" rtlCol="0" anchor="t"/>
          <a:lstStyle/>
          <a:p>
            <a:pPr algn="l" indent="0" marL="0">
              <a:lnSpc>
                <a:spcPts val="2150"/>
              </a:lnSpc>
              <a:buNone/>
            </a:pPr>
            <a:r>
              <a:rPr lang="en-US" sz="1750" dirty="0">
                <a:solidFill>
                  <a:srgbClr val="4C4C4D"/>
                </a:solidFill>
                <a:latin typeface="Crimson Pro Semi Bold" pitchFamily="34" charset="0"/>
                <a:ea typeface="Crimson Pro Semi Bold" pitchFamily="34" charset="-122"/>
                <a:cs typeface="Crimson Pro Semi Bold" pitchFamily="34" charset="-120"/>
              </a:rPr>
              <a:t>Precise Measurement</a:t>
            </a:r>
            <a:endParaRPr lang="en-US" sz="1750" dirty="0"/>
          </a:p>
        </p:txBody>
      </p:sp>
      <p:sp>
        <p:nvSpPr>
          <p:cNvPr id="8" name="Text 4"/>
          <p:cNvSpPr/>
          <p:nvPr/>
        </p:nvSpPr>
        <p:spPr>
          <a:xfrm>
            <a:off x="9924455" y="2271474"/>
            <a:ext cx="4082772" cy="854750"/>
          </a:xfrm>
          <a:prstGeom prst="rect">
            <a:avLst/>
          </a:prstGeom>
          <a:noFill/>
          <a:ln/>
        </p:spPr>
        <p:txBody>
          <a:bodyPr wrap="square" lIns="0" tIns="0" rIns="0" bIns="0" rtlCol="0" anchor="t"/>
          <a:lstStyle/>
          <a:p>
            <a:pPr algn="l" indent="0" marL="0">
              <a:lnSpc>
                <a:spcPts val="2200"/>
              </a:lnSpc>
              <a:buNone/>
            </a:pPr>
            <a:r>
              <a:rPr lang="en-US" sz="1400" dirty="0">
                <a:solidFill>
                  <a:srgbClr val="4C4C4D"/>
                </a:solidFill>
                <a:latin typeface="Heebo" pitchFamily="34" charset="0"/>
                <a:ea typeface="Heebo" pitchFamily="34" charset="-122"/>
                <a:cs typeface="Heebo" pitchFamily="34" charset="-120"/>
              </a:rPr>
              <a:t>Advanced instrumentation and rigorous methodology ensure accurate, reliable data for engineering design and analysis.</a:t>
            </a:r>
            <a:endParaRPr lang="en-US" sz="1400" dirty="0"/>
          </a:p>
        </p:txBody>
      </p:sp>
      <p:pic>
        <p:nvPicPr>
          <p:cNvPr id="9" name="Image 2" descr="preencoded.png">    </p:cNvPr>
          <p:cNvPicPr>
            <a:picLocks noChangeAspect="1"/>
          </p:cNvPicPr>
          <p:nvPr/>
        </p:nvPicPr>
        <p:blipFill>
          <a:blip r:embed="rId3"/>
          <a:stretch>
            <a:fillRect/>
          </a:stretch>
        </p:blipFill>
        <p:spPr>
          <a:xfrm>
            <a:off x="4973003" y="1402080"/>
            <a:ext cx="4684395" cy="4684395"/>
          </a:xfrm>
          <a:prstGeom prst="rect">
            <a:avLst/>
          </a:prstGeom>
        </p:spPr>
      </p:pic>
      <p:pic>
        <p:nvPicPr>
          <p:cNvPr id="10" name="Image 3" descr="preencoded.png">    </p:cNvPr>
          <p:cNvPicPr>
            <a:picLocks noChangeAspect="1"/>
          </p:cNvPicPr>
          <p:nvPr/>
        </p:nvPicPr>
        <p:blipFill>
          <a:blip r:embed="rId4"/>
          <a:stretch>
            <a:fillRect/>
          </a:stretch>
        </p:blipFill>
        <p:spPr>
          <a:xfrm>
            <a:off x="8523387" y="2634913"/>
            <a:ext cx="266343" cy="333018"/>
          </a:xfrm>
          <a:prstGeom prst="rect">
            <a:avLst/>
          </a:prstGeom>
        </p:spPr>
      </p:pic>
      <p:sp>
        <p:nvSpPr>
          <p:cNvPr id="11" name="Text 5"/>
          <p:cNvSpPr/>
          <p:nvPr/>
        </p:nvSpPr>
        <p:spPr>
          <a:xfrm>
            <a:off x="9924455" y="4362212"/>
            <a:ext cx="2225873" cy="278249"/>
          </a:xfrm>
          <a:prstGeom prst="rect">
            <a:avLst/>
          </a:prstGeom>
          <a:noFill/>
          <a:ln/>
        </p:spPr>
        <p:txBody>
          <a:bodyPr wrap="none" lIns="0" tIns="0" rIns="0" bIns="0" rtlCol="0" anchor="t"/>
          <a:lstStyle/>
          <a:p>
            <a:pPr algn="l" indent="0" marL="0">
              <a:lnSpc>
                <a:spcPts val="2150"/>
              </a:lnSpc>
              <a:buNone/>
            </a:pPr>
            <a:r>
              <a:rPr lang="en-US" sz="1750" dirty="0">
                <a:solidFill>
                  <a:srgbClr val="4C4C4D"/>
                </a:solidFill>
                <a:latin typeface="Crimson Pro Semi Bold" pitchFamily="34" charset="0"/>
                <a:ea typeface="Crimson Pro Semi Bold" pitchFamily="34" charset="-122"/>
                <a:cs typeface="Crimson Pro Semi Bold" pitchFamily="34" charset="-120"/>
              </a:rPr>
              <a:t>Energy Optimization</a:t>
            </a:r>
            <a:endParaRPr lang="en-US" sz="1750" dirty="0"/>
          </a:p>
        </p:txBody>
      </p:sp>
      <p:sp>
        <p:nvSpPr>
          <p:cNvPr id="12" name="Text 6"/>
          <p:cNvSpPr/>
          <p:nvPr/>
        </p:nvSpPr>
        <p:spPr>
          <a:xfrm>
            <a:off x="9924455" y="4747260"/>
            <a:ext cx="4082772" cy="854750"/>
          </a:xfrm>
          <a:prstGeom prst="rect">
            <a:avLst/>
          </a:prstGeom>
          <a:noFill/>
          <a:ln/>
        </p:spPr>
        <p:txBody>
          <a:bodyPr wrap="square" lIns="0" tIns="0" rIns="0" bIns="0" rtlCol="0" anchor="t"/>
          <a:lstStyle/>
          <a:p>
            <a:pPr algn="l" indent="0" marL="0">
              <a:lnSpc>
                <a:spcPts val="2200"/>
              </a:lnSpc>
              <a:buNone/>
            </a:pPr>
            <a:r>
              <a:rPr lang="en-US" sz="1400" dirty="0">
                <a:solidFill>
                  <a:srgbClr val="4C4C4D"/>
                </a:solidFill>
                <a:latin typeface="Heebo" pitchFamily="34" charset="0"/>
                <a:ea typeface="Heebo" pitchFamily="34" charset="-122"/>
                <a:cs typeface="Heebo" pitchFamily="34" charset="-120"/>
              </a:rPr>
              <a:t>Accurate loss calculations enable system optimization, reducing energy consumption and operational costs significantly.</a:t>
            </a:r>
            <a:endParaRPr lang="en-US" sz="1400" dirty="0"/>
          </a:p>
        </p:txBody>
      </p:sp>
      <p:pic>
        <p:nvPicPr>
          <p:cNvPr id="13" name="Image 4" descr="preencoded.png">    </p:cNvPr>
          <p:cNvPicPr>
            <a:picLocks noChangeAspect="1"/>
          </p:cNvPicPr>
          <p:nvPr/>
        </p:nvPicPr>
        <p:blipFill>
          <a:blip r:embed="rId5"/>
          <a:stretch>
            <a:fillRect/>
          </a:stretch>
        </p:blipFill>
        <p:spPr>
          <a:xfrm>
            <a:off x="4973003" y="1402080"/>
            <a:ext cx="4684395" cy="4684395"/>
          </a:xfrm>
          <a:prstGeom prst="rect">
            <a:avLst/>
          </a:prstGeom>
        </p:spPr>
      </p:pic>
      <p:pic>
        <p:nvPicPr>
          <p:cNvPr id="14" name="Image 5" descr="preencoded.png">    </p:cNvPr>
          <p:cNvPicPr>
            <a:picLocks noChangeAspect="1"/>
          </p:cNvPicPr>
          <p:nvPr/>
        </p:nvPicPr>
        <p:blipFill>
          <a:blip r:embed="rId6"/>
          <a:stretch>
            <a:fillRect/>
          </a:stretch>
        </p:blipFill>
        <p:spPr>
          <a:xfrm>
            <a:off x="8124765" y="4919127"/>
            <a:ext cx="266343" cy="333018"/>
          </a:xfrm>
          <a:prstGeom prst="rect">
            <a:avLst/>
          </a:prstGeom>
        </p:spPr>
      </p:pic>
      <p:sp>
        <p:nvSpPr>
          <p:cNvPr id="15" name="Text 7"/>
          <p:cNvSpPr/>
          <p:nvPr/>
        </p:nvSpPr>
        <p:spPr>
          <a:xfrm>
            <a:off x="2480072" y="4362212"/>
            <a:ext cx="2225873" cy="278249"/>
          </a:xfrm>
          <a:prstGeom prst="rect">
            <a:avLst/>
          </a:prstGeom>
          <a:noFill/>
          <a:ln/>
        </p:spPr>
        <p:txBody>
          <a:bodyPr wrap="none" lIns="0" tIns="0" rIns="0" bIns="0" rtlCol="0" anchor="t"/>
          <a:lstStyle/>
          <a:p>
            <a:pPr algn="r" indent="0" marL="0">
              <a:lnSpc>
                <a:spcPts val="2150"/>
              </a:lnSpc>
              <a:buNone/>
            </a:pPr>
            <a:r>
              <a:rPr lang="en-US" sz="1750" dirty="0">
                <a:solidFill>
                  <a:srgbClr val="4C4C4D"/>
                </a:solidFill>
                <a:latin typeface="Crimson Pro Semi Bold" pitchFamily="34" charset="0"/>
                <a:ea typeface="Crimson Pro Semi Bold" pitchFamily="34" charset="-122"/>
                <a:cs typeface="Crimson Pro Semi Bold" pitchFamily="34" charset="-120"/>
              </a:rPr>
              <a:t>Future Innovation</a:t>
            </a:r>
            <a:endParaRPr lang="en-US" sz="1750" dirty="0"/>
          </a:p>
        </p:txBody>
      </p:sp>
      <p:sp>
        <p:nvSpPr>
          <p:cNvPr id="16" name="Text 8"/>
          <p:cNvSpPr/>
          <p:nvPr/>
        </p:nvSpPr>
        <p:spPr>
          <a:xfrm>
            <a:off x="623173" y="4747260"/>
            <a:ext cx="4082772" cy="854750"/>
          </a:xfrm>
          <a:prstGeom prst="rect">
            <a:avLst/>
          </a:prstGeom>
          <a:noFill/>
          <a:ln/>
        </p:spPr>
        <p:txBody>
          <a:bodyPr wrap="square" lIns="0" tIns="0" rIns="0" bIns="0" rtlCol="0" anchor="t"/>
          <a:lstStyle/>
          <a:p>
            <a:pPr algn="r" indent="0" marL="0">
              <a:lnSpc>
                <a:spcPts val="2200"/>
              </a:lnSpc>
              <a:buNone/>
            </a:pPr>
            <a:r>
              <a:rPr lang="en-US" sz="1400" dirty="0">
                <a:solidFill>
                  <a:srgbClr val="4C4C4D"/>
                </a:solidFill>
                <a:latin typeface="Heebo" pitchFamily="34" charset="0"/>
                <a:ea typeface="Heebo" pitchFamily="34" charset="-122"/>
                <a:cs typeface="Heebo" pitchFamily="34" charset="-120"/>
              </a:rPr>
              <a:t>Emerging technologies like smart sensors, IoT integration, and AI-driven analysis promise enhanced monitoring capabilities.</a:t>
            </a:r>
            <a:endParaRPr lang="en-US" sz="1400" dirty="0"/>
          </a:p>
        </p:txBody>
      </p:sp>
      <p:pic>
        <p:nvPicPr>
          <p:cNvPr id="17" name="Image 6" descr="preencoded.png">    </p:cNvPr>
          <p:cNvPicPr>
            <a:picLocks noChangeAspect="1"/>
          </p:cNvPicPr>
          <p:nvPr/>
        </p:nvPicPr>
        <p:blipFill>
          <a:blip r:embed="rId7"/>
          <a:stretch>
            <a:fillRect/>
          </a:stretch>
        </p:blipFill>
        <p:spPr>
          <a:xfrm>
            <a:off x="4973003" y="1402080"/>
            <a:ext cx="4684395" cy="4684395"/>
          </a:xfrm>
          <a:prstGeom prst="rect">
            <a:avLst/>
          </a:prstGeom>
        </p:spPr>
      </p:pic>
      <p:pic>
        <p:nvPicPr>
          <p:cNvPr id="18" name="Image 7" descr="preencoded.png">    </p:cNvPr>
          <p:cNvPicPr>
            <a:picLocks noChangeAspect="1"/>
          </p:cNvPicPr>
          <p:nvPr/>
        </p:nvPicPr>
        <p:blipFill>
          <a:blip r:embed="rId8"/>
          <a:stretch>
            <a:fillRect/>
          </a:stretch>
        </p:blipFill>
        <p:spPr>
          <a:xfrm>
            <a:off x="5840551" y="4520505"/>
            <a:ext cx="266343" cy="333018"/>
          </a:xfrm>
          <a:prstGeom prst="rect">
            <a:avLst/>
          </a:prstGeom>
        </p:spPr>
      </p:pic>
      <p:sp>
        <p:nvSpPr>
          <p:cNvPr id="19" name="Text 9"/>
          <p:cNvSpPr/>
          <p:nvPr/>
        </p:nvSpPr>
        <p:spPr>
          <a:xfrm>
            <a:off x="890230" y="6487001"/>
            <a:ext cx="13116997" cy="569833"/>
          </a:xfrm>
          <a:prstGeom prst="rect">
            <a:avLst/>
          </a:prstGeom>
          <a:noFill/>
          <a:ln/>
        </p:spPr>
        <p:txBody>
          <a:bodyPr wrap="square" lIns="0" tIns="0" rIns="0" bIns="0" rtlCol="0" anchor="t"/>
          <a:lstStyle/>
          <a:p>
            <a:pPr algn="l" indent="0" marL="0">
              <a:lnSpc>
                <a:spcPts val="2200"/>
              </a:lnSpc>
              <a:buNone/>
            </a:pPr>
            <a:r>
              <a:rPr lang="en-US" sz="1400" dirty="0">
                <a:solidFill>
                  <a:srgbClr val="4C4C4D"/>
                </a:solidFill>
                <a:latin typeface="Heebo" pitchFamily="34" charset="0"/>
                <a:ea typeface="Heebo" pitchFamily="34" charset="-122"/>
                <a:cs typeface="Heebo" pitchFamily="34" charset="-120"/>
              </a:rPr>
              <a:t>The future of fluid mechanics lies in the integration of advanced sensors, real-time monitoring systems, and computational fluid dynamics. This convergence will enable unprecedented precision in fluid property testing and system optimization.</a:t>
            </a:r>
            <a:endParaRPr lang="en-US" sz="1400" dirty="0"/>
          </a:p>
        </p:txBody>
      </p:sp>
      <p:sp>
        <p:nvSpPr>
          <p:cNvPr id="20" name="Shape 10"/>
          <p:cNvSpPr/>
          <p:nvPr/>
        </p:nvSpPr>
        <p:spPr>
          <a:xfrm>
            <a:off x="623173" y="6286738"/>
            <a:ext cx="22860" cy="970359"/>
          </a:xfrm>
          <a:prstGeom prst="rect">
            <a:avLst/>
          </a:prstGeom>
          <a:solidFill>
            <a:srgbClr val="2150FE"/>
          </a:solidFill>
          <a:ln/>
        </p:spPr>
      </p:sp>
      <p:sp>
        <p:nvSpPr>
          <p:cNvPr id="21" name="Text 11"/>
          <p:cNvSpPr/>
          <p:nvPr/>
        </p:nvSpPr>
        <p:spPr>
          <a:xfrm>
            <a:off x="623173" y="7457361"/>
            <a:ext cx="13384054" cy="569833"/>
          </a:xfrm>
          <a:prstGeom prst="rect">
            <a:avLst/>
          </a:prstGeom>
          <a:noFill/>
          <a:ln/>
        </p:spPr>
        <p:txBody>
          <a:bodyPr wrap="square" lIns="0" tIns="0" rIns="0" bIns="0" rtlCol="0" anchor="t"/>
          <a:lstStyle/>
          <a:p>
            <a:pPr algn="l" indent="0" marL="0">
              <a:lnSpc>
                <a:spcPts val="2200"/>
              </a:lnSpc>
              <a:buNone/>
            </a:pPr>
            <a:r>
              <a:rPr lang="en-US" sz="1400" dirty="0">
                <a:solidFill>
                  <a:srgbClr val="4C4C4D"/>
                </a:solidFill>
                <a:latin typeface="Heebo" pitchFamily="34" charset="0"/>
                <a:ea typeface="Heebo" pitchFamily="34" charset="-122"/>
                <a:cs typeface="Heebo" pitchFamily="34" charset="-120"/>
              </a:rPr>
              <a:t>Rigorous experimental practice remains essential for generating reliable data that drives engineering innovation. As systems become more complex and efficiency demands increase, the importance of precise fluid property testing continues to grow, making it an indispensable tool for modern engineering excellence.</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572095" y="440769"/>
            <a:ext cx="5285899" cy="500896"/>
          </a:xfrm>
          <a:prstGeom prst="rect">
            <a:avLst/>
          </a:prstGeom>
          <a:noFill/>
          <a:ln/>
        </p:spPr>
        <p:txBody>
          <a:bodyPr wrap="none" lIns="0" tIns="0" rIns="0" bIns="0" rtlCol="0" anchor="t"/>
          <a:lstStyle/>
          <a:p>
            <a:pPr algn="l" indent="0" marL="0">
              <a:lnSpc>
                <a:spcPts val="3900"/>
              </a:lnSpc>
              <a:buNone/>
            </a:pPr>
            <a:r>
              <a:rPr lang="en-US" sz="3150" dirty="0">
                <a:solidFill>
                  <a:srgbClr val="152D47"/>
                </a:solidFill>
                <a:latin typeface="Crimson Pro Semi Bold" pitchFamily="34" charset="0"/>
                <a:ea typeface="Crimson Pro Semi Bold" pitchFamily="34" charset="-122"/>
                <a:cs typeface="Crimson Pro Semi Bold" pitchFamily="34" charset="-120"/>
              </a:rPr>
              <a:t>Introduction to Fluid Properties</a:t>
            </a:r>
            <a:endParaRPr lang="en-US" sz="3150" dirty="0"/>
          </a:p>
        </p:txBody>
      </p:sp>
      <p:sp>
        <p:nvSpPr>
          <p:cNvPr id="3" name="Text 1"/>
          <p:cNvSpPr/>
          <p:nvPr/>
        </p:nvSpPr>
        <p:spPr>
          <a:xfrm>
            <a:off x="572095" y="1342311"/>
            <a:ext cx="2003703" cy="250388"/>
          </a:xfrm>
          <a:prstGeom prst="rect">
            <a:avLst/>
          </a:prstGeom>
          <a:noFill/>
          <a:ln/>
        </p:spPr>
        <p:txBody>
          <a:bodyPr wrap="none" lIns="0" tIns="0" rIns="0" bIns="0" rtlCol="0" anchor="t"/>
          <a:lstStyle/>
          <a:p>
            <a:pPr algn="l" indent="0" marL="0">
              <a:lnSpc>
                <a:spcPts val="1950"/>
              </a:lnSpc>
              <a:buNone/>
            </a:pPr>
            <a:r>
              <a:rPr lang="en-US" sz="1550" dirty="0">
                <a:solidFill>
                  <a:srgbClr val="152D47"/>
                </a:solidFill>
                <a:latin typeface="Crimson Pro Semi Bold" pitchFamily="34" charset="0"/>
                <a:ea typeface="Crimson Pro Semi Bold" pitchFamily="34" charset="-122"/>
                <a:cs typeface="Crimson Pro Semi Bold" pitchFamily="34" charset="-120"/>
              </a:rPr>
              <a:t>What Are Fluids?</a:t>
            </a:r>
            <a:endParaRPr lang="en-US" sz="1550" dirty="0"/>
          </a:p>
        </p:txBody>
      </p:sp>
      <p:sp>
        <p:nvSpPr>
          <p:cNvPr id="4" name="Text 2"/>
          <p:cNvSpPr/>
          <p:nvPr/>
        </p:nvSpPr>
        <p:spPr>
          <a:xfrm>
            <a:off x="572095" y="1752957"/>
            <a:ext cx="6547604" cy="769025"/>
          </a:xfrm>
          <a:prstGeom prst="rect">
            <a:avLst/>
          </a:prstGeom>
          <a:noFill/>
          <a:ln/>
        </p:spPr>
        <p:txBody>
          <a:bodyPr wrap="square" lIns="0" tIns="0" rIns="0" bIns="0" rtlCol="0" anchor="t"/>
          <a:lstStyle/>
          <a:p>
            <a:pPr algn="l" indent="0" marL="0">
              <a:lnSpc>
                <a:spcPts val="2000"/>
              </a:lnSpc>
              <a:buNone/>
            </a:pPr>
            <a:r>
              <a:rPr lang="en-US" sz="1250" dirty="0">
                <a:solidFill>
                  <a:srgbClr val="4C4C4D"/>
                </a:solidFill>
                <a:latin typeface="Heebo" pitchFamily="34" charset="0"/>
                <a:ea typeface="Heebo" pitchFamily="34" charset="-122"/>
                <a:cs typeface="Heebo" pitchFamily="34" charset="-120"/>
              </a:rPr>
              <a:t>Fluids are substances that flow and conform to the shape of their container, encompassing both liquids and gases. Unlike solids, fluids cannot maintain a fixed shape and will deform continuously under applied shear stress.</a:t>
            </a:r>
            <a:endParaRPr lang="en-US" sz="1250" dirty="0"/>
          </a:p>
        </p:txBody>
      </p:sp>
      <p:sp>
        <p:nvSpPr>
          <p:cNvPr id="5" name="Text 3"/>
          <p:cNvSpPr/>
          <p:nvPr/>
        </p:nvSpPr>
        <p:spPr>
          <a:xfrm>
            <a:off x="572095" y="2682240"/>
            <a:ext cx="2003703" cy="250388"/>
          </a:xfrm>
          <a:prstGeom prst="rect">
            <a:avLst/>
          </a:prstGeom>
          <a:noFill/>
          <a:ln/>
        </p:spPr>
        <p:txBody>
          <a:bodyPr wrap="none" lIns="0" tIns="0" rIns="0" bIns="0" rtlCol="0" anchor="t"/>
          <a:lstStyle/>
          <a:p>
            <a:pPr algn="l" indent="0" marL="0">
              <a:lnSpc>
                <a:spcPts val="1950"/>
              </a:lnSpc>
              <a:buNone/>
            </a:pPr>
            <a:r>
              <a:rPr lang="en-US" sz="1550" dirty="0">
                <a:solidFill>
                  <a:srgbClr val="152D47"/>
                </a:solidFill>
                <a:latin typeface="Crimson Pro Semi Bold" pitchFamily="34" charset="0"/>
                <a:ea typeface="Crimson Pro Semi Bold" pitchFamily="34" charset="-122"/>
                <a:cs typeface="Crimson Pro Semi Bold" pitchFamily="34" charset="-120"/>
              </a:rPr>
              <a:t>Essential Properties</a:t>
            </a:r>
            <a:endParaRPr lang="en-US" sz="1550" dirty="0"/>
          </a:p>
        </p:txBody>
      </p:sp>
      <p:sp>
        <p:nvSpPr>
          <p:cNvPr id="6" name="Text 4"/>
          <p:cNvSpPr/>
          <p:nvPr/>
        </p:nvSpPr>
        <p:spPr>
          <a:xfrm>
            <a:off x="572095" y="3092887"/>
            <a:ext cx="6547604" cy="256342"/>
          </a:xfrm>
          <a:prstGeom prst="rect">
            <a:avLst/>
          </a:prstGeom>
          <a:noFill/>
          <a:ln/>
        </p:spPr>
        <p:txBody>
          <a:bodyPr wrap="none" lIns="0" tIns="0" rIns="0" bIns="0" rtlCol="0" anchor="t"/>
          <a:lstStyle/>
          <a:p>
            <a:pPr algn="l" marL="342900" indent="-342900">
              <a:lnSpc>
                <a:spcPts val="2000"/>
              </a:lnSpc>
              <a:buSzPct val="100000"/>
              <a:buChar char="•"/>
            </a:pPr>
            <a:r>
              <a:rPr lang="en-US" sz="1250" dirty="0">
                <a:solidFill>
                  <a:srgbClr val="4C4C4D"/>
                </a:solidFill>
                <a:latin typeface="Heebo" pitchFamily="34" charset="0"/>
                <a:ea typeface="Heebo" pitchFamily="34" charset="-122"/>
                <a:cs typeface="Heebo" pitchFamily="34" charset="-120"/>
              </a:rPr>
              <a:t>Density - mass per unit volume</a:t>
            </a:r>
            <a:endParaRPr lang="en-US" sz="1250" dirty="0"/>
          </a:p>
        </p:txBody>
      </p:sp>
      <p:sp>
        <p:nvSpPr>
          <p:cNvPr id="7" name="Text 5"/>
          <p:cNvSpPr/>
          <p:nvPr/>
        </p:nvSpPr>
        <p:spPr>
          <a:xfrm>
            <a:off x="572095" y="3405307"/>
            <a:ext cx="6547604" cy="256342"/>
          </a:xfrm>
          <a:prstGeom prst="rect">
            <a:avLst/>
          </a:prstGeom>
          <a:noFill/>
          <a:ln/>
        </p:spPr>
        <p:txBody>
          <a:bodyPr wrap="none" lIns="0" tIns="0" rIns="0" bIns="0" rtlCol="0" anchor="t"/>
          <a:lstStyle/>
          <a:p>
            <a:pPr algn="l" marL="342900" indent="-342900">
              <a:lnSpc>
                <a:spcPts val="2000"/>
              </a:lnSpc>
              <a:buSzPct val="100000"/>
              <a:buChar char="•"/>
            </a:pPr>
            <a:r>
              <a:rPr lang="en-US" sz="1250" dirty="0">
                <a:solidFill>
                  <a:srgbClr val="4C4C4D"/>
                </a:solidFill>
                <a:latin typeface="Heebo" pitchFamily="34" charset="0"/>
                <a:ea typeface="Heebo" pitchFamily="34" charset="-122"/>
                <a:cs typeface="Heebo" pitchFamily="34" charset="-120"/>
              </a:rPr>
              <a:t>Viscosity - resistance to flow</a:t>
            </a:r>
            <a:endParaRPr lang="en-US" sz="1250" dirty="0"/>
          </a:p>
        </p:txBody>
      </p:sp>
      <p:sp>
        <p:nvSpPr>
          <p:cNvPr id="8" name="Text 6"/>
          <p:cNvSpPr/>
          <p:nvPr/>
        </p:nvSpPr>
        <p:spPr>
          <a:xfrm>
            <a:off x="572095" y="3717727"/>
            <a:ext cx="6547604" cy="256342"/>
          </a:xfrm>
          <a:prstGeom prst="rect">
            <a:avLst/>
          </a:prstGeom>
          <a:noFill/>
          <a:ln/>
        </p:spPr>
        <p:txBody>
          <a:bodyPr wrap="none" lIns="0" tIns="0" rIns="0" bIns="0" rtlCol="0" anchor="t"/>
          <a:lstStyle/>
          <a:p>
            <a:pPr algn="l" marL="342900" indent="-342900">
              <a:lnSpc>
                <a:spcPts val="2000"/>
              </a:lnSpc>
              <a:buSzPct val="100000"/>
              <a:buChar char="•"/>
            </a:pPr>
            <a:r>
              <a:rPr lang="en-US" sz="1250" dirty="0">
                <a:solidFill>
                  <a:srgbClr val="4C4C4D"/>
                </a:solidFill>
                <a:latin typeface="Heebo" pitchFamily="34" charset="0"/>
                <a:ea typeface="Heebo" pitchFamily="34" charset="-122"/>
                <a:cs typeface="Heebo" pitchFamily="34" charset="-120"/>
              </a:rPr>
              <a:t>Surface tension - intermolecular forces</a:t>
            </a:r>
            <a:endParaRPr lang="en-US" sz="1250" dirty="0"/>
          </a:p>
        </p:txBody>
      </p:sp>
      <p:sp>
        <p:nvSpPr>
          <p:cNvPr id="9" name="Text 7"/>
          <p:cNvSpPr/>
          <p:nvPr/>
        </p:nvSpPr>
        <p:spPr>
          <a:xfrm>
            <a:off x="572095" y="4030147"/>
            <a:ext cx="6547604" cy="256342"/>
          </a:xfrm>
          <a:prstGeom prst="rect">
            <a:avLst/>
          </a:prstGeom>
          <a:noFill/>
          <a:ln/>
        </p:spPr>
        <p:txBody>
          <a:bodyPr wrap="none" lIns="0" tIns="0" rIns="0" bIns="0" rtlCol="0" anchor="t"/>
          <a:lstStyle/>
          <a:p>
            <a:pPr algn="l" marL="342900" indent="-342900">
              <a:lnSpc>
                <a:spcPts val="2000"/>
              </a:lnSpc>
              <a:buSzPct val="100000"/>
              <a:buChar char="•"/>
            </a:pPr>
            <a:r>
              <a:rPr lang="en-US" sz="1250" dirty="0">
                <a:solidFill>
                  <a:srgbClr val="4C4C4D"/>
                </a:solidFill>
                <a:latin typeface="Heebo" pitchFamily="34" charset="0"/>
                <a:ea typeface="Heebo" pitchFamily="34" charset="-122"/>
                <a:cs typeface="Heebo" pitchFamily="34" charset="-120"/>
              </a:rPr>
              <a:t>Vapor pressure - tendency to evaporate</a:t>
            </a:r>
            <a:endParaRPr lang="en-US" sz="1250" dirty="0"/>
          </a:p>
        </p:txBody>
      </p:sp>
      <p:pic>
        <p:nvPicPr>
          <p:cNvPr id="10" name="Image 0" descr="preencoded.png">    </p:cNvPr>
          <p:cNvPicPr>
            <a:picLocks noChangeAspect="1"/>
          </p:cNvPicPr>
          <p:nvPr/>
        </p:nvPicPr>
        <p:blipFill>
          <a:blip r:embed="rId1"/>
          <a:stretch>
            <a:fillRect/>
          </a:stretch>
        </p:blipFill>
        <p:spPr>
          <a:xfrm>
            <a:off x="7518321" y="1362313"/>
            <a:ext cx="6547604" cy="6547604"/>
          </a:xfrm>
          <a:prstGeom prst="rect">
            <a:avLst/>
          </a:prstGeom>
        </p:spPr>
      </p:pic>
      <p:sp>
        <p:nvSpPr>
          <p:cNvPr id="11" name="Text 8"/>
          <p:cNvSpPr/>
          <p:nvPr/>
        </p:nvSpPr>
        <p:spPr>
          <a:xfrm>
            <a:off x="7518321" y="8090178"/>
            <a:ext cx="6547604" cy="769025"/>
          </a:xfrm>
          <a:prstGeom prst="rect">
            <a:avLst/>
          </a:prstGeom>
          <a:noFill/>
          <a:ln/>
        </p:spPr>
        <p:txBody>
          <a:bodyPr wrap="square" lIns="0" tIns="0" rIns="0" bIns="0" rtlCol="0" anchor="t"/>
          <a:lstStyle/>
          <a:p>
            <a:pPr algn="l" indent="0" marL="0">
              <a:lnSpc>
                <a:spcPts val="2000"/>
              </a:lnSpc>
              <a:buNone/>
            </a:pPr>
            <a:r>
              <a:rPr lang="en-US" sz="1250" dirty="0">
                <a:solidFill>
                  <a:srgbClr val="4C4C4D"/>
                </a:solidFill>
                <a:latin typeface="Heebo" pitchFamily="34" charset="0"/>
                <a:ea typeface="Heebo" pitchFamily="34" charset="-122"/>
                <a:cs typeface="Heebo" pitchFamily="34" charset="-120"/>
              </a:rPr>
              <a:t>Understanding these fundamental properties is crucial for engineering applications, experimental analysis, and process optimization. Each property influences how fluids behave under different conditions and affects system performance.</a:t>
            </a:r>
            <a:endParaRPr lang="en-US" sz="12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64037" y="1249323"/>
            <a:ext cx="8631436" cy="771525"/>
          </a:xfrm>
          <a:prstGeom prst="rect">
            <a:avLst/>
          </a:prstGeom>
          <a:noFill/>
          <a:ln/>
        </p:spPr>
        <p:txBody>
          <a:bodyPr wrap="none" lIns="0" tIns="0" rIns="0" bIns="0" rtlCol="0" anchor="t"/>
          <a:lstStyle/>
          <a:p>
            <a:pPr algn="l" indent="0" marL="0">
              <a:lnSpc>
                <a:spcPts val="6050"/>
              </a:lnSpc>
              <a:buNone/>
            </a:pPr>
            <a:r>
              <a:rPr lang="en-US" sz="4850" dirty="0">
                <a:solidFill>
                  <a:srgbClr val="152D47"/>
                </a:solidFill>
                <a:latin typeface="Crimson Pro Semi Bold" pitchFamily="34" charset="0"/>
                <a:ea typeface="Crimson Pro Semi Bold" pitchFamily="34" charset="-122"/>
                <a:cs typeface="Crimson Pro Semi Bold" pitchFamily="34" charset="-120"/>
              </a:rPr>
              <a:t>Fundamentals of Fluid Mechanics</a:t>
            </a:r>
            <a:endParaRPr lang="en-US" sz="4850" dirty="0"/>
          </a:p>
        </p:txBody>
      </p:sp>
      <p:sp>
        <p:nvSpPr>
          <p:cNvPr id="3" name="Shape 1"/>
          <p:cNvSpPr/>
          <p:nvPr/>
        </p:nvSpPr>
        <p:spPr>
          <a:xfrm>
            <a:off x="864037" y="2514600"/>
            <a:ext cx="4136231" cy="2607707"/>
          </a:xfrm>
          <a:prstGeom prst="roundRect">
            <a:avLst>
              <a:gd name="adj" fmla="val 1420"/>
            </a:avLst>
          </a:prstGeom>
          <a:solidFill>
            <a:srgbClr val="F2EEEE"/>
          </a:solidFill>
          <a:ln/>
        </p:spPr>
      </p:sp>
      <p:sp>
        <p:nvSpPr>
          <p:cNvPr id="4" name="Text 2"/>
          <p:cNvSpPr/>
          <p:nvPr/>
        </p:nvSpPr>
        <p:spPr>
          <a:xfrm>
            <a:off x="1110853" y="2761417"/>
            <a:ext cx="3086100" cy="385763"/>
          </a:xfrm>
          <a:prstGeom prst="rect">
            <a:avLst/>
          </a:prstGeom>
          <a:noFill/>
          <a:ln/>
        </p:spPr>
        <p:txBody>
          <a:bodyPr wrap="none" lIns="0" tIns="0" rIns="0" bIns="0" rtlCol="0" anchor="t"/>
          <a:lstStyle/>
          <a:p>
            <a:pPr algn="l" indent="0" marL="0">
              <a:lnSpc>
                <a:spcPts val="3000"/>
              </a:lnSpc>
              <a:buNone/>
            </a:pPr>
            <a:r>
              <a:rPr lang="en-US" sz="2400" dirty="0">
                <a:solidFill>
                  <a:srgbClr val="4C4C4D"/>
                </a:solidFill>
                <a:latin typeface="Crimson Pro Semi Bold" pitchFamily="34" charset="0"/>
                <a:ea typeface="Crimson Pro Semi Bold" pitchFamily="34" charset="-122"/>
                <a:cs typeface="Crimson Pro Semi Bold" pitchFamily="34" charset="-120"/>
              </a:rPr>
              <a:t>Fluid Statics</a:t>
            </a:r>
            <a:endParaRPr lang="en-US" sz="2400" dirty="0"/>
          </a:p>
        </p:txBody>
      </p:sp>
      <p:sp>
        <p:nvSpPr>
          <p:cNvPr id="5" name="Text 3"/>
          <p:cNvSpPr/>
          <p:nvPr/>
        </p:nvSpPr>
        <p:spPr>
          <a:xfrm>
            <a:off x="1110853" y="3295293"/>
            <a:ext cx="3642598" cy="1580198"/>
          </a:xfrm>
          <a:prstGeom prst="rect">
            <a:avLst/>
          </a:prstGeom>
          <a:noFill/>
          <a:ln/>
        </p:spPr>
        <p:txBody>
          <a:bodyPr wrap="square" lIns="0" tIns="0" rIns="0" bIns="0" rtlCol="0" anchor="t"/>
          <a:lstStyle/>
          <a:p>
            <a:pPr algn="l" indent="0" marL="0">
              <a:lnSpc>
                <a:spcPts val="3100"/>
              </a:lnSpc>
              <a:buNone/>
            </a:pPr>
            <a:r>
              <a:rPr lang="en-US" sz="1900" dirty="0">
                <a:solidFill>
                  <a:srgbClr val="4C4C4D"/>
                </a:solidFill>
                <a:latin typeface="Heebo" pitchFamily="34" charset="0"/>
                <a:ea typeface="Heebo" pitchFamily="34" charset="-122"/>
                <a:cs typeface="Heebo" pitchFamily="34" charset="-120"/>
              </a:rPr>
              <a:t>Study of fluids at rest, focusing on pressure distribution and hydrostatic forces acting on surfaces and structures.</a:t>
            </a:r>
            <a:endParaRPr lang="en-US" sz="1900" dirty="0"/>
          </a:p>
        </p:txBody>
      </p:sp>
      <p:sp>
        <p:nvSpPr>
          <p:cNvPr id="6" name="Shape 4"/>
          <p:cNvSpPr/>
          <p:nvPr/>
        </p:nvSpPr>
        <p:spPr>
          <a:xfrm>
            <a:off x="5247084" y="2514600"/>
            <a:ext cx="4136231" cy="2607707"/>
          </a:xfrm>
          <a:prstGeom prst="roundRect">
            <a:avLst>
              <a:gd name="adj" fmla="val 1420"/>
            </a:avLst>
          </a:prstGeom>
          <a:solidFill>
            <a:srgbClr val="F2EEEE"/>
          </a:solidFill>
          <a:ln/>
        </p:spPr>
      </p:sp>
      <p:sp>
        <p:nvSpPr>
          <p:cNvPr id="7" name="Text 5"/>
          <p:cNvSpPr/>
          <p:nvPr/>
        </p:nvSpPr>
        <p:spPr>
          <a:xfrm>
            <a:off x="5493901" y="2761417"/>
            <a:ext cx="3086100" cy="385763"/>
          </a:xfrm>
          <a:prstGeom prst="rect">
            <a:avLst/>
          </a:prstGeom>
          <a:noFill/>
          <a:ln/>
        </p:spPr>
        <p:txBody>
          <a:bodyPr wrap="none" lIns="0" tIns="0" rIns="0" bIns="0" rtlCol="0" anchor="t"/>
          <a:lstStyle/>
          <a:p>
            <a:pPr algn="l" indent="0" marL="0">
              <a:lnSpc>
                <a:spcPts val="3000"/>
              </a:lnSpc>
              <a:buNone/>
            </a:pPr>
            <a:r>
              <a:rPr lang="en-US" sz="2400" dirty="0">
                <a:solidFill>
                  <a:srgbClr val="4C4C4D"/>
                </a:solidFill>
                <a:latin typeface="Crimson Pro Semi Bold" pitchFamily="34" charset="0"/>
                <a:ea typeface="Crimson Pro Semi Bold" pitchFamily="34" charset="-122"/>
                <a:cs typeface="Crimson Pro Semi Bold" pitchFamily="34" charset="-120"/>
              </a:rPr>
              <a:t>Fluid Dynamics</a:t>
            </a:r>
            <a:endParaRPr lang="en-US" sz="2400" dirty="0"/>
          </a:p>
        </p:txBody>
      </p:sp>
      <p:sp>
        <p:nvSpPr>
          <p:cNvPr id="8" name="Text 6"/>
          <p:cNvSpPr/>
          <p:nvPr/>
        </p:nvSpPr>
        <p:spPr>
          <a:xfrm>
            <a:off x="5493901" y="3295293"/>
            <a:ext cx="3642598" cy="1580198"/>
          </a:xfrm>
          <a:prstGeom prst="rect">
            <a:avLst/>
          </a:prstGeom>
          <a:noFill/>
          <a:ln/>
        </p:spPr>
        <p:txBody>
          <a:bodyPr wrap="square" lIns="0" tIns="0" rIns="0" bIns="0" rtlCol="0" anchor="t"/>
          <a:lstStyle/>
          <a:p>
            <a:pPr algn="l" indent="0" marL="0">
              <a:lnSpc>
                <a:spcPts val="3100"/>
              </a:lnSpc>
              <a:buNone/>
            </a:pPr>
            <a:r>
              <a:rPr lang="en-US" sz="1900" dirty="0">
                <a:solidFill>
                  <a:srgbClr val="4C4C4D"/>
                </a:solidFill>
                <a:latin typeface="Heebo" pitchFamily="34" charset="0"/>
                <a:ea typeface="Heebo" pitchFamily="34" charset="-122"/>
                <a:cs typeface="Heebo" pitchFamily="34" charset="-120"/>
              </a:rPr>
              <a:t>Analysis of fluids in motion, examining velocity fields, acceleration, and the forces causing fluid movement.</a:t>
            </a:r>
            <a:endParaRPr lang="en-US" sz="1900" dirty="0"/>
          </a:p>
        </p:txBody>
      </p:sp>
      <p:sp>
        <p:nvSpPr>
          <p:cNvPr id="9" name="Shape 7"/>
          <p:cNvSpPr/>
          <p:nvPr/>
        </p:nvSpPr>
        <p:spPr>
          <a:xfrm>
            <a:off x="9630132" y="2514600"/>
            <a:ext cx="4136231" cy="2607707"/>
          </a:xfrm>
          <a:prstGeom prst="roundRect">
            <a:avLst>
              <a:gd name="adj" fmla="val 1420"/>
            </a:avLst>
          </a:prstGeom>
          <a:solidFill>
            <a:srgbClr val="F2EEEE"/>
          </a:solidFill>
          <a:ln/>
        </p:spPr>
      </p:sp>
      <p:sp>
        <p:nvSpPr>
          <p:cNvPr id="10" name="Text 8"/>
          <p:cNvSpPr/>
          <p:nvPr/>
        </p:nvSpPr>
        <p:spPr>
          <a:xfrm>
            <a:off x="9876949" y="2761417"/>
            <a:ext cx="3086100" cy="385763"/>
          </a:xfrm>
          <a:prstGeom prst="rect">
            <a:avLst/>
          </a:prstGeom>
          <a:noFill/>
          <a:ln/>
        </p:spPr>
        <p:txBody>
          <a:bodyPr wrap="none" lIns="0" tIns="0" rIns="0" bIns="0" rtlCol="0" anchor="t"/>
          <a:lstStyle/>
          <a:p>
            <a:pPr algn="l" indent="0" marL="0">
              <a:lnSpc>
                <a:spcPts val="3000"/>
              </a:lnSpc>
              <a:buNone/>
            </a:pPr>
            <a:r>
              <a:rPr lang="en-US" sz="2400" dirty="0">
                <a:solidFill>
                  <a:srgbClr val="4C4C4D"/>
                </a:solidFill>
                <a:latin typeface="Crimson Pro Semi Bold" pitchFamily="34" charset="0"/>
                <a:ea typeface="Crimson Pro Semi Bold" pitchFamily="34" charset="-122"/>
                <a:cs typeface="Crimson Pro Semi Bold" pitchFamily="34" charset="-120"/>
              </a:rPr>
              <a:t>Viscous Forces</a:t>
            </a:r>
            <a:endParaRPr lang="en-US" sz="2400" dirty="0"/>
          </a:p>
        </p:txBody>
      </p:sp>
      <p:sp>
        <p:nvSpPr>
          <p:cNvPr id="11" name="Text 9"/>
          <p:cNvSpPr/>
          <p:nvPr/>
        </p:nvSpPr>
        <p:spPr>
          <a:xfrm>
            <a:off x="9876949" y="3295293"/>
            <a:ext cx="3642598" cy="1580198"/>
          </a:xfrm>
          <a:prstGeom prst="rect">
            <a:avLst/>
          </a:prstGeom>
          <a:noFill/>
          <a:ln/>
        </p:spPr>
        <p:txBody>
          <a:bodyPr wrap="square" lIns="0" tIns="0" rIns="0" bIns="0" rtlCol="0" anchor="t"/>
          <a:lstStyle/>
          <a:p>
            <a:pPr algn="l" indent="0" marL="0">
              <a:lnSpc>
                <a:spcPts val="3100"/>
              </a:lnSpc>
              <a:buNone/>
            </a:pPr>
            <a:r>
              <a:rPr lang="en-US" sz="1900" dirty="0">
                <a:solidFill>
                  <a:srgbClr val="4C4C4D"/>
                </a:solidFill>
                <a:latin typeface="Heebo" pitchFamily="34" charset="0"/>
                <a:ea typeface="Heebo" pitchFamily="34" charset="-122"/>
                <a:cs typeface="Heebo" pitchFamily="34" charset="-120"/>
              </a:rPr>
              <a:t>Internal friction forces that resist flow, creating shear stress between adjacent fluid layers moving at different velocities.</a:t>
            </a:r>
            <a:endParaRPr lang="en-US" sz="1900" dirty="0"/>
          </a:p>
        </p:txBody>
      </p:sp>
      <p:sp>
        <p:nvSpPr>
          <p:cNvPr id="12" name="Text 10"/>
          <p:cNvSpPr/>
          <p:nvPr/>
        </p:nvSpPr>
        <p:spPr>
          <a:xfrm>
            <a:off x="864037" y="5399961"/>
            <a:ext cx="12902327" cy="1580198"/>
          </a:xfrm>
          <a:prstGeom prst="rect">
            <a:avLst/>
          </a:prstGeom>
          <a:noFill/>
          <a:ln/>
        </p:spPr>
        <p:txBody>
          <a:bodyPr wrap="square" lIns="0" tIns="0" rIns="0" bIns="0" rtlCol="0" anchor="t"/>
          <a:lstStyle/>
          <a:p>
            <a:pPr algn="l" indent="0" marL="0">
              <a:lnSpc>
                <a:spcPts val="3100"/>
              </a:lnSpc>
              <a:buNone/>
            </a:pPr>
            <a:r>
              <a:rPr lang="en-US" sz="1900" dirty="0">
                <a:solidFill>
                  <a:srgbClr val="4C4C4D"/>
                </a:solidFill>
                <a:latin typeface="Heebo" pitchFamily="34" charset="0"/>
                <a:ea typeface="Heebo" pitchFamily="34" charset="-122"/>
                <a:cs typeface="Heebo" pitchFamily="34" charset="-120"/>
              </a:rPr>
              <a:t>The no-slip condition is fundamental to understanding viscous flow - fluid particles adjacent to solid boundaries have zero velocity relative to the surface. This creates velocity gradients and characteristic flow profiles. The Reynolds number serves as the critical parameter distinguishing between smooth laminar flow and chaotic turbulent flow regimes.</a:t>
            </a:r>
            <a:endParaRPr lang="en-US" sz="1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64037" y="755571"/>
            <a:ext cx="6172200" cy="771525"/>
          </a:xfrm>
          <a:prstGeom prst="rect">
            <a:avLst/>
          </a:prstGeom>
          <a:noFill/>
          <a:ln/>
        </p:spPr>
        <p:txBody>
          <a:bodyPr wrap="none" lIns="0" tIns="0" rIns="0" bIns="0" rtlCol="0" anchor="t"/>
          <a:lstStyle/>
          <a:p>
            <a:pPr algn="l" indent="0" marL="0">
              <a:lnSpc>
                <a:spcPts val="6050"/>
              </a:lnSpc>
              <a:buNone/>
            </a:pPr>
            <a:r>
              <a:rPr lang="en-US" sz="4850" dirty="0">
                <a:solidFill>
                  <a:srgbClr val="152D47"/>
                </a:solidFill>
                <a:latin typeface="Crimson Pro Semi Bold" pitchFamily="34" charset="0"/>
                <a:ea typeface="Crimson Pro Semi Bold" pitchFamily="34" charset="-122"/>
                <a:cs typeface="Crimson Pro Semi Bold" pitchFamily="34" charset="-120"/>
              </a:rPr>
              <a:t>Principles of Viscosity</a:t>
            </a:r>
            <a:endParaRPr lang="en-US" sz="4850" dirty="0"/>
          </a:p>
        </p:txBody>
      </p:sp>
      <p:pic>
        <p:nvPicPr>
          <p:cNvPr id="3" name="Image 0" descr="preencoded.png">    </p:cNvPr>
          <p:cNvPicPr>
            <a:picLocks noChangeAspect="1"/>
          </p:cNvPicPr>
          <p:nvPr/>
        </p:nvPicPr>
        <p:blipFill>
          <a:blip r:embed="rId1"/>
          <a:stretch>
            <a:fillRect/>
          </a:stretch>
        </p:blipFill>
        <p:spPr>
          <a:xfrm>
            <a:off x="864037" y="2020848"/>
            <a:ext cx="4300776" cy="987504"/>
          </a:xfrm>
          <a:prstGeom prst="rect">
            <a:avLst/>
          </a:prstGeom>
        </p:spPr>
      </p:pic>
      <p:sp>
        <p:nvSpPr>
          <p:cNvPr id="4" name="Text 1"/>
          <p:cNvSpPr/>
          <p:nvPr/>
        </p:nvSpPr>
        <p:spPr>
          <a:xfrm>
            <a:off x="1110853" y="3255169"/>
            <a:ext cx="3086100" cy="385763"/>
          </a:xfrm>
          <a:prstGeom prst="rect">
            <a:avLst/>
          </a:prstGeom>
          <a:noFill/>
          <a:ln/>
        </p:spPr>
        <p:txBody>
          <a:bodyPr wrap="none" lIns="0" tIns="0" rIns="0" bIns="0" rtlCol="0" anchor="t"/>
          <a:lstStyle/>
          <a:p>
            <a:pPr algn="l" indent="0" marL="0">
              <a:lnSpc>
                <a:spcPts val="3000"/>
              </a:lnSpc>
              <a:buNone/>
            </a:pPr>
            <a:r>
              <a:rPr lang="en-US" sz="2400" dirty="0">
                <a:solidFill>
                  <a:srgbClr val="4C4C4D"/>
                </a:solidFill>
                <a:latin typeface="Crimson Pro Semi Bold" pitchFamily="34" charset="0"/>
                <a:ea typeface="Crimson Pro Semi Bold" pitchFamily="34" charset="-122"/>
                <a:cs typeface="Crimson Pro Semi Bold" pitchFamily="34" charset="-120"/>
              </a:rPr>
              <a:t>Internal Friction</a:t>
            </a:r>
            <a:endParaRPr lang="en-US" sz="2400" dirty="0"/>
          </a:p>
        </p:txBody>
      </p:sp>
      <p:sp>
        <p:nvSpPr>
          <p:cNvPr id="5" name="Text 2"/>
          <p:cNvSpPr/>
          <p:nvPr/>
        </p:nvSpPr>
        <p:spPr>
          <a:xfrm>
            <a:off x="1110853" y="3789045"/>
            <a:ext cx="3807143" cy="1975247"/>
          </a:xfrm>
          <a:prstGeom prst="rect">
            <a:avLst/>
          </a:prstGeom>
          <a:noFill/>
          <a:ln/>
        </p:spPr>
        <p:txBody>
          <a:bodyPr wrap="square" lIns="0" tIns="0" rIns="0" bIns="0" rtlCol="0" anchor="t"/>
          <a:lstStyle/>
          <a:p>
            <a:pPr algn="l" indent="0" marL="0">
              <a:lnSpc>
                <a:spcPts val="3100"/>
              </a:lnSpc>
              <a:buNone/>
            </a:pPr>
            <a:r>
              <a:rPr lang="en-US" sz="1900" dirty="0">
                <a:solidFill>
                  <a:srgbClr val="4C4C4D"/>
                </a:solidFill>
                <a:latin typeface="Heebo" pitchFamily="34" charset="0"/>
                <a:ea typeface="Heebo" pitchFamily="34" charset="-122"/>
                <a:cs typeface="Heebo" pitchFamily="34" charset="-120"/>
              </a:rPr>
              <a:t>Viscosity represents the internal resistance of fluid layers sliding past each other, caused by intermolecular forces and momentum transfer.</a:t>
            </a:r>
            <a:endParaRPr lang="en-US" sz="1900" dirty="0"/>
          </a:p>
        </p:txBody>
      </p:sp>
      <p:pic>
        <p:nvPicPr>
          <p:cNvPr id="6" name="Image 1" descr="preencoded.png">    </p:cNvPr>
          <p:cNvPicPr>
            <a:picLocks noChangeAspect="1"/>
          </p:cNvPicPr>
          <p:nvPr/>
        </p:nvPicPr>
        <p:blipFill>
          <a:blip r:embed="rId2"/>
          <a:stretch>
            <a:fillRect/>
          </a:stretch>
        </p:blipFill>
        <p:spPr>
          <a:xfrm>
            <a:off x="5164812" y="2020848"/>
            <a:ext cx="4300776" cy="987504"/>
          </a:xfrm>
          <a:prstGeom prst="rect">
            <a:avLst/>
          </a:prstGeom>
        </p:spPr>
      </p:pic>
      <p:sp>
        <p:nvSpPr>
          <p:cNvPr id="7" name="Text 3"/>
          <p:cNvSpPr/>
          <p:nvPr/>
        </p:nvSpPr>
        <p:spPr>
          <a:xfrm>
            <a:off x="5411629" y="3255169"/>
            <a:ext cx="3086100" cy="385763"/>
          </a:xfrm>
          <a:prstGeom prst="rect">
            <a:avLst/>
          </a:prstGeom>
          <a:noFill/>
          <a:ln/>
        </p:spPr>
        <p:txBody>
          <a:bodyPr wrap="none" lIns="0" tIns="0" rIns="0" bIns="0" rtlCol="0" anchor="t"/>
          <a:lstStyle/>
          <a:p>
            <a:pPr algn="l" indent="0" marL="0">
              <a:lnSpc>
                <a:spcPts val="3000"/>
              </a:lnSpc>
              <a:buNone/>
            </a:pPr>
            <a:r>
              <a:rPr lang="en-US" sz="2400" dirty="0">
                <a:solidFill>
                  <a:srgbClr val="4C4C4D"/>
                </a:solidFill>
                <a:latin typeface="Crimson Pro Semi Bold" pitchFamily="34" charset="0"/>
                <a:ea typeface="Crimson Pro Semi Bold" pitchFamily="34" charset="-122"/>
                <a:cs typeface="Crimson Pro Semi Bold" pitchFamily="34" charset="-120"/>
              </a:rPr>
              <a:t>Newton's Law</a:t>
            </a:r>
            <a:endParaRPr lang="en-US" sz="2400" dirty="0"/>
          </a:p>
        </p:txBody>
      </p:sp>
      <p:sp>
        <p:nvSpPr>
          <p:cNvPr id="8" name="Text 4"/>
          <p:cNvSpPr/>
          <p:nvPr/>
        </p:nvSpPr>
        <p:spPr>
          <a:xfrm>
            <a:off x="5411629" y="3789045"/>
            <a:ext cx="3807143" cy="1580198"/>
          </a:xfrm>
          <a:prstGeom prst="rect">
            <a:avLst/>
          </a:prstGeom>
          <a:noFill/>
          <a:ln/>
        </p:spPr>
        <p:txBody>
          <a:bodyPr wrap="square" lIns="0" tIns="0" rIns="0" bIns="0" rtlCol="0" anchor="t"/>
          <a:lstStyle/>
          <a:p>
            <a:pPr algn="l" indent="0" marL="0">
              <a:lnSpc>
                <a:spcPts val="3100"/>
              </a:lnSpc>
              <a:buNone/>
            </a:pPr>
            <a:r>
              <a:rPr lang="en-US" sz="1900" dirty="0">
                <a:solidFill>
                  <a:srgbClr val="4C4C4D"/>
                </a:solidFill>
                <a:latin typeface="Heebo" pitchFamily="34" charset="0"/>
                <a:ea typeface="Heebo" pitchFamily="34" charset="-122"/>
                <a:cs typeface="Heebo" pitchFamily="34" charset="-120"/>
              </a:rPr>
              <a:t>For Newtonian fluids, shear stress is directly proportional to the velocity gradient: τ = μ(du/dy), where μ is dynamic viscosity.</a:t>
            </a:r>
            <a:endParaRPr lang="en-US" sz="1900" dirty="0"/>
          </a:p>
        </p:txBody>
      </p:sp>
      <p:pic>
        <p:nvPicPr>
          <p:cNvPr id="9" name="Image 2" descr="preencoded.png">    </p:cNvPr>
          <p:cNvPicPr>
            <a:picLocks noChangeAspect="1"/>
          </p:cNvPicPr>
          <p:nvPr/>
        </p:nvPicPr>
        <p:blipFill>
          <a:blip r:embed="rId3"/>
          <a:stretch>
            <a:fillRect/>
          </a:stretch>
        </p:blipFill>
        <p:spPr>
          <a:xfrm>
            <a:off x="9465588" y="2020848"/>
            <a:ext cx="4300776" cy="987504"/>
          </a:xfrm>
          <a:prstGeom prst="rect">
            <a:avLst/>
          </a:prstGeom>
        </p:spPr>
      </p:pic>
      <p:sp>
        <p:nvSpPr>
          <p:cNvPr id="10" name="Text 5"/>
          <p:cNvSpPr/>
          <p:nvPr/>
        </p:nvSpPr>
        <p:spPr>
          <a:xfrm>
            <a:off x="9712404" y="3255169"/>
            <a:ext cx="3086100" cy="385763"/>
          </a:xfrm>
          <a:prstGeom prst="rect">
            <a:avLst/>
          </a:prstGeom>
          <a:noFill/>
          <a:ln/>
        </p:spPr>
        <p:txBody>
          <a:bodyPr wrap="none" lIns="0" tIns="0" rIns="0" bIns="0" rtlCol="0" anchor="t"/>
          <a:lstStyle/>
          <a:p>
            <a:pPr algn="l" indent="0" marL="0">
              <a:lnSpc>
                <a:spcPts val="3000"/>
              </a:lnSpc>
              <a:buNone/>
            </a:pPr>
            <a:r>
              <a:rPr lang="en-US" sz="2400" dirty="0">
                <a:solidFill>
                  <a:srgbClr val="4C4C4D"/>
                </a:solidFill>
                <a:latin typeface="Crimson Pro Semi Bold" pitchFamily="34" charset="0"/>
                <a:ea typeface="Crimson Pro Semi Bold" pitchFamily="34" charset="-122"/>
                <a:cs typeface="Crimson Pro Semi Bold" pitchFamily="34" charset="-120"/>
              </a:rPr>
              <a:t>Flow Resistance</a:t>
            </a:r>
            <a:endParaRPr lang="en-US" sz="2400" dirty="0"/>
          </a:p>
        </p:txBody>
      </p:sp>
      <p:sp>
        <p:nvSpPr>
          <p:cNvPr id="11" name="Text 6"/>
          <p:cNvSpPr/>
          <p:nvPr/>
        </p:nvSpPr>
        <p:spPr>
          <a:xfrm>
            <a:off x="9712404" y="3789045"/>
            <a:ext cx="3807143" cy="1580198"/>
          </a:xfrm>
          <a:prstGeom prst="rect">
            <a:avLst/>
          </a:prstGeom>
          <a:noFill/>
          <a:ln/>
        </p:spPr>
        <p:txBody>
          <a:bodyPr wrap="square" lIns="0" tIns="0" rIns="0" bIns="0" rtlCol="0" anchor="t"/>
          <a:lstStyle/>
          <a:p>
            <a:pPr algn="l" indent="0" marL="0">
              <a:lnSpc>
                <a:spcPts val="3100"/>
              </a:lnSpc>
              <a:buNone/>
            </a:pPr>
            <a:r>
              <a:rPr lang="en-US" sz="1900" dirty="0">
                <a:solidFill>
                  <a:srgbClr val="4C4C4D"/>
                </a:solidFill>
                <a:latin typeface="Heebo" pitchFamily="34" charset="0"/>
                <a:ea typeface="Heebo" pitchFamily="34" charset="-122"/>
                <a:cs typeface="Heebo" pitchFamily="34" charset="-120"/>
              </a:rPr>
              <a:t>Higher viscosity increases energy losses in pipes and equipment, affecting pump requirements and system efficiency significantly.</a:t>
            </a:r>
            <a:endParaRPr lang="en-US" sz="1900" dirty="0"/>
          </a:p>
        </p:txBody>
      </p:sp>
      <p:sp>
        <p:nvSpPr>
          <p:cNvPr id="12" name="Text 7"/>
          <p:cNvSpPr/>
          <p:nvPr/>
        </p:nvSpPr>
        <p:spPr>
          <a:xfrm>
            <a:off x="864037" y="6288762"/>
            <a:ext cx="12902327" cy="1185148"/>
          </a:xfrm>
          <a:prstGeom prst="rect">
            <a:avLst/>
          </a:prstGeom>
          <a:noFill/>
          <a:ln/>
        </p:spPr>
        <p:txBody>
          <a:bodyPr wrap="square" lIns="0" tIns="0" rIns="0" bIns="0" rtlCol="0" anchor="t"/>
          <a:lstStyle/>
          <a:p>
            <a:pPr algn="l" indent="0" marL="0">
              <a:lnSpc>
                <a:spcPts val="3100"/>
              </a:lnSpc>
              <a:buNone/>
            </a:pPr>
            <a:r>
              <a:rPr lang="en-US" sz="1900" dirty="0">
                <a:solidFill>
                  <a:srgbClr val="4C4C4D"/>
                </a:solidFill>
                <a:latin typeface="Heebo" pitchFamily="34" charset="0"/>
                <a:ea typeface="Heebo" pitchFamily="34" charset="-122"/>
                <a:cs typeface="Heebo" pitchFamily="34" charset="-120"/>
              </a:rPr>
              <a:t>Consider fluid flow between two parallel plates: when one plate moves relative to the other, viscous shear creates a linear velocity profile. This fundamental concept helps engineers predict flow behavior and calculate pressure drops in practical applications.</a:t>
            </a:r>
            <a:endParaRPr lang="en-US" sz="1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50332" y="591145"/>
            <a:ext cx="9086850" cy="669965"/>
          </a:xfrm>
          <a:prstGeom prst="rect">
            <a:avLst/>
          </a:prstGeom>
          <a:noFill/>
          <a:ln/>
        </p:spPr>
        <p:txBody>
          <a:bodyPr wrap="none" lIns="0" tIns="0" rIns="0" bIns="0" rtlCol="0" anchor="t"/>
          <a:lstStyle/>
          <a:p>
            <a:pPr algn="l" indent="0" marL="0">
              <a:lnSpc>
                <a:spcPts val="5250"/>
              </a:lnSpc>
              <a:buNone/>
            </a:pPr>
            <a:r>
              <a:rPr lang="en-US" sz="4200" dirty="0">
                <a:solidFill>
                  <a:srgbClr val="152D47"/>
                </a:solidFill>
                <a:latin typeface="Crimson Pro Semi Bold" pitchFamily="34" charset="0"/>
                <a:ea typeface="Crimson Pro Semi Bold" pitchFamily="34" charset="-122"/>
                <a:cs typeface="Crimson Pro Semi Bold" pitchFamily="34" charset="-120"/>
              </a:rPr>
              <a:t>Devices for Measuring Flow and Pressure</a:t>
            </a:r>
            <a:endParaRPr lang="en-US" sz="4200" dirty="0"/>
          </a:p>
        </p:txBody>
      </p:sp>
      <p:pic>
        <p:nvPicPr>
          <p:cNvPr id="3" name="Image 0" descr="preencoded.png">    </p:cNvPr>
          <p:cNvPicPr>
            <a:picLocks noChangeAspect="1"/>
          </p:cNvPicPr>
          <p:nvPr/>
        </p:nvPicPr>
        <p:blipFill>
          <a:blip r:embed="rId1"/>
          <a:stretch>
            <a:fillRect/>
          </a:stretch>
        </p:blipFill>
        <p:spPr>
          <a:xfrm>
            <a:off x="750332" y="1689854"/>
            <a:ext cx="535900" cy="535900"/>
          </a:xfrm>
          <a:prstGeom prst="rect">
            <a:avLst/>
          </a:prstGeom>
        </p:spPr>
      </p:pic>
      <p:sp>
        <p:nvSpPr>
          <p:cNvPr id="4" name="Text 1"/>
          <p:cNvSpPr/>
          <p:nvPr/>
        </p:nvSpPr>
        <p:spPr>
          <a:xfrm>
            <a:off x="750332" y="2493645"/>
            <a:ext cx="2679978" cy="334923"/>
          </a:xfrm>
          <a:prstGeom prst="rect">
            <a:avLst/>
          </a:prstGeom>
          <a:noFill/>
          <a:ln/>
        </p:spPr>
        <p:txBody>
          <a:bodyPr wrap="none" lIns="0" tIns="0" rIns="0" bIns="0" rtlCol="0" anchor="t"/>
          <a:lstStyle/>
          <a:p>
            <a:pPr algn="l" indent="0" marL="0">
              <a:lnSpc>
                <a:spcPts val="2600"/>
              </a:lnSpc>
              <a:buNone/>
            </a:pPr>
            <a:r>
              <a:rPr lang="en-US" sz="2100" dirty="0">
                <a:solidFill>
                  <a:srgbClr val="4C4C4D"/>
                </a:solidFill>
                <a:latin typeface="Crimson Pro Semi Bold" pitchFamily="34" charset="0"/>
                <a:ea typeface="Crimson Pro Semi Bold" pitchFamily="34" charset="-122"/>
                <a:cs typeface="Crimson Pro Semi Bold" pitchFamily="34" charset="-120"/>
              </a:rPr>
              <a:t>Differential Pressure</a:t>
            </a:r>
            <a:endParaRPr lang="en-US" sz="2100" dirty="0"/>
          </a:p>
        </p:txBody>
      </p:sp>
      <p:sp>
        <p:nvSpPr>
          <p:cNvPr id="5" name="Text 2"/>
          <p:cNvSpPr/>
          <p:nvPr/>
        </p:nvSpPr>
        <p:spPr>
          <a:xfrm>
            <a:off x="750332" y="2957155"/>
            <a:ext cx="6430923" cy="1029057"/>
          </a:xfrm>
          <a:prstGeom prst="rect">
            <a:avLst/>
          </a:prstGeom>
          <a:noFill/>
          <a:ln/>
        </p:spPr>
        <p:txBody>
          <a:bodyPr wrap="square" lIns="0" tIns="0" rIns="0" bIns="0" rtlCol="0" anchor="t"/>
          <a:lstStyle/>
          <a:p>
            <a:pPr algn="l" indent="0" marL="0">
              <a:lnSpc>
                <a:spcPts val="2700"/>
              </a:lnSpc>
              <a:buNone/>
            </a:pPr>
            <a:r>
              <a:rPr lang="en-US" sz="1650" dirty="0">
                <a:solidFill>
                  <a:srgbClr val="4C4C4D"/>
                </a:solidFill>
                <a:latin typeface="Heebo" pitchFamily="34" charset="0"/>
                <a:ea typeface="Heebo" pitchFamily="34" charset="-122"/>
                <a:cs typeface="Heebo" pitchFamily="34" charset="-120"/>
              </a:rPr>
              <a:t>Orifice plates, venturi meters, and flow nozzles measure flow by creating controlled pressure drops. They're reliable, cost-effective, and suitable for most clean fluids.</a:t>
            </a:r>
            <a:endParaRPr lang="en-US" sz="1650" dirty="0"/>
          </a:p>
        </p:txBody>
      </p:sp>
      <p:pic>
        <p:nvPicPr>
          <p:cNvPr id="6" name="Image 1" descr="preencoded.png">    </p:cNvPr>
          <p:cNvPicPr>
            <a:picLocks noChangeAspect="1"/>
          </p:cNvPicPr>
          <p:nvPr/>
        </p:nvPicPr>
        <p:blipFill>
          <a:blip r:embed="rId2"/>
          <a:stretch>
            <a:fillRect/>
          </a:stretch>
        </p:blipFill>
        <p:spPr>
          <a:xfrm>
            <a:off x="7449145" y="1689854"/>
            <a:ext cx="535900" cy="535900"/>
          </a:xfrm>
          <a:prstGeom prst="rect">
            <a:avLst/>
          </a:prstGeom>
        </p:spPr>
      </p:pic>
      <p:sp>
        <p:nvSpPr>
          <p:cNvPr id="7" name="Text 3"/>
          <p:cNvSpPr/>
          <p:nvPr/>
        </p:nvSpPr>
        <p:spPr>
          <a:xfrm>
            <a:off x="7449145" y="2493645"/>
            <a:ext cx="2679978" cy="334923"/>
          </a:xfrm>
          <a:prstGeom prst="rect">
            <a:avLst/>
          </a:prstGeom>
          <a:noFill/>
          <a:ln/>
        </p:spPr>
        <p:txBody>
          <a:bodyPr wrap="none" lIns="0" tIns="0" rIns="0" bIns="0" rtlCol="0" anchor="t"/>
          <a:lstStyle/>
          <a:p>
            <a:pPr algn="l" indent="0" marL="0">
              <a:lnSpc>
                <a:spcPts val="2600"/>
              </a:lnSpc>
              <a:buNone/>
            </a:pPr>
            <a:r>
              <a:rPr lang="en-US" sz="2100" dirty="0">
                <a:solidFill>
                  <a:srgbClr val="4C4C4D"/>
                </a:solidFill>
                <a:latin typeface="Crimson Pro Semi Bold" pitchFamily="34" charset="0"/>
                <a:ea typeface="Crimson Pro Semi Bold" pitchFamily="34" charset="-122"/>
                <a:cs typeface="Crimson Pro Semi Bold" pitchFamily="34" charset="-120"/>
              </a:rPr>
              <a:t>Positive Displacement</a:t>
            </a:r>
            <a:endParaRPr lang="en-US" sz="2100" dirty="0"/>
          </a:p>
        </p:txBody>
      </p:sp>
      <p:sp>
        <p:nvSpPr>
          <p:cNvPr id="8" name="Text 4"/>
          <p:cNvSpPr/>
          <p:nvPr/>
        </p:nvSpPr>
        <p:spPr>
          <a:xfrm>
            <a:off x="7449145" y="2957155"/>
            <a:ext cx="6430923" cy="1029057"/>
          </a:xfrm>
          <a:prstGeom prst="rect">
            <a:avLst/>
          </a:prstGeom>
          <a:noFill/>
          <a:ln/>
        </p:spPr>
        <p:txBody>
          <a:bodyPr wrap="square" lIns="0" tIns="0" rIns="0" bIns="0" rtlCol="0" anchor="t"/>
          <a:lstStyle/>
          <a:p>
            <a:pPr algn="l" indent="0" marL="0">
              <a:lnSpc>
                <a:spcPts val="2700"/>
              </a:lnSpc>
              <a:buNone/>
            </a:pPr>
            <a:r>
              <a:rPr lang="en-US" sz="1650" dirty="0">
                <a:solidFill>
                  <a:srgbClr val="4C4C4D"/>
                </a:solidFill>
                <a:latin typeface="Heebo" pitchFamily="34" charset="0"/>
                <a:ea typeface="Heebo" pitchFamily="34" charset="-122"/>
                <a:cs typeface="Heebo" pitchFamily="34" charset="-120"/>
              </a:rPr>
              <a:t>Oval gear and nutating disc meters mechanically measure precise volumes by trapping and counting fluid portions. Ideal for viscous fluids and custody transfer.</a:t>
            </a:r>
            <a:endParaRPr lang="en-US" sz="1650" dirty="0"/>
          </a:p>
        </p:txBody>
      </p:sp>
      <p:pic>
        <p:nvPicPr>
          <p:cNvPr id="9" name="Image 2" descr="preencoded.png">    </p:cNvPr>
          <p:cNvPicPr>
            <a:picLocks noChangeAspect="1"/>
          </p:cNvPicPr>
          <p:nvPr/>
        </p:nvPicPr>
        <p:blipFill>
          <a:blip r:embed="rId3"/>
          <a:stretch>
            <a:fillRect/>
          </a:stretch>
        </p:blipFill>
        <p:spPr>
          <a:xfrm>
            <a:off x="750332" y="4414957"/>
            <a:ext cx="535900" cy="535900"/>
          </a:xfrm>
          <a:prstGeom prst="rect">
            <a:avLst/>
          </a:prstGeom>
        </p:spPr>
      </p:pic>
      <p:sp>
        <p:nvSpPr>
          <p:cNvPr id="10" name="Text 5"/>
          <p:cNvSpPr/>
          <p:nvPr/>
        </p:nvSpPr>
        <p:spPr>
          <a:xfrm>
            <a:off x="750332" y="5218748"/>
            <a:ext cx="2679978" cy="334923"/>
          </a:xfrm>
          <a:prstGeom prst="rect">
            <a:avLst/>
          </a:prstGeom>
          <a:noFill/>
          <a:ln/>
        </p:spPr>
        <p:txBody>
          <a:bodyPr wrap="none" lIns="0" tIns="0" rIns="0" bIns="0" rtlCol="0" anchor="t"/>
          <a:lstStyle/>
          <a:p>
            <a:pPr algn="l" indent="0" marL="0">
              <a:lnSpc>
                <a:spcPts val="2600"/>
              </a:lnSpc>
              <a:buNone/>
            </a:pPr>
            <a:r>
              <a:rPr lang="en-US" sz="2100" dirty="0">
                <a:solidFill>
                  <a:srgbClr val="4C4C4D"/>
                </a:solidFill>
                <a:latin typeface="Crimson Pro Semi Bold" pitchFamily="34" charset="0"/>
                <a:ea typeface="Crimson Pro Semi Bold" pitchFamily="34" charset="-122"/>
                <a:cs typeface="Crimson Pro Semi Bold" pitchFamily="34" charset="-120"/>
              </a:rPr>
              <a:t>Turbine Flowmeters</a:t>
            </a:r>
            <a:endParaRPr lang="en-US" sz="2100" dirty="0"/>
          </a:p>
        </p:txBody>
      </p:sp>
      <p:sp>
        <p:nvSpPr>
          <p:cNvPr id="11" name="Text 6"/>
          <p:cNvSpPr/>
          <p:nvPr/>
        </p:nvSpPr>
        <p:spPr>
          <a:xfrm>
            <a:off x="750332" y="5682258"/>
            <a:ext cx="6430923" cy="1029057"/>
          </a:xfrm>
          <a:prstGeom prst="rect">
            <a:avLst/>
          </a:prstGeom>
          <a:noFill/>
          <a:ln/>
        </p:spPr>
        <p:txBody>
          <a:bodyPr wrap="square" lIns="0" tIns="0" rIns="0" bIns="0" rtlCol="0" anchor="t"/>
          <a:lstStyle/>
          <a:p>
            <a:pPr algn="l" indent="0" marL="0">
              <a:lnSpc>
                <a:spcPts val="2700"/>
              </a:lnSpc>
              <a:buNone/>
            </a:pPr>
            <a:r>
              <a:rPr lang="en-US" sz="1650" dirty="0">
                <a:solidFill>
                  <a:srgbClr val="4C4C4D"/>
                </a:solidFill>
                <a:latin typeface="Heebo" pitchFamily="34" charset="0"/>
                <a:ea typeface="Heebo" pitchFamily="34" charset="-122"/>
                <a:cs typeface="Heebo" pitchFamily="34" charset="-120"/>
              </a:rPr>
              <a:t>Rotating turbine blades generate pulse signals proportional to flow rate. They offer excellent accuracy and repeatability for clean, low-viscosity applications.</a:t>
            </a:r>
            <a:endParaRPr lang="en-US" sz="1650" dirty="0"/>
          </a:p>
        </p:txBody>
      </p:sp>
      <p:pic>
        <p:nvPicPr>
          <p:cNvPr id="12" name="Image 3" descr="preencoded.png">    </p:cNvPr>
          <p:cNvPicPr>
            <a:picLocks noChangeAspect="1"/>
          </p:cNvPicPr>
          <p:nvPr/>
        </p:nvPicPr>
        <p:blipFill>
          <a:blip r:embed="rId4"/>
          <a:stretch>
            <a:fillRect/>
          </a:stretch>
        </p:blipFill>
        <p:spPr>
          <a:xfrm>
            <a:off x="7449145" y="4414957"/>
            <a:ext cx="535900" cy="535900"/>
          </a:xfrm>
          <a:prstGeom prst="rect">
            <a:avLst/>
          </a:prstGeom>
        </p:spPr>
      </p:pic>
      <p:sp>
        <p:nvSpPr>
          <p:cNvPr id="13" name="Text 7"/>
          <p:cNvSpPr/>
          <p:nvPr/>
        </p:nvSpPr>
        <p:spPr>
          <a:xfrm>
            <a:off x="7449145" y="5218748"/>
            <a:ext cx="2679978" cy="334923"/>
          </a:xfrm>
          <a:prstGeom prst="rect">
            <a:avLst/>
          </a:prstGeom>
          <a:noFill/>
          <a:ln/>
        </p:spPr>
        <p:txBody>
          <a:bodyPr wrap="none" lIns="0" tIns="0" rIns="0" bIns="0" rtlCol="0" anchor="t"/>
          <a:lstStyle/>
          <a:p>
            <a:pPr algn="l" indent="0" marL="0">
              <a:lnSpc>
                <a:spcPts val="2600"/>
              </a:lnSpc>
              <a:buNone/>
            </a:pPr>
            <a:r>
              <a:rPr lang="en-US" sz="2100" dirty="0">
                <a:solidFill>
                  <a:srgbClr val="4C4C4D"/>
                </a:solidFill>
                <a:latin typeface="Crimson Pro Semi Bold" pitchFamily="34" charset="0"/>
                <a:ea typeface="Crimson Pro Semi Bold" pitchFamily="34" charset="-122"/>
                <a:cs typeface="Crimson Pro Semi Bold" pitchFamily="34" charset="-120"/>
              </a:rPr>
              <a:t>Ultrasonic Technology</a:t>
            </a:r>
            <a:endParaRPr lang="en-US" sz="2100" dirty="0"/>
          </a:p>
        </p:txBody>
      </p:sp>
      <p:sp>
        <p:nvSpPr>
          <p:cNvPr id="14" name="Text 8"/>
          <p:cNvSpPr/>
          <p:nvPr/>
        </p:nvSpPr>
        <p:spPr>
          <a:xfrm>
            <a:off x="7449145" y="5682258"/>
            <a:ext cx="6430923" cy="1029057"/>
          </a:xfrm>
          <a:prstGeom prst="rect">
            <a:avLst/>
          </a:prstGeom>
          <a:noFill/>
          <a:ln/>
        </p:spPr>
        <p:txBody>
          <a:bodyPr wrap="square" lIns="0" tIns="0" rIns="0" bIns="0" rtlCol="0" anchor="t"/>
          <a:lstStyle/>
          <a:p>
            <a:pPr algn="l" indent="0" marL="0">
              <a:lnSpc>
                <a:spcPts val="2700"/>
              </a:lnSpc>
              <a:buNone/>
            </a:pPr>
            <a:r>
              <a:rPr lang="en-US" sz="1650" dirty="0">
                <a:solidFill>
                  <a:srgbClr val="4C4C4D"/>
                </a:solidFill>
                <a:latin typeface="Heebo" pitchFamily="34" charset="0"/>
                <a:ea typeface="Heebo" pitchFamily="34" charset="-122"/>
                <a:cs typeface="Heebo" pitchFamily="34" charset="-120"/>
              </a:rPr>
              <a:t>Non-intrusive measurement using transit time or Doppler shift principles. Perfect for large pipes, corrosive fluids, or applications requiring no pressure drop.</a:t>
            </a:r>
            <a:endParaRPr lang="en-US" sz="1650" dirty="0"/>
          </a:p>
        </p:txBody>
      </p:sp>
      <p:sp>
        <p:nvSpPr>
          <p:cNvPr id="15" name="Text 9"/>
          <p:cNvSpPr/>
          <p:nvPr/>
        </p:nvSpPr>
        <p:spPr>
          <a:xfrm>
            <a:off x="750332" y="6952417"/>
            <a:ext cx="13129736" cy="686038"/>
          </a:xfrm>
          <a:prstGeom prst="rect">
            <a:avLst/>
          </a:prstGeom>
          <a:noFill/>
          <a:ln/>
        </p:spPr>
        <p:txBody>
          <a:bodyPr wrap="square" lIns="0" tIns="0" rIns="0" bIns="0" rtlCol="0" anchor="t"/>
          <a:lstStyle/>
          <a:p>
            <a:pPr algn="l" indent="0" marL="0">
              <a:lnSpc>
                <a:spcPts val="2700"/>
              </a:lnSpc>
              <a:buNone/>
            </a:pPr>
            <a:r>
              <a:rPr lang="en-US" sz="1650" dirty="0">
                <a:solidFill>
                  <a:srgbClr val="4C4C4D"/>
                </a:solidFill>
                <a:latin typeface="Heebo" pitchFamily="34" charset="0"/>
                <a:ea typeface="Heebo" pitchFamily="34" charset="-122"/>
                <a:cs typeface="Heebo" pitchFamily="34" charset="-120"/>
              </a:rPr>
              <a:t>Selection depends on fluid properties, accuracy requirements, pressure drop constraints, and maintenance considerations. The fundamental relationship Q = V × A (flow rate equals velocity times cross-sectional area) underlies all measurement principles.</a:t>
            </a:r>
            <a:endParaRPr lang="en-US" sz="16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572095" y="368737"/>
            <a:ext cx="4706422" cy="419100"/>
          </a:xfrm>
          <a:prstGeom prst="rect">
            <a:avLst/>
          </a:prstGeom>
          <a:noFill/>
          <a:ln/>
        </p:spPr>
        <p:txBody>
          <a:bodyPr wrap="none" lIns="0" tIns="0" rIns="0" bIns="0" rtlCol="0" anchor="t"/>
          <a:lstStyle/>
          <a:p>
            <a:pPr algn="l" indent="0" marL="0">
              <a:lnSpc>
                <a:spcPts val="3300"/>
              </a:lnSpc>
              <a:buNone/>
            </a:pPr>
            <a:r>
              <a:rPr lang="en-US" sz="2600" dirty="0">
                <a:solidFill>
                  <a:srgbClr val="152D47"/>
                </a:solidFill>
                <a:latin typeface="Crimson Pro Semi Bold" pitchFamily="34" charset="0"/>
                <a:ea typeface="Crimson Pro Semi Bold" pitchFamily="34" charset="-122"/>
                <a:cs typeface="Crimson Pro Semi Bold" pitchFamily="34" charset="-120"/>
              </a:rPr>
              <a:t>Measuring Flow Rate and Velocity</a:t>
            </a:r>
            <a:endParaRPr lang="en-US" sz="2600" dirty="0"/>
          </a:p>
        </p:txBody>
      </p:sp>
      <p:sp>
        <p:nvSpPr>
          <p:cNvPr id="3" name="Text 1"/>
          <p:cNvSpPr/>
          <p:nvPr/>
        </p:nvSpPr>
        <p:spPr>
          <a:xfrm>
            <a:off x="572095" y="1122998"/>
            <a:ext cx="2382083" cy="209550"/>
          </a:xfrm>
          <a:prstGeom prst="rect">
            <a:avLst/>
          </a:prstGeom>
          <a:noFill/>
          <a:ln/>
        </p:spPr>
        <p:txBody>
          <a:bodyPr wrap="none" lIns="0" tIns="0" rIns="0" bIns="0" rtlCol="0" anchor="t"/>
          <a:lstStyle/>
          <a:p>
            <a:pPr algn="l" indent="0" marL="0">
              <a:lnSpc>
                <a:spcPts val="1650"/>
              </a:lnSpc>
              <a:buNone/>
            </a:pPr>
            <a:r>
              <a:rPr lang="en-US" sz="1300" dirty="0">
                <a:solidFill>
                  <a:srgbClr val="152D47"/>
                </a:solidFill>
                <a:latin typeface="Crimson Pro Semi Bold" pitchFamily="34" charset="0"/>
                <a:ea typeface="Crimson Pro Semi Bold" pitchFamily="34" charset="-122"/>
                <a:cs typeface="Crimson Pro Semi Bold" pitchFamily="34" charset="-120"/>
              </a:rPr>
              <a:t>Velocity Measurement Techniques</a:t>
            </a:r>
            <a:endParaRPr lang="en-US" sz="1300" dirty="0"/>
          </a:p>
        </p:txBody>
      </p:sp>
      <p:sp>
        <p:nvSpPr>
          <p:cNvPr id="4" name="Text 2"/>
          <p:cNvSpPr/>
          <p:nvPr/>
        </p:nvSpPr>
        <p:spPr>
          <a:xfrm>
            <a:off x="572095" y="1466612"/>
            <a:ext cx="6579513" cy="214432"/>
          </a:xfrm>
          <a:prstGeom prst="rect">
            <a:avLst/>
          </a:prstGeom>
          <a:noFill/>
          <a:ln/>
        </p:spPr>
        <p:txBody>
          <a:bodyPr wrap="none" lIns="0" tIns="0" rIns="0" bIns="0" rtlCol="0" anchor="t"/>
          <a:lstStyle/>
          <a:p>
            <a:pPr algn="l" marL="342900" indent="-342900">
              <a:lnSpc>
                <a:spcPts val="1650"/>
              </a:lnSpc>
              <a:buSzPct val="100000"/>
              <a:buChar char="•"/>
            </a:pPr>
            <a:r>
              <a:rPr lang="en-US" sz="1050" b="1" dirty="0">
                <a:solidFill>
                  <a:srgbClr val="4C4C4D"/>
                </a:solidFill>
                <a:latin typeface="Heebo" pitchFamily="34" charset="0"/>
                <a:ea typeface="Heebo" pitchFamily="34" charset="-122"/>
                <a:cs typeface="Heebo" pitchFamily="34" charset="-120"/>
              </a:rPr>
              <a:t>Pitot Tubes:</a:t>
            </a:r>
            <a:pPr algn="l" indent="0" marL="0">
              <a:lnSpc>
                <a:spcPts val="1650"/>
              </a:lnSpc>
              <a:buNone/>
            </a:pPr>
            <a:r>
              <a:rPr lang="en-US" sz="1050" dirty="0">
                <a:solidFill>
                  <a:srgbClr val="4C4C4D"/>
                </a:solidFill>
                <a:latin typeface="Heebo" pitchFamily="34" charset="0"/>
                <a:ea typeface="Heebo" pitchFamily="34" charset="-122"/>
                <a:cs typeface="Heebo" pitchFamily="34" charset="-120"/>
              </a:rPr>
              <a:t> Direct velocity measurement using stagnation pressure</a:t>
            </a:r>
            <a:endParaRPr lang="en-US" sz="1050" dirty="0"/>
          </a:p>
        </p:txBody>
      </p:sp>
      <p:sp>
        <p:nvSpPr>
          <p:cNvPr id="5" name="Text 3"/>
          <p:cNvSpPr/>
          <p:nvPr/>
        </p:nvSpPr>
        <p:spPr>
          <a:xfrm>
            <a:off x="572095" y="1727954"/>
            <a:ext cx="6579513" cy="214432"/>
          </a:xfrm>
          <a:prstGeom prst="rect">
            <a:avLst/>
          </a:prstGeom>
          <a:noFill/>
          <a:ln/>
        </p:spPr>
        <p:txBody>
          <a:bodyPr wrap="none" lIns="0" tIns="0" rIns="0" bIns="0" rtlCol="0" anchor="t"/>
          <a:lstStyle/>
          <a:p>
            <a:pPr algn="l" marL="342900" indent="-342900">
              <a:lnSpc>
                <a:spcPts val="1650"/>
              </a:lnSpc>
              <a:buSzPct val="100000"/>
              <a:buChar char="•"/>
            </a:pPr>
            <a:r>
              <a:rPr lang="en-US" sz="1050" b="1" dirty="0">
                <a:solidFill>
                  <a:srgbClr val="4C4C4D"/>
                </a:solidFill>
                <a:latin typeface="Heebo" pitchFamily="34" charset="0"/>
                <a:ea typeface="Heebo" pitchFamily="34" charset="-122"/>
                <a:cs typeface="Heebo" pitchFamily="34" charset="-120"/>
              </a:rPr>
              <a:t>Laser Doppler Anemometry:</a:t>
            </a:r>
            <a:pPr algn="l" indent="0" marL="0">
              <a:lnSpc>
                <a:spcPts val="1650"/>
              </a:lnSpc>
              <a:buNone/>
            </a:pPr>
            <a:r>
              <a:rPr lang="en-US" sz="1050" dirty="0">
                <a:solidFill>
                  <a:srgbClr val="4C4C4D"/>
                </a:solidFill>
                <a:latin typeface="Heebo" pitchFamily="34" charset="0"/>
                <a:ea typeface="Heebo" pitchFamily="34" charset="-122"/>
                <a:cs typeface="Heebo" pitchFamily="34" charset="-120"/>
              </a:rPr>
              <a:t> Non-intrusive optical velocity measurement</a:t>
            </a:r>
            <a:endParaRPr lang="en-US" sz="1050" dirty="0"/>
          </a:p>
        </p:txBody>
      </p:sp>
      <p:sp>
        <p:nvSpPr>
          <p:cNvPr id="6" name="Text 4"/>
          <p:cNvSpPr/>
          <p:nvPr/>
        </p:nvSpPr>
        <p:spPr>
          <a:xfrm>
            <a:off x="572095" y="1989296"/>
            <a:ext cx="6579513" cy="214432"/>
          </a:xfrm>
          <a:prstGeom prst="rect">
            <a:avLst/>
          </a:prstGeom>
          <a:noFill/>
          <a:ln/>
        </p:spPr>
        <p:txBody>
          <a:bodyPr wrap="none" lIns="0" tIns="0" rIns="0" bIns="0" rtlCol="0" anchor="t"/>
          <a:lstStyle/>
          <a:p>
            <a:pPr algn="l" marL="342900" indent="-342900">
              <a:lnSpc>
                <a:spcPts val="1650"/>
              </a:lnSpc>
              <a:buSzPct val="100000"/>
              <a:buChar char="•"/>
            </a:pPr>
            <a:r>
              <a:rPr lang="en-US" sz="1050" b="1" dirty="0">
                <a:solidFill>
                  <a:srgbClr val="4C4C4D"/>
                </a:solidFill>
                <a:latin typeface="Heebo" pitchFamily="34" charset="0"/>
                <a:ea typeface="Heebo" pitchFamily="34" charset="-122"/>
                <a:cs typeface="Heebo" pitchFamily="34" charset="-120"/>
              </a:rPr>
              <a:t>Hot Wire Anemometry:</a:t>
            </a:r>
            <a:pPr algn="l" indent="0" marL="0">
              <a:lnSpc>
                <a:spcPts val="1650"/>
              </a:lnSpc>
              <a:buNone/>
            </a:pPr>
            <a:r>
              <a:rPr lang="en-US" sz="1050" dirty="0">
                <a:solidFill>
                  <a:srgbClr val="4C4C4D"/>
                </a:solidFill>
                <a:latin typeface="Heebo" pitchFamily="34" charset="0"/>
                <a:ea typeface="Heebo" pitchFamily="34" charset="-122"/>
                <a:cs typeface="Heebo" pitchFamily="34" charset="-120"/>
              </a:rPr>
              <a:t> Thermal sensors for turbulence studies</a:t>
            </a:r>
            <a:endParaRPr lang="en-US" sz="1050" dirty="0"/>
          </a:p>
        </p:txBody>
      </p:sp>
      <p:sp>
        <p:nvSpPr>
          <p:cNvPr id="7" name="Text 5"/>
          <p:cNvSpPr/>
          <p:nvPr/>
        </p:nvSpPr>
        <p:spPr>
          <a:xfrm>
            <a:off x="572095" y="2250638"/>
            <a:ext cx="6579513" cy="214432"/>
          </a:xfrm>
          <a:prstGeom prst="rect">
            <a:avLst/>
          </a:prstGeom>
          <a:noFill/>
          <a:ln/>
        </p:spPr>
        <p:txBody>
          <a:bodyPr wrap="none" lIns="0" tIns="0" rIns="0" bIns="0" rtlCol="0" anchor="t"/>
          <a:lstStyle/>
          <a:p>
            <a:pPr algn="l" marL="342900" indent="-342900">
              <a:lnSpc>
                <a:spcPts val="1650"/>
              </a:lnSpc>
              <a:buSzPct val="100000"/>
              <a:buChar char="•"/>
            </a:pPr>
            <a:r>
              <a:rPr lang="en-US" sz="1050" b="1" dirty="0">
                <a:solidFill>
                  <a:srgbClr val="4C4C4D"/>
                </a:solidFill>
                <a:latin typeface="Heebo" pitchFamily="34" charset="0"/>
                <a:ea typeface="Heebo" pitchFamily="34" charset="-122"/>
                <a:cs typeface="Heebo" pitchFamily="34" charset="-120"/>
              </a:rPr>
              <a:t>Particle Image Velocimetry:</a:t>
            </a:r>
            <a:pPr algn="l" indent="0" marL="0">
              <a:lnSpc>
                <a:spcPts val="1650"/>
              </a:lnSpc>
              <a:buNone/>
            </a:pPr>
            <a:r>
              <a:rPr lang="en-US" sz="1050" dirty="0">
                <a:solidFill>
                  <a:srgbClr val="4C4C4D"/>
                </a:solidFill>
                <a:latin typeface="Heebo" pitchFamily="34" charset="0"/>
                <a:ea typeface="Heebo" pitchFamily="34" charset="-122"/>
                <a:cs typeface="Heebo" pitchFamily="34" charset="-120"/>
              </a:rPr>
              <a:t> Whole-field velocity mapping</a:t>
            </a:r>
            <a:endParaRPr lang="en-US" sz="1050" dirty="0"/>
          </a:p>
        </p:txBody>
      </p:sp>
      <p:sp>
        <p:nvSpPr>
          <p:cNvPr id="8" name="Text 6"/>
          <p:cNvSpPr/>
          <p:nvPr/>
        </p:nvSpPr>
        <p:spPr>
          <a:xfrm>
            <a:off x="572095" y="2599134"/>
            <a:ext cx="1676400" cy="209550"/>
          </a:xfrm>
          <a:prstGeom prst="rect">
            <a:avLst/>
          </a:prstGeom>
          <a:noFill/>
          <a:ln/>
        </p:spPr>
        <p:txBody>
          <a:bodyPr wrap="none" lIns="0" tIns="0" rIns="0" bIns="0" rtlCol="0" anchor="t"/>
          <a:lstStyle/>
          <a:p>
            <a:pPr algn="l" indent="0" marL="0">
              <a:lnSpc>
                <a:spcPts val="1650"/>
              </a:lnSpc>
              <a:buNone/>
            </a:pPr>
            <a:r>
              <a:rPr lang="en-US" sz="1300" dirty="0">
                <a:solidFill>
                  <a:srgbClr val="152D47"/>
                </a:solidFill>
                <a:latin typeface="Crimson Pro Semi Bold" pitchFamily="34" charset="0"/>
                <a:ea typeface="Crimson Pro Semi Bold" pitchFamily="34" charset="-122"/>
                <a:cs typeface="Crimson Pro Semi Bold" pitchFamily="34" charset="-120"/>
              </a:rPr>
              <a:t>Flow Rate Types</a:t>
            </a:r>
            <a:endParaRPr lang="en-US" sz="1300" dirty="0"/>
          </a:p>
        </p:txBody>
      </p:sp>
      <p:sp>
        <p:nvSpPr>
          <p:cNvPr id="9" name="Text 7"/>
          <p:cNvSpPr/>
          <p:nvPr/>
        </p:nvSpPr>
        <p:spPr>
          <a:xfrm>
            <a:off x="572095" y="2942749"/>
            <a:ext cx="6579513" cy="214432"/>
          </a:xfrm>
          <a:prstGeom prst="rect">
            <a:avLst/>
          </a:prstGeom>
          <a:noFill/>
          <a:ln/>
        </p:spPr>
        <p:txBody>
          <a:bodyPr wrap="none" lIns="0" tIns="0" rIns="0" bIns="0" rtlCol="0" anchor="t"/>
          <a:lstStyle/>
          <a:p>
            <a:pPr algn="l" indent="0" marL="0">
              <a:lnSpc>
                <a:spcPts val="1650"/>
              </a:lnSpc>
              <a:buNone/>
            </a:pPr>
            <a:r>
              <a:rPr lang="en-US" sz="1050" b="1" dirty="0">
                <a:solidFill>
                  <a:srgbClr val="4C4C4D"/>
                </a:solidFill>
                <a:latin typeface="Heebo" pitchFamily="34" charset="0"/>
                <a:ea typeface="Heebo" pitchFamily="34" charset="-122"/>
                <a:cs typeface="Heebo" pitchFamily="34" charset="-120"/>
              </a:rPr>
              <a:t>Volumetric Flow Rate:</a:t>
            </a:r>
            <a:pPr algn="l" indent="0" marL="0">
              <a:lnSpc>
                <a:spcPts val="1650"/>
              </a:lnSpc>
              <a:buNone/>
            </a:pPr>
            <a:r>
              <a:rPr lang="en-US" sz="1050" dirty="0">
                <a:solidFill>
                  <a:srgbClr val="4C4C4D"/>
                </a:solidFill>
                <a:latin typeface="Heebo" pitchFamily="34" charset="0"/>
                <a:ea typeface="Heebo" pitchFamily="34" charset="-122"/>
                <a:cs typeface="Heebo" pitchFamily="34" charset="-120"/>
              </a:rPr>
              <a:t> Volume per unit time (m³/s)</a:t>
            </a:r>
            <a:endParaRPr lang="en-US" sz="1050" dirty="0"/>
          </a:p>
        </p:txBody>
      </p:sp>
      <p:sp>
        <p:nvSpPr>
          <p:cNvPr id="10" name="Text 8"/>
          <p:cNvSpPr/>
          <p:nvPr/>
        </p:nvSpPr>
        <p:spPr>
          <a:xfrm>
            <a:off x="572095" y="3277791"/>
            <a:ext cx="6579513" cy="214432"/>
          </a:xfrm>
          <a:prstGeom prst="rect">
            <a:avLst/>
          </a:prstGeom>
          <a:noFill/>
          <a:ln/>
        </p:spPr>
        <p:txBody>
          <a:bodyPr wrap="none" lIns="0" tIns="0" rIns="0" bIns="0" rtlCol="0" anchor="t"/>
          <a:lstStyle/>
          <a:p>
            <a:pPr algn="l" indent="0" marL="0">
              <a:lnSpc>
                <a:spcPts val="1650"/>
              </a:lnSpc>
              <a:buNone/>
            </a:pPr>
            <a:r>
              <a:rPr lang="en-US" sz="1050" b="1" dirty="0">
                <a:solidFill>
                  <a:srgbClr val="4C4C4D"/>
                </a:solidFill>
                <a:latin typeface="Heebo" pitchFamily="34" charset="0"/>
                <a:ea typeface="Heebo" pitchFamily="34" charset="-122"/>
                <a:cs typeface="Heebo" pitchFamily="34" charset="-120"/>
              </a:rPr>
              <a:t>Mass Flow Rate:</a:t>
            </a:r>
            <a:pPr algn="l" indent="0" marL="0">
              <a:lnSpc>
                <a:spcPts val="1650"/>
              </a:lnSpc>
              <a:buNone/>
            </a:pPr>
            <a:r>
              <a:rPr lang="en-US" sz="1050" dirty="0">
                <a:solidFill>
                  <a:srgbClr val="4C4C4D"/>
                </a:solidFill>
                <a:latin typeface="Heebo" pitchFamily="34" charset="0"/>
                <a:ea typeface="Heebo" pitchFamily="34" charset="-122"/>
                <a:cs typeface="Heebo" pitchFamily="34" charset="-120"/>
              </a:rPr>
              <a:t> Mass per unit time (kg/s)</a:t>
            </a:r>
            <a:endParaRPr lang="en-US" sz="1050" dirty="0"/>
          </a:p>
        </p:txBody>
      </p:sp>
      <p:pic>
        <p:nvPicPr>
          <p:cNvPr id="11" name="Image 0" descr="preencoded.png">    </p:cNvPr>
          <p:cNvPicPr>
            <a:picLocks noChangeAspect="1"/>
          </p:cNvPicPr>
          <p:nvPr/>
        </p:nvPicPr>
        <p:blipFill>
          <a:blip r:embed="rId1"/>
          <a:stretch>
            <a:fillRect/>
          </a:stretch>
        </p:blipFill>
        <p:spPr>
          <a:xfrm>
            <a:off x="7486412" y="1139785"/>
            <a:ext cx="6579513" cy="6579513"/>
          </a:xfrm>
          <a:prstGeom prst="rect">
            <a:avLst/>
          </a:prstGeom>
        </p:spPr>
      </p:pic>
      <p:sp>
        <p:nvSpPr>
          <p:cNvPr id="12" name="Text 9"/>
          <p:cNvSpPr/>
          <p:nvPr/>
        </p:nvSpPr>
        <p:spPr>
          <a:xfrm>
            <a:off x="7486412" y="7870150"/>
            <a:ext cx="6579513" cy="643295"/>
          </a:xfrm>
          <a:prstGeom prst="rect">
            <a:avLst/>
          </a:prstGeom>
          <a:noFill/>
          <a:ln/>
        </p:spPr>
        <p:txBody>
          <a:bodyPr wrap="square" lIns="0" tIns="0" rIns="0" bIns="0" rtlCol="0" anchor="t"/>
          <a:lstStyle/>
          <a:p>
            <a:pPr algn="l" indent="0" marL="0">
              <a:lnSpc>
                <a:spcPts val="1650"/>
              </a:lnSpc>
              <a:buNone/>
            </a:pPr>
            <a:r>
              <a:rPr lang="en-US" sz="1050" dirty="0">
                <a:solidFill>
                  <a:srgbClr val="4C4C4D"/>
                </a:solidFill>
                <a:latin typeface="Heebo" pitchFamily="34" charset="0"/>
                <a:ea typeface="Heebo" pitchFamily="34" charset="-122"/>
                <a:cs typeface="Heebo" pitchFamily="34" charset="-120"/>
              </a:rPr>
              <a:t>Accurate measurements require steady-state conditions and homogeneous fluid properties. Turbulent flows present unique challenges due to velocity fluctuations, requiring time-averaged measurements or specialized turbulence-capable sensors.</a:t>
            </a:r>
            <a:endParaRPr lang="en-US" sz="1050" dirty="0"/>
          </a:p>
        </p:txBody>
      </p:sp>
      <p:sp>
        <p:nvSpPr>
          <p:cNvPr id="13" name="Shape 10"/>
          <p:cNvSpPr/>
          <p:nvPr/>
        </p:nvSpPr>
        <p:spPr>
          <a:xfrm>
            <a:off x="572095" y="8784908"/>
            <a:ext cx="13486209" cy="569595"/>
          </a:xfrm>
          <a:prstGeom prst="roundRect">
            <a:avLst>
              <a:gd name="adj" fmla="val 3532"/>
            </a:avLst>
          </a:prstGeom>
          <a:solidFill>
            <a:srgbClr val="B3C3FF"/>
          </a:solidFill>
          <a:ln/>
        </p:spPr>
      </p:sp>
      <p:pic>
        <p:nvPicPr>
          <p:cNvPr id="14" name="Image 1" descr="preencoded.png">    </p:cNvPr>
          <p:cNvPicPr>
            <a:picLocks noChangeAspect="1"/>
          </p:cNvPicPr>
          <p:nvPr/>
        </p:nvPicPr>
        <p:blipFill>
          <a:blip r:embed="rId2"/>
          <a:stretch>
            <a:fillRect/>
          </a:stretch>
        </p:blipFill>
        <p:spPr>
          <a:xfrm>
            <a:off x="706160" y="8979813"/>
            <a:ext cx="167640" cy="134064"/>
          </a:xfrm>
          <a:prstGeom prst="rect">
            <a:avLst/>
          </a:prstGeom>
        </p:spPr>
      </p:pic>
      <p:sp>
        <p:nvSpPr>
          <p:cNvPr id="15" name="Text 11"/>
          <p:cNvSpPr/>
          <p:nvPr/>
        </p:nvSpPr>
        <p:spPr>
          <a:xfrm>
            <a:off x="1007864" y="8952428"/>
            <a:ext cx="12916376" cy="214432"/>
          </a:xfrm>
          <a:prstGeom prst="rect">
            <a:avLst/>
          </a:prstGeom>
          <a:noFill/>
          <a:ln/>
        </p:spPr>
        <p:txBody>
          <a:bodyPr wrap="none" lIns="0" tIns="0" rIns="0" bIns="0" rtlCol="0" anchor="t"/>
          <a:lstStyle/>
          <a:p>
            <a:pPr algn="l" indent="0" marL="0">
              <a:lnSpc>
                <a:spcPts val="1650"/>
              </a:lnSpc>
              <a:buNone/>
            </a:pPr>
            <a:r>
              <a:rPr lang="en-US" sz="1050" b="1" dirty="0">
                <a:solidFill>
                  <a:srgbClr val="000000"/>
                </a:solidFill>
                <a:latin typeface="Heebo" pitchFamily="34" charset="0"/>
                <a:ea typeface="Heebo" pitchFamily="34" charset="-122"/>
                <a:cs typeface="Heebo" pitchFamily="34" charset="-120"/>
              </a:rPr>
              <a:t>Critical Consideration:</a:t>
            </a:r>
            <a:pPr algn="l" indent="0" marL="0">
              <a:lnSpc>
                <a:spcPts val="1650"/>
              </a:lnSpc>
              <a:buNone/>
            </a:pPr>
            <a:r>
              <a:rPr lang="en-US" sz="1050" dirty="0">
                <a:solidFill>
                  <a:srgbClr val="000000"/>
                </a:solidFill>
                <a:latin typeface="Heebo" pitchFamily="34" charset="0"/>
                <a:ea typeface="Heebo" pitchFamily="34" charset="-122"/>
                <a:cs typeface="Heebo" pitchFamily="34" charset="-120"/>
              </a:rPr>
              <a:t> Multiphase flows (gas-liquid mixtures) require specialized measurement techniques and careful calibration to account for varying fluid properties and flow patterns.</a:t>
            </a:r>
            <a:endParaRPr lang="en-US" sz="10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8314" y="632222"/>
            <a:ext cx="10666095" cy="712827"/>
          </a:xfrm>
          <a:prstGeom prst="rect">
            <a:avLst/>
          </a:prstGeom>
          <a:noFill/>
          <a:ln/>
        </p:spPr>
        <p:txBody>
          <a:bodyPr wrap="none" lIns="0" tIns="0" rIns="0" bIns="0" rtlCol="0" anchor="t"/>
          <a:lstStyle/>
          <a:p>
            <a:pPr algn="l" indent="0" marL="0">
              <a:lnSpc>
                <a:spcPts val="5600"/>
              </a:lnSpc>
              <a:buNone/>
            </a:pPr>
            <a:r>
              <a:rPr lang="en-US" sz="4450" dirty="0">
                <a:solidFill>
                  <a:srgbClr val="152D47"/>
                </a:solidFill>
                <a:latin typeface="Crimson Pro Semi Bold" pitchFamily="34" charset="0"/>
                <a:ea typeface="Crimson Pro Semi Bold" pitchFamily="34" charset="-122"/>
                <a:cs typeface="Crimson Pro Semi Bold" pitchFamily="34" charset="-120"/>
              </a:rPr>
              <a:t>Analyzing Energy Losses in Pipes and Devices</a:t>
            </a:r>
            <a:endParaRPr lang="en-US" sz="4450" dirty="0"/>
          </a:p>
        </p:txBody>
      </p:sp>
      <p:sp>
        <p:nvSpPr>
          <p:cNvPr id="3" name="Text 1"/>
          <p:cNvSpPr/>
          <p:nvPr/>
        </p:nvSpPr>
        <p:spPr>
          <a:xfrm>
            <a:off x="798314" y="1801177"/>
            <a:ext cx="228005" cy="285036"/>
          </a:xfrm>
          <a:prstGeom prst="rect">
            <a:avLst/>
          </a:prstGeom>
          <a:noFill/>
          <a:ln/>
        </p:spPr>
        <p:txBody>
          <a:bodyPr wrap="none" lIns="0" tIns="0" rIns="0" bIns="0" rtlCol="0" anchor="t"/>
          <a:lstStyle/>
          <a:p>
            <a:pPr algn="l" indent="0" marL="0">
              <a:lnSpc>
                <a:spcPts val="2850"/>
              </a:lnSpc>
              <a:buNone/>
            </a:pPr>
            <a:r>
              <a:rPr lang="en-US" sz="1750" dirty="0">
                <a:solidFill>
                  <a:srgbClr val="4C4C4D"/>
                </a:solidFill>
                <a:latin typeface="Crimson Pro Light" pitchFamily="34" charset="0"/>
                <a:ea typeface="Crimson Pro Light" pitchFamily="34" charset="-122"/>
                <a:cs typeface="Crimson Pro Light" pitchFamily="34" charset="-120"/>
              </a:rPr>
              <a:t>01</a:t>
            </a:r>
            <a:endParaRPr lang="en-US" sz="1750" dirty="0"/>
          </a:p>
        </p:txBody>
      </p:sp>
      <p:sp>
        <p:nvSpPr>
          <p:cNvPr id="4" name="Shape 2"/>
          <p:cNvSpPr/>
          <p:nvPr/>
        </p:nvSpPr>
        <p:spPr>
          <a:xfrm>
            <a:off x="798314" y="2158246"/>
            <a:ext cx="6402824" cy="30480"/>
          </a:xfrm>
          <a:prstGeom prst="rect">
            <a:avLst/>
          </a:prstGeom>
          <a:solidFill>
            <a:srgbClr val="2150FE"/>
          </a:solidFill>
          <a:ln/>
        </p:spPr>
      </p:sp>
      <p:sp>
        <p:nvSpPr>
          <p:cNvPr id="5" name="Text 3"/>
          <p:cNvSpPr/>
          <p:nvPr/>
        </p:nvSpPr>
        <p:spPr>
          <a:xfrm>
            <a:off x="798314" y="2333149"/>
            <a:ext cx="2851428" cy="356354"/>
          </a:xfrm>
          <a:prstGeom prst="rect">
            <a:avLst/>
          </a:prstGeom>
          <a:noFill/>
          <a:ln/>
        </p:spPr>
        <p:txBody>
          <a:bodyPr wrap="none" lIns="0" tIns="0" rIns="0" bIns="0" rtlCol="0" anchor="t"/>
          <a:lstStyle/>
          <a:p>
            <a:pPr algn="l" indent="0" marL="0">
              <a:lnSpc>
                <a:spcPts val="2800"/>
              </a:lnSpc>
              <a:buNone/>
            </a:pPr>
            <a:r>
              <a:rPr lang="en-US" sz="2200" dirty="0">
                <a:solidFill>
                  <a:srgbClr val="4C4C4D"/>
                </a:solidFill>
                <a:latin typeface="Crimson Pro Semi Bold" pitchFamily="34" charset="0"/>
                <a:ea typeface="Crimson Pro Semi Bold" pitchFamily="34" charset="-122"/>
                <a:cs typeface="Crimson Pro Semi Bold" pitchFamily="34" charset="-120"/>
              </a:rPr>
              <a:t>Friction Losses</a:t>
            </a:r>
            <a:endParaRPr lang="en-US" sz="2200" dirty="0"/>
          </a:p>
        </p:txBody>
      </p:sp>
      <p:sp>
        <p:nvSpPr>
          <p:cNvPr id="6" name="Text 4"/>
          <p:cNvSpPr/>
          <p:nvPr/>
        </p:nvSpPr>
        <p:spPr>
          <a:xfrm>
            <a:off x="798314" y="2826306"/>
            <a:ext cx="6402824" cy="1094780"/>
          </a:xfrm>
          <a:prstGeom prst="rect">
            <a:avLst/>
          </a:prstGeom>
          <a:noFill/>
          <a:ln/>
        </p:spPr>
        <p:txBody>
          <a:bodyPr wrap="square" lIns="0" tIns="0" rIns="0" bIns="0" rtlCol="0" anchor="t"/>
          <a:lstStyle/>
          <a:p>
            <a:pPr algn="l" indent="0" marL="0">
              <a:lnSpc>
                <a:spcPts val="2850"/>
              </a:lnSpc>
              <a:buNone/>
            </a:pPr>
            <a:r>
              <a:rPr lang="en-US" sz="1750" dirty="0">
                <a:solidFill>
                  <a:srgbClr val="4C4C4D"/>
                </a:solidFill>
                <a:latin typeface="Heebo" pitchFamily="34" charset="0"/>
                <a:ea typeface="Heebo" pitchFamily="34" charset="-122"/>
                <a:cs typeface="Heebo" pitchFamily="34" charset="-120"/>
              </a:rPr>
              <a:t>Major losses due to wall friction calculated using the Darcy-Weisbach equation: hf = f(L/D)(V²/2g). Friction factor depends on Reynolds number and pipe roughness.</a:t>
            </a:r>
            <a:endParaRPr lang="en-US" sz="1750" dirty="0"/>
          </a:p>
        </p:txBody>
      </p:sp>
      <p:sp>
        <p:nvSpPr>
          <p:cNvPr id="7" name="Text 5"/>
          <p:cNvSpPr/>
          <p:nvPr/>
        </p:nvSpPr>
        <p:spPr>
          <a:xfrm>
            <a:off x="7429143" y="1801177"/>
            <a:ext cx="228005" cy="285036"/>
          </a:xfrm>
          <a:prstGeom prst="rect">
            <a:avLst/>
          </a:prstGeom>
          <a:noFill/>
          <a:ln/>
        </p:spPr>
        <p:txBody>
          <a:bodyPr wrap="none" lIns="0" tIns="0" rIns="0" bIns="0" rtlCol="0" anchor="t"/>
          <a:lstStyle/>
          <a:p>
            <a:pPr algn="l" indent="0" marL="0">
              <a:lnSpc>
                <a:spcPts val="2850"/>
              </a:lnSpc>
              <a:buNone/>
            </a:pPr>
            <a:r>
              <a:rPr lang="en-US" sz="1750" dirty="0">
                <a:solidFill>
                  <a:srgbClr val="4C4C4D"/>
                </a:solidFill>
                <a:latin typeface="Crimson Pro Light" pitchFamily="34" charset="0"/>
                <a:ea typeface="Crimson Pro Light" pitchFamily="34" charset="-122"/>
                <a:cs typeface="Crimson Pro Light" pitchFamily="34" charset="-120"/>
              </a:rPr>
              <a:t>02</a:t>
            </a:r>
            <a:endParaRPr lang="en-US" sz="1750" dirty="0"/>
          </a:p>
        </p:txBody>
      </p:sp>
      <p:sp>
        <p:nvSpPr>
          <p:cNvPr id="8" name="Shape 6"/>
          <p:cNvSpPr/>
          <p:nvPr/>
        </p:nvSpPr>
        <p:spPr>
          <a:xfrm>
            <a:off x="7429143" y="2158246"/>
            <a:ext cx="6402943" cy="30480"/>
          </a:xfrm>
          <a:prstGeom prst="rect">
            <a:avLst/>
          </a:prstGeom>
          <a:solidFill>
            <a:srgbClr val="2150FE"/>
          </a:solidFill>
          <a:ln/>
        </p:spPr>
      </p:sp>
      <p:sp>
        <p:nvSpPr>
          <p:cNvPr id="9" name="Text 7"/>
          <p:cNvSpPr/>
          <p:nvPr/>
        </p:nvSpPr>
        <p:spPr>
          <a:xfrm>
            <a:off x="7429143" y="2333149"/>
            <a:ext cx="2851428" cy="356354"/>
          </a:xfrm>
          <a:prstGeom prst="rect">
            <a:avLst/>
          </a:prstGeom>
          <a:noFill/>
          <a:ln/>
        </p:spPr>
        <p:txBody>
          <a:bodyPr wrap="none" lIns="0" tIns="0" rIns="0" bIns="0" rtlCol="0" anchor="t"/>
          <a:lstStyle/>
          <a:p>
            <a:pPr algn="l" indent="0" marL="0">
              <a:lnSpc>
                <a:spcPts val="2800"/>
              </a:lnSpc>
              <a:buNone/>
            </a:pPr>
            <a:r>
              <a:rPr lang="en-US" sz="2200" dirty="0">
                <a:solidFill>
                  <a:srgbClr val="4C4C4D"/>
                </a:solidFill>
                <a:latin typeface="Crimson Pro Semi Bold" pitchFamily="34" charset="0"/>
                <a:ea typeface="Crimson Pro Semi Bold" pitchFamily="34" charset="-122"/>
                <a:cs typeface="Crimson Pro Semi Bold" pitchFamily="34" charset="-120"/>
              </a:rPr>
              <a:t>Minor Losses</a:t>
            </a:r>
            <a:endParaRPr lang="en-US" sz="2200" dirty="0"/>
          </a:p>
        </p:txBody>
      </p:sp>
      <p:sp>
        <p:nvSpPr>
          <p:cNvPr id="10" name="Text 8"/>
          <p:cNvSpPr/>
          <p:nvPr/>
        </p:nvSpPr>
        <p:spPr>
          <a:xfrm>
            <a:off x="7429143" y="2826306"/>
            <a:ext cx="6402943" cy="1094780"/>
          </a:xfrm>
          <a:prstGeom prst="rect">
            <a:avLst/>
          </a:prstGeom>
          <a:noFill/>
          <a:ln/>
        </p:spPr>
        <p:txBody>
          <a:bodyPr wrap="square" lIns="0" tIns="0" rIns="0" bIns="0" rtlCol="0" anchor="t"/>
          <a:lstStyle/>
          <a:p>
            <a:pPr algn="l" indent="0" marL="0">
              <a:lnSpc>
                <a:spcPts val="2850"/>
              </a:lnSpc>
              <a:buNone/>
            </a:pPr>
            <a:r>
              <a:rPr lang="en-US" sz="1750" dirty="0">
                <a:solidFill>
                  <a:srgbClr val="4C4C4D"/>
                </a:solidFill>
                <a:latin typeface="Heebo" pitchFamily="34" charset="0"/>
                <a:ea typeface="Heebo" pitchFamily="34" charset="-122"/>
                <a:cs typeface="Heebo" pitchFamily="34" charset="-120"/>
              </a:rPr>
              <a:t>Losses from fittings, valves, bends, and area changes. Calculated as hm = K(V²/2g), where K is the loss coefficient specific to each component.</a:t>
            </a:r>
            <a:endParaRPr lang="en-US" sz="1750" dirty="0"/>
          </a:p>
        </p:txBody>
      </p:sp>
      <p:sp>
        <p:nvSpPr>
          <p:cNvPr id="11" name="Text 9"/>
          <p:cNvSpPr/>
          <p:nvPr/>
        </p:nvSpPr>
        <p:spPr>
          <a:xfrm>
            <a:off x="798314" y="4320064"/>
            <a:ext cx="228005" cy="285036"/>
          </a:xfrm>
          <a:prstGeom prst="rect">
            <a:avLst/>
          </a:prstGeom>
          <a:noFill/>
          <a:ln/>
        </p:spPr>
        <p:txBody>
          <a:bodyPr wrap="none" lIns="0" tIns="0" rIns="0" bIns="0" rtlCol="0" anchor="t"/>
          <a:lstStyle/>
          <a:p>
            <a:pPr algn="l" indent="0" marL="0">
              <a:lnSpc>
                <a:spcPts val="2850"/>
              </a:lnSpc>
              <a:buNone/>
            </a:pPr>
            <a:r>
              <a:rPr lang="en-US" sz="1750" dirty="0">
                <a:solidFill>
                  <a:srgbClr val="4C4C4D"/>
                </a:solidFill>
                <a:latin typeface="Crimson Pro Light" pitchFamily="34" charset="0"/>
                <a:ea typeface="Crimson Pro Light" pitchFamily="34" charset="-122"/>
                <a:cs typeface="Crimson Pro Light" pitchFamily="34" charset="-120"/>
              </a:rPr>
              <a:t>03</a:t>
            </a:r>
            <a:endParaRPr lang="en-US" sz="1750" dirty="0"/>
          </a:p>
        </p:txBody>
      </p:sp>
      <p:sp>
        <p:nvSpPr>
          <p:cNvPr id="12" name="Shape 10"/>
          <p:cNvSpPr/>
          <p:nvPr/>
        </p:nvSpPr>
        <p:spPr>
          <a:xfrm>
            <a:off x="798314" y="4677132"/>
            <a:ext cx="6402824" cy="30480"/>
          </a:xfrm>
          <a:prstGeom prst="rect">
            <a:avLst/>
          </a:prstGeom>
          <a:solidFill>
            <a:srgbClr val="2150FE"/>
          </a:solidFill>
          <a:ln/>
        </p:spPr>
      </p:sp>
      <p:sp>
        <p:nvSpPr>
          <p:cNvPr id="13" name="Text 11"/>
          <p:cNvSpPr/>
          <p:nvPr/>
        </p:nvSpPr>
        <p:spPr>
          <a:xfrm>
            <a:off x="798314" y="4852035"/>
            <a:ext cx="2851428" cy="356354"/>
          </a:xfrm>
          <a:prstGeom prst="rect">
            <a:avLst/>
          </a:prstGeom>
          <a:noFill/>
          <a:ln/>
        </p:spPr>
        <p:txBody>
          <a:bodyPr wrap="none" lIns="0" tIns="0" rIns="0" bIns="0" rtlCol="0" anchor="t"/>
          <a:lstStyle/>
          <a:p>
            <a:pPr algn="l" indent="0" marL="0">
              <a:lnSpc>
                <a:spcPts val="2800"/>
              </a:lnSpc>
              <a:buNone/>
            </a:pPr>
            <a:r>
              <a:rPr lang="en-US" sz="2200" dirty="0">
                <a:solidFill>
                  <a:srgbClr val="4C4C4D"/>
                </a:solidFill>
                <a:latin typeface="Crimson Pro Semi Bold" pitchFamily="34" charset="0"/>
                <a:ea typeface="Crimson Pro Semi Bold" pitchFamily="34" charset="-122"/>
                <a:cs typeface="Crimson Pro Semi Bold" pitchFamily="34" charset="-120"/>
              </a:rPr>
              <a:t>Turbulence Effects</a:t>
            </a:r>
            <a:endParaRPr lang="en-US" sz="2200" dirty="0"/>
          </a:p>
        </p:txBody>
      </p:sp>
      <p:sp>
        <p:nvSpPr>
          <p:cNvPr id="14" name="Text 12"/>
          <p:cNvSpPr/>
          <p:nvPr/>
        </p:nvSpPr>
        <p:spPr>
          <a:xfrm>
            <a:off x="798314" y="5345192"/>
            <a:ext cx="6402824" cy="1094780"/>
          </a:xfrm>
          <a:prstGeom prst="rect">
            <a:avLst/>
          </a:prstGeom>
          <a:noFill/>
          <a:ln/>
        </p:spPr>
        <p:txBody>
          <a:bodyPr wrap="square" lIns="0" tIns="0" rIns="0" bIns="0" rtlCol="0" anchor="t"/>
          <a:lstStyle/>
          <a:p>
            <a:pPr algn="l" indent="0" marL="0">
              <a:lnSpc>
                <a:spcPts val="2850"/>
              </a:lnSpc>
              <a:buNone/>
            </a:pPr>
            <a:r>
              <a:rPr lang="en-US" sz="1750" dirty="0">
                <a:solidFill>
                  <a:srgbClr val="4C4C4D"/>
                </a:solidFill>
                <a:latin typeface="Heebo" pitchFamily="34" charset="0"/>
                <a:ea typeface="Heebo" pitchFamily="34" charset="-122"/>
                <a:cs typeface="Heebo" pitchFamily="34" charset="-120"/>
              </a:rPr>
              <a:t>Turbulent flow increases energy dissipation through chaotic velocity fluctuations and enhanced mixing. Higher Reynolds numbers generally increase losses.</a:t>
            </a:r>
            <a:endParaRPr lang="en-US" sz="1750" dirty="0"/>
          </a:p>
        </p:txBody>
      </p:sp>
      <p:sp>
        <p:nvSpPr>
          <p:cNvPr id="15" name="Text 13"/>
          <p:cNvSpPr/>
          <p:nvPr/>
        </p:nvSpPr>
        <p:spPr>
          <a:xfrm>
            <a:off x="7429143" y="4320064"/>
            <a:ext cx="228005" cy="285036"/>
          </a:xfrm>
          <a:prstGeom prst="rect">
            <a:avLst/>
          </a:prstGeom>
          <a:noFill/>
          <a:ln/>
        </p:spPr>
        <p:txBody>
          <a:bodyPr wrap="none" lIns="0" tIns="0" rIns="0" bIns="0" rtlCol="0" anchor="t"/>
          <a:lstStyle/>
          <a:p>
            <a:pPr algn="l" indent="0" marL="0">
              <a:lnSpc>
                <a:spcPts val="2850"/>
              </a:lnSpc>
              <a:buNone/>
            </a:pPr>
            <a:r>
              <a:rPr lang="en-US" sz="1750" dirty="0">
                <a:solidFill>
                  <a:srgbClr val="4C4C4D"/>
                </a:solidFill>
                <a:latin typeface="Crimson Pro Light" pitchFamily="34" charset="0"/>
                <a:ea typeface="Crimson Pro Light" pitchFamily="34" charset="-122"/>
                <a:cs typeface="Crimson Pro Light" pitchFamily="34" charset="-120"/>
              </a:rPr>
              <a:t>04</a:t>
            </a:r>
            <a:endParaRPr lang="en-US" sz="1750" dirty="0"/>
          </a:p>
        </p:txBody>
      </p:sp>
      <p:sp>
        <p:nvSpPr>
          <p:cNvPr id="16" name="Shape 14"/>
          <p:cNvSpPr/>
          <p:nvPr/>
        </p:nvSpPr>
        <p:spPr>
          <a:xfrm>
            <a:off x="7429143" y="4677132"/>
            <a:ext cx="6402943" cy="30480"/>
          </a:xfrm>
          <a:prstGeom prst="rect">
            <a:avLst/>
          </a:prstGeom>
          <a:solidFill>
            <a:srgbClr val="2150FE"/>
          </a:solidFill>
          <a:ln/>
        </p:spPr>
      </p:sp>
      <p:sp>
        <p:nvSpPr>
          <p:cNvPr id="17" name="Text 15"/>
          <p:cNvSpPr/>
          <p:nvPr/>
        </p:nvSpPr>
        <p:spPr>
          <a:xfrm>
            <a:off x="7429143" y="4852035"/>
            <a:ext cx="2851428" cy="356354"/>
          </a:xfrm>
          <a:prstGeom prst="rect">
            <a:avLst/>
          </a:prstGeom>
          <a:noFill/>
          <a:ln/>
        </p:spPr>
        <p:txBody>
          <a:bodyPr wrap="none" lIns="0" tIns="0" rIns="0" bIns="0" rtlCol="0" anchor="t"/>
          <a:lstStyle/>
          <a:p>
            <a:pPr algn="l" indent="0" marL="0">
              <a:lnSpc>
                <a:spcPts val="2800"/>
              </a:lnSpc>
              <a:buNone/>
            </a:pPr>
            <a:r>
              <a:rPr lang="en-US" sz="2200" dirty="0">
                <a:solidFill>
                  <a:srgbClr val="4C4C4D"/>
                </a:solidFill>
                <a:latin typeface="Crimson Pro Semi Bold" pitchFamily="34" charset="0"/>
                <a:ea typeface="Crimson Pro Semi Bold" pitchFamily="34" charset="-122"/>
                <a:cs typeface="Crimson Pro Semi Bold" pitchFamily="34" charset="-120"/>
              </a:rPr>
              <a:t>System Analysis</a:t>
            </a:r>
            <a:endParaRPr lang="en-US" sz="2200" dirty="0"/>
          </a:p>
        </p:txBody>
      </p:sp>
      <p:sp>
        <p:nvSpPr>
          <p:cNvPr id="18" name="Text 16"/>
          <p:cNvSpPr/>
          <p:nvPr/>
        </p:nvSpPr>
        <p:spPr>
          <a:xfrm>
            <a:off x="7429143" y="5345192"/>
            <a:ext cx="6402943" cy="1094780"/>
          </a:xfrm>
          <a:prstGeom prst="rect">
            <a:avLst/>
          </a:prstGeom>
          <a:noFill/>
          <a:ln/>
        </p:spPr>
        <p:txBody>
          <a:bodyPr wrap="square" lIns="0" tIns="0" rIns="0" bIns="0" rtlCol="0" anchor="t"/>
          <a:lstStyle/>
          <a:p>
            <a:pPr algn="l" indent="0" marL="0">
              <a:lnSpc>
                <a:spcPts val="2850"/>
              </a:lnSpc>
              <a:buNone/>
            </a:pPr>
            <a:r>
              <a:rPr lang="en-US" sz="1750" dirty="0">
                <a:solidFill>
                  <a:srgbClr val="4C4C4D"/>
                </a:solidFill>
                <a:latin typeface="Heebo" pitchFamily="34" charset="0"/>
                <a:ea typeface="Heebo" pitchFamily="34" charset="-122"/>
                <a:cs typeface="Heebo" pitchFamily="34" charset="-120"/>
              </a:rPr>
              <a:t>Total system losses combine all components. Pump sizing and energy costs depend on accurate loss calculations for economic operation.</a:t>
            </a:r>
            <a:endParaRPr lang="en-US" sz="1750" dirty="0"/>
          </a:p>
        </p:txBody>
      </p:sp>
      <p:sp>
        <p:nvSpPr>
          <p:cNvPr id="19" name="Text 17"/>
          <p:cNvSpPr/>
          <p:nvPr/>
        </p:nvSpPr>
        <p:spPr>
          <a:xfrm>
            <a:off x="798314" y="6867525"/>
            <a:ext cx="13033772" cy="729853"/>
          </a:xfrm>
          <a:prstGeom prst="rect">
            <a:avLst/>
          </a:prstGeom>
          <a:noFill/>
          <a:ln/>
        </p:spPr>
        <p:txBody>
          <a:bodyPr wrap="square" lIns="0" tIns="0" rIns="0" bIns="0" rtlCol="0" anchor="t"/>
          <a:lstStyle/>
          <a:p>
            <a:pPr algn="l" indent="0" marL="0">
              <a:lnSpc>
                <a:spcPts val="2850"/>
              </a:lnSpc>
              <a:buNone/>
            </a:pPr>
            <a:r>
              <a:rPr lang="en-US" sz="1750" dirty="0">
                <a:solidFill>
                  <a:srgbClr val="4C4C4D"/>
                </a:solidFill>
                <a:latin typeface="Heebo" pitchFamily="34" charset="0"/>
                <a:ea typeface="Heebo" pitchFamily="34" charset="-122"/>
                <a:cs typeface="Heebo" pitchFamily="34" charset="-120"/>
              </a:rPr>
              <a:t>Energy losses directly impact system efficiency and operating costs. Understanding loss mechanisms enables engineers to optimize pipe layouts, select appropriate components, and minimize energy consumption in fluid systems.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78193" y="721519"/>
            <a:ext cx="7919918" cy="694849"/>
          </a:xfrm>
          <a:prstGeom prst="rect">
            <a:avLst/>
          </a:prstGeom>
          <a:noFill/>
          <a:ln/>
        </p:spPr>
        <p:txBody>
          <a:bodyPr wrap="none" lIns="0" tIns="0" rIns="0" bIns="0" rtlCol="0" anchor="t"/>
          <a:lstStyle/>
          <a:p>
            <a:pPr algn="l" indent="0" marL="0">
              <a:lnSpc>
                <a:spcPts val="5450"/>
              </a:lnSpc>
              <a:buNone/>
            </a:pPr>
            <a:r>
              <a:rPr lang="en-US" sz="4350" dirty="0">
                <a:solidFill>
                  <a:srgbClr val="152D47"/>
                </a:solidFill>
                <a:latin typeface="Crimson Pro Semi Bold" pitchFamily="34" charset="0"/>
                <a:ea typeface="Crimson Pro Semi Bold" pitchFamily="34" charset="-122"/>
                <a:cs typeface="Crimson Pro Semi Bold" pitchFamily="34" charset="-120"/>
              </a:rPr>
              <a:t>Evaluating Experimental Accuracy</a:t>
            </a:r>
            <a:endParaRPr lang="en-US" sz="4350" dirty="0"/>
          </a:p>
        </p:txBody>
      </p:sp>
      <p:sp>
        <p:nvSpPr>
          <p:cNvPr id="3" name="Shape 1"/>
          <p:cNvSpPr/>
          <p:nvPr/>
        </p:nvSpPr>
        <p:spPr>
          <a:xfrm>
            <a:off x="778193" y="1861066"/>
            <a:ext cx="6425803" cy="2053590"/>
          </a:xfrm>
          <a:prstGeom prst="roundRect">
            <a:avLst>
              <a:gd name="adj" fmla="val 7124"/>
            </a:avLst>
          </a:prstGeom>
          <a:solidFill>
            <a:srgbClr val="FFFFFF"/>
          </a:solidFill>
          <a:ln w="30480">
            <a:solidFill>
              <a:srgbClr val="D8D4D4"/>
            </a:solidFill>
            <a:prstDash val="solid"/>
          </a:ln>
        </p:spPr>
      </p:sp>
      <p:sp>
        <p:nvSpPr>
          <p:cNvPr id="4" name="Shape 2"/>
          <p:cNvSpPr/>
          <p:nvPr/>
        </p:nvSpPr>
        <p:spPr>
          <a:xfrm>
            <a:off x="747712" y="1861066"/>
            <a:ext cx="121920" cy="2053590"/>
          </a:xfrm>
          <a:prstGeom prst="roundRect">
            <a:avLst>
              <a:gd name="adj" fmla="val 27359"/>
            </a:avLst>
          </a:prstGeom>
          <a:solidFill>
            <a:srgbClr val="2150FE"/>
          </a:solidFill>
          <a:ln/>
        </p:spPr>
      </p:sp>
      <p:sp>
        <p:nvSpPr>
          <p:cNvPr id="5" name="Text 3"/>
          <p:cNvSpPr/>
          <p:nvPr/>
        </p:nvSpPr>
        <p:spPr>
          <a:xfrm>
            <a:off x="1122402" y="2113836"/>
            <a:ext cx="2779633" cy="347424"/>
          </a:xfrm>
          <a:prstGeom prst="rect">
            <a:avLst/>
          </a:prstGeom>
          <a:noFill/>
          <a:ln/>
        </p:spPr>
        <p:txBody>
          <a:bodyPr wrap="none" lIns="0" tIns="0" rIns="0" bIns="0" rtlCol="0" anchor="t"/>
          <a:lstStyle/>
          <a:p>
            <a:pPr algn="l" indent="0" marL="0">
              <a:lnSpc>
                <a:spcPts val="2700"/>
              </a:lnSpc>
              <a:buNone/>
            </a:pPr>
            <a:r>
              <a:rPr lang="en-US" sz="2150" dirty="0">
                <a:solidFill>
                  <a:srgbClr val="4C4C4D"/>
                </a:solidFill>
                <a:latin typeface="Crimson Pro Semi Bold" pitchFamily="34" charset="0"/>
                <a:ea typeface="Crimson Pro Semi Bold" pitchFamily="34" charset="-122"/>
                <a:cs typeface="Crimson Pro Semi Bold" pitchFamily="34" charset="-120"/>
              </a:rPr>
              <a:t>Fluid Preparation</a:t>
            </a:r>
            <a:endParaRPr lang="en-US" sz="2150" dirty="0"/>
          </a:p>
        </p:txBody>
      </p:sp>
      <p:sp>
        <p:nvSpPr>
          <p:cNvPr id="6" name="Text 4"/>
          <p:cNvSpPr/>
          <p:nvPr/>
        </p:nvSpPr>
        <p:spPr>
          <a:xfrm>
            <a:off x="1122402" y="2594610"/>
            <a:ext cx="5828824" cy="1067276"/>
          </a:xfrm>
          <a:prstGeom prst="rect">
            <a:avLst/>
          </a:prstGeom>
          <a:noFill/>
          <a:ln/>
        </p:spPr>
        <p:txBody>
          <a:bodyPr wrap="square" lIns="0" tIns="0" rIns="0" bIns="0" rtlCol="0" anchor="t"/>
          <a:lstStyle/>
          <a:p>
            <a:pPr algn="l" indent="0" marL="0">
              <a:lnSpc>
                <a:spcPts val="2800"/>
              </a:lnSpc>
              <a:buNone/>
            </a:pPr>
            <a:r>
              <a:rPr lang="en-US" sz="1750" dirty="0">
                <a:solidFill>
                  <a:srgbClr val="4C4C4D"/>
                </a:solidFill>
                <a:latin typeface="Heebo" pitchFamily="34" charset="0"/>
                <a:ea typeface="Heebo" pitchFamily="34" charset="-122"/>
                <a:cs typeface="Heebo" pitchFamily="34" charset="-120"/>
              </a:rPr>
              <a:t>Ensure fluid cleanliness, degassing, and thermal equilibrium. Contamination and air bubbles significantly affect measurement accuracy and repeatability.</a:t>
            </a:r>
            <a:endParaRPr lang="en-US" sz="1750" dirty="0"/>
          </a:p>
        </p:txBody>
      </p:sp>
      <p:sp>
        <p:nvSpPr>
          <p:cNvPr id="7" name="Shape 5"/>
          <p:cNvSpPr/>
          <p:nvPr/>
        </p:nvSpPr>
        <p:spPr>
          <a:xfrm>
            <a:off x="7426285" y="1861066"/>
            <a:ext cx="6425922" cy="2053590"/>
          </a:xfrm>
          <a:prstGeom prst="roundRect">
            <a:avLst>
              <a:gd name="adj" fmla="val 7124"/>
            </a:avLst>
          </a:prstGeom>
          <a:solidFill>
            <a:srgbClr val="FFFFFF"/>
          </a:solidFill>
          <a:ln w="30480">
            <a:solidFill>
              <a:srgbClr val="D8D4D4"/>
            </a:solidFill>
            <a:prstDash val="solid"/>
          </a:ln>
        </p:spPr>
      </p:sp>
      <p:sp>
        <p:nvSpPr>
          <p:cNvPr id="8" name="Shape 6"/>
          <p:cNvSpPr/>
          <p:nvPr/>
        </p:nvSpPr>
        <p:spPr>
          <a:xfrm>
            <a:off x="7395805" y="1861066"/>
            <a:ext cx="121920" cy="2053590"/>
          </a:xfrm>
          <a:prstGeom prst="roundRect">
            <a:avLst>
              <a:gd name="adj" fmla="val 27359"/>
            </a:avLst>
          </a:prstGeom>
          <a:solidFill>
            <a:srgbClr val="2150FE"/>
          </a:solidFill>
          <a:ln/>
        </p:spPr>
      </p:sp>
      <p:sp>
        <p:nvSpPr>
          <p:cNvPr id="9" name="Text 7"/>
          <p:cNvSpPr/>
          <p:nvPr/>
        </p:nvSpPr>
        <p:spPr>
          <a:xfrm>
            <a:off x="7770495" y="2113836"/>
            <a:ext cx="3006685" cy="347424"/>
          </a:xfrm>
          <a:prstGeom prst="rect">
            <a:avLst/>
          </a:prstGeom>
          <a:noFill/>
          <a:ln/>
        </p:spPr>
        <p:txBody>
          <a:bodyPr wrap="none" lIns="0" tIns="0" rIns="0" bIns="0" rtlCol="0" anchor="t"/>
          <a:lstStyle/>
          <a:p>
            <a:pPr algn="l" indent="0" marL="0">
              <a:lnSpc>
                <a:spcPts val="2700"/>
              </a:lnSpc>
              <a:buNone/>
            </a:pPr>
            <a:r>
              <a:rPr lang="en-US" sz="2150" dirty="0">
                <a:solidFill>
                  <a:srgbClr val="4C4C4D"/>
                </a:solidFill>
                <a:latin typeface="Crimson Pro Semi Bold" pitchFamily="34" charset="0"/>
                <a:ea typeface="Crimson Pro Semi Bold" pitchFamily="34" charset="-122"/>
                <a:cs typeface="Crimson Pro Semi Bold" pitchFamily="34" charset="-120"/>
              </a:rPr>
              <a:t>Installation Requirements</a:t>
            </a:r>
            <a:endParaRPr lang="en-US" sz="2150" dirty="0"/>
          </a:p>
        </p:txBody>
      </p:sp>
      <p:sp>
        <p:nvSpPr>
          <p:cNvPr id="10" name="Text 8"/>
          <p:cNvSpPr/>
          <p:nvPr/>
        </p:nvSpPr>
        <p:spPr>
          <a:xfrm>
            <a:off x="7770495" y="2594610"/>
            <a:ext cx="5828943" cy="1067276"/>
          </a:xfrm>
          <a:prstGeom prst="rect">
            <a:avLst/>
          </a:prstGeom>
          <a:noFill/>
          <a:ln/>
        </p:spPr>
        <p:txBody>
          <a:bodyPr wrap="square" lIns="0" tIns="0" rIns="0" bIns="0" rtlCol="0" anchor="t"/>
          <a:lstStyle/>
          <a:p>
            <a:pPr algn="l" indent="0" marL="0">
              <a:lnSpc>
                <a:spcPts val="2800"/>
              </a:lnSpc>
              <a:buNone/>
            </a:pPr>
            <a:r>
              <a:rPr lang="en-US" sz="1750" dirty="0">
                <a:solidFill>
                  <a:srgbClr val="4C4C4D"/>
                </a:solidFill>
                <a:latin typeface="Heebo" pitchFamily="34" charset="0"/>
                <a:ea typeface="Heebo" pitchFamily="34" charset="-122"/>
                <a:cs typeface="Heebo" pitchFamily="34" charset="-120"/>
              </a:rPr>
              <a:t>Maintain adequate straight pipe lengths upstream and downstream of sensors. Typically 10-20 diameters upstream and 5 diameters downstream for flow meters.</a:t>
            </a:r>
            <a:endParaRPr lang="en-US" sz="1750" dirty="0"/>
          </a:p>
        </p:txBody>
      </p:sp>
      <p:sp>
        <p:nvSpPr>
          <p:cNvPr id="11" name="Shape 9"/>
          <p:cNvSpPr/>
          <p:nvPr/>
        </p:nvSpPr>
        <p:spPr>
          <a:xfrm>
            <a:off x="778193" y="4136946"/>
            <a:ext cx="6425803" cy="2053590"/>
          </a:xfrm>
          <a:prstGeom prst="roundRect">
            <a:avLst>
              <a:gd name="adj" fmla="val 7124"/>
            </a:avLst>
          </a:prstGeom>
          <a:solidFill>
            <a:srgbClr val="FFFFFF"/>
          </a:solidFill>
          <a:ln w="30480">
            <a:solidFill>
              <a:srgbClr val="D8D4D4"/>
            </a:solidFill>
            <a:prstDash val="solid"/>
          </a:ln>
        </p:spPr>
      </p:sp>
      <p:sp>
        <p:nvSpPr>
          <p:cNvPr id="12" name="Shape 10"/>
          <p:cNvSpPr/>
          <p:nvPr/>
        </p:nvSpPr>
        <p:spPr>
          <a:xfrm>
            <a:off x="747712" y="4136946"/>
            <a:ext cx="121920" cy="2053590"/>
          </a:xfrm>
          <a:prstGeom prst="roundRect">
            <a:avLst>
              <a:gd name="adj" fmla="val 27359"/>
            </a:avLst>
          </a:prstGeom>
          <a:solidFill>
            <a:srgbClr val="2150FE"/>
          </a:solidFill>
          <a:ln/>
        </p:spPr>
      </p:sp>
      <p:sp>
        <p:nvSpPr>
          <p:cNvPr id="13" name="Text 11"/>
          <p:cNvSpPr/>
          <p:nvPr/>
        </p:nvSpPr>
        <p:spPr>
          <a:xfrm>
            <a:off x="1122402" y="4389715"/>
            <a:ext cx="2779633" cy="347424"/>
          </a:xfrm>
          <a:prstGeom prst="rect">
            <a:avLst/>
          </a:prstGeom>
          <a:noFill/>
          <a:ln/>
        </p:spPr>
        <p:txBody>
          <a:bodyPr wrap="none" lIns="0" tIns="0" rIns="0" bIns="0" rtlCol="0" anchor="t"/>
          <a:lstStyle/>
          <a:p>
            <a:pPr algn="l" indent="0" marL="0">
              <a:lnSpc>
                <a:spcPts val="2700"/>
              </a:lnSpc>
              <a:buNone/>
            </a:pPr>
            <a:r>
              <a:rPr lang="en-US" sz="2150" dirty="0">
                <a:solidFill>
                  <a:srgbClr val="4C4C4D"/>
                </a:solidFill>
                <a:latin typeface="Crimson Pro Semi Bold" pitchFamily="34" charset="0"/>
                <a:ea typeface="Crimson Pro Semi Bold" pitchFamily="34" charset="-122"/>
                <a:cs typeface="Crimson Pro Semi Bold" pitchFamily="34" charset="-120"/>
              </a:rPr>
              <a:t>Flow Development</a:t>
            </a:r>
            <a:endParaRPr lang="en-US" sz="2150" dirty="0"/>
          </a:p>
        </p:txBody>
      </p:sp>
      <p:sp>
        <p:nvSpPr>
          <p:cNvPr id="14" name="Text 12"/>
          <p:cNvSpPr/>
          <p:nvPr/>
        </p:nvSpPr>
        <p:spPr>
          <a:xfrm>
            <a:off x="1122402" y="4870490"/>
            <a:ext cx="5828824" cy="1067276"/>
          </a:xfrm>
          <a:prstGeom prst="rect">
            <a:avLst/>
          </a:prstGeom>
          <a:noFill/>
          <a:ln/>
        </p:spPr>
        <p:txBody>
          <a:bodyPr wrap="square" lIns="0" tIns="0" rIns="0" bIns="0" rtlCol="0" anchor="t"/>
          <a:lstStyle/>
          <a:p>
            <a:pPr algn="l" indent="0" marL="0">
              <a:lnSpc>
                <a:spcPts val="2800"/>
              </a:lnSpc>
              <a:buNone/>
            </a:pPr>
            <a:r>
              <a:rPr lang="en-US" sz="1750" dirty="0">
                <a:solidFill>
                  <a:srgbClr val="4C4C4D"/>
                </a:solidFill>
                <a:latin typeface="Heebo" pitchFamily="34" charset="0"/>
                <a:ea typeface="Heebo" pitchFamily="34" charset="-122"/>
                <a:cs typeface="Heebo" pitchFamily="34" charset="-120"/>
              </a:rPr>
              <a:t>Allow sufficient length for velocity profile development. Disturbed flow patterns from bends or valves can cause significant measurement errors.</a:t>
            </a:r>
            <a:endParaRPr lang="en-US" sz="1750" dirty="0"/>
          </a:p>
        </p:txBody>
      </p:sp>
      <p:sp>
        <p:nvSpPr>
          <p:cNvPr id="15" name="Shape 13"/>
          <p:cNvSpPr/>
          <p:nvPr/>
        </p:nvSpPr>
        <p:spPr>
          <a:xfrm>
            <a:off x="7426285" y="4136946"/>
            <a:ext cx="6425922" cy="2053590"/>
          </a:xfrm>
          <a:prstGeom prst="roundRect">
            <a:avLst>
              <a:gd name="adj" fmla="val 7124"/>
            </a:avLst>
          </a:prstGeom>
          <a:solidFill>
            <a:srgbClr val="FFFFFF"/>
          </a:solidFill>
          <a:ln w="30480">
            <a:solidFill>
              <a:srgbClr val="D8D4D4"/>
            </a:solidFill>
            <a:prstDash val="solid"/>
          </a:ln>
        </p:spPr>
      </p:sp>
      <p:sp>
        <p:nvSpPr>
          <p:cNvPr id="16" name="Shape 14"/>
          <p:cNvSpPr/>
          <p:nvPr/>
        </p:nvSpPr>
        <p:spPr>
          <a:xfrm>
            <a:off x="7395805" y="4136946"/>
            <a:ext cx="121920" cy="2053590"/>
          </a:xfrm>
          <a:prstGeom prst="roundRect">
            <a:avLst>
              <a:gd name="adj" fmla="val 27359"/>
            </a:avLst>
          </a:prstGeom>
          <a:solidFill>
            <a:srgbClr val="2150FE"/>
          </a:solidFill>
          <a:ln/>
        </p:spPr>
      </p:sp>
      <p:sp>
        <p:nvSpPr>
          <p:cNvPr id="17" name="Text 15"/>
          <p:cNvSpPr/>
          <p:nvPr/>
        </p:nvSpPr>
        <p:spPr>
          <a:xfrm>
            <a:off x="7770495" y="4389715"/>
            <a:ext cx="2779633" cy="347424"/>
          </a:xfrm>
          <a:prstGeom prst="rect">
            <a:avLst/>
          </a:prstGeom>
          <a:noFill/>
          <a:ln/>
        </p:spPr>
        <p:txBody>
          <a:bodyPr wrap="none" lIns="0" tIns="0" rIns="0" bIns="0" rtlCol="0" anchor="t"/>
          <a:lstStyle/>
          <a:p>
            <a:pPr algn="l" indent="0" marL="0">
              <a:lnSpc>
                <a:spcPts val="2700"/>
              </a:lnSpc>
              <a:buNone/>
            </a:pPr>
            <a:r>
              <a:rPr lang="en-US" sz="2150" dirty="0">
                <a:solidFill>
                  <a:srgbClr val="4C4C4D"/>
                </a:solidFill>
                <a:latin typeface="Crimson Pro Semi Bold" pitchFamily="34" charset="0"/>
                <a:ea typeface="Crimson Pro Semi Bold" pitchFamily="34" charset="-122"/>
                <a:cs typeface="Crimson Pro Semi Bold" pitchFamily="34" charset="-120"/>
              </a:rPr>
              <a:t>Calibration Protocols</a:t>
            </a:r>
            <a:endParaRPr lang="en-US" sz="2150" dirty="0"/>
          </a:p>
        </p:txBody>
      </p:sp>
      <p:sp>
        <p:nvSpPr>
          <p:cNvPr id="18" name="Text 16"/>
          <p:cNvSpPr/>
          <p:nvPr/>
        </p:nvSpPr>
        <p:spPr>
          <a:xfrm>
            <a:off x="7770495" y="4870490"/>
            <a:ext cx="5828943" cy="1067276"/>
          </a:xfrm>
          <a:prstGeom prst="rect">
            <a:avLst/>
          </a:prstGeom>
          <a:noFill/>
          <a:ln/>
        </p:spPr>
        <p:txBody>
          <a:bodyPr wrap="square" lIns="0" tIns="0" rIns="0" bIns="0" rtlCol="0" anchor="t"/>
          <a:lstStyle/>
          <a:p>
            <a:pPr algn="l" indent="0" marL="0">
              <a:lnSpc>
                <a:spcPts val="2800"/>
              </a:lnSpc>
              <a:buNone/>
            </a:pPr>
            <a:r>
              <a:rPr lang="en-US" sz="1750" dirty="0">
                <a:solidFill>
                  <a:srgbClr val="4C4C4D"/>
                </a:solidFill>
                <a:latin typeface="Heebo" pitchFamily="34" charset="0"/>
                <a:ea typeface="Heebo" pitchFamily="34" charset="-122"/>
                <a:cs typeface="Heebo" pitchFamily="34" charset="-120"/>
              </a:rPr>
              <a:t>Regular sensor calibration with traceable standards. Temperature and pressure compensation for changing fluid properties during testing.</a:t>
            </a:r>
            <a:endParaRPr lang="en-US" sz="1750" dirty="0"/>
          </a:p>
        </p:txBody>
      </p:sp>
      <p:sp>
        <p:nvSpPr>
          <p:cNvPr id="19" name="Text 17"/>
          <p:cNvSpPr/>
          <p:nvPr/>
        </p:nvSpPr>
        <p:spPr>
          <a:xfrm>
            <a:off x="778193" y="6440686"/>
            <a:ext cx="13074015" cy="1067276"/>
          </a:xfrm>
          <a:prstGeom prst="rect">
            <a:avLst/>
          </a:prstGeom>
          <a:noFill/>
          <a:ln/>
        </p:spPr>
        <p:txBody>
          <a:bodyPr wrap="square" lIns="0" tIns="0" rIns="0" bIns="0" rtlCol="0" anchor="t"/>
          <a:lstStyle/>
          <a:p>
            <a:pPr algn="l" indent="0" marL="0">
              <a:lnSpc>
                <a:spcPts val="2800"/>
              </a:lnSpc>
              <a:buNone/>
            </a:pPr>
            <a:r>
              <a:rPr lang="en-US" sz="1750" dirty="0">
                <a:solidFill>
                  <a:srgbClr val="4C4C4D"/>
                </a:solidFill>
                <a:latin typeface="Heebo" pitchFamily="34" charset="0"/>
                <a:ea typeface="Heebo" pitchFamily="34" charset="-122"/>
                <a:cs typeface="Heebo" pitchFamily="34" charset="-120"/>
              </a:rPr>
              <a:t>Systematic error analysis includes uncertainty quantification, statistical analysis of repeated measurements, and validation against theoretical predictions. Proper experimental design and rigorous methodology ensure reliable, reproducible results for engineering applications.</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864037" y="1175266"/>
            <a:ext cx="7636312" cy="771525"/>
          </a:xfrm>
          <a:prstGeom prst="rect">
            <a:avLst/>
          </a:prstGeom>
          <a:noFill/>
          <a:ln/>
        </p:spPr>
        <p:txBody>
          <a:bodyPr wrap="none" lIns="0" tIns="0" rIns="0" bIns="0" rtlCol="0" anchor="t"/>
          <a:lstStyle/>
          <a:p>
            <a:pPr algn="l" indent="0" marL="0">
              <a:lnSpc>
                <a:spcPts val="6050"/>
              </a:lnSpc>
              <a:buNone/>
            </a:pPr>
            <a:r>
              <a:rPr lang="en-US" sz="4850" dirty="0">
                <a:solidFill>
                  <a:srgbClr val="152D47"/>
                </a:solidFill>
                <a:latin typeface="Crimson Pro Semi Bold" pitchFamily="34" charset="0"/>
                <a:ea typeface="Crimson Pro Semi Bold" pitchFamily="34" charset="-122"/>
                <a:cs typeface="Crimson Pro Semi Bold" pitchFamily="34" charset="-120"/>
              </a:rPr>
              <a:t>Case Studies and Applications</a:t>
            </a:r>
            <a:endParaRPr lang="en-US" sz="4850" dirty="0"/>
          </a:p>
        </p:txBody>
      </p:sp>
      <p:sp>
        <p:nvSpPr>
          <p:cNvPr id="3" name="Text 1"/>
          <p:cNvSpPr/>
          <p:nvPr/>
        </p:nvSpPr>
        <p:spPr>
          <a:xfrm>
            <a:off x="864037" y="2687360"/>
            <a:ext cx="3086100" cy="385763"/>
          </a:xfrm>
          <a:prstGeom prst="rect">
            <a:avLst/>
          </a:prstGeom>
          <a:noFill/>
          <a:ln/>
        </p:spPr>
        <p:txBody>
          <a:bodyPr wrap="none" lIns="0" tIns="0" rIns="0" bIns="0" rtlCol="0" anchor="t"/>
          <a:lstStyle/>
          <a:p>
            <a:pPr algn="l" indent="0" marL="0">
              <a:lnSpc>
                <a:spcPts val="3000"/>
              </a:lnSpc>
              <a:buNone/>
            </a:pPr>
            <a:r>
              <a:rPr lang="en-US" sz="2400" dirty="0">
                <a:solidFill>
                  <a:srgbClr val="4C4C4D"/>
                </a:solidFill>
                <a:latin typeface="Crimson Pro Semi Bold" pitchFamily="34" charset="0"/>
                <a:ea typeface="Crimson Pro Semi Bold" pitchFamily="34" charset="-122"/>
                <a:cs typeface="Crimson Pro Semi Bold" pitchFamily="34" charset="-120"/>
              </a:rPr>
              <a:t>Water Treatment</a:t>
            </a:r>
            <a:endParaRPr lang="en-US" sz="2400" dirty="0"/>
          </a:p>
        </p:txBody>
      </p:sp>
      <p:sp>
        <p:nvSpPr>
          <p:cNvPr id="4" name="Text 2"/>
          <p:cNvSpPr/>
          <p:nvPr/>
        </p:nvSpPr>
        <p:spPr>
          <a:xfrm>
            <a:off x="864037" y="3221236"/>
            <a:ext cx="4095036" cy="2370296"/>
          </a:xfrm>
          <a:prstGeom prst="rect">
            <a:avLst/>
          </a:prstGeom>
          <a:noFill/>
          <a:ln/>
        </p:spPr>
        <p:txBody>
          <a:bodyPr wrap="square" lIns="0" tIns="0" rIns="0" bIns="0" rtlCol="0" anchor="t"/>
          <a:lstStyle/>
          <a:p>
            <a:pPr algn="l" indent="0" marL="0">
              <a:lnSpc>
                <a:spcPts val="3100"/>
              </a:lnSpc>
              <a:buNone/>
            </a:pPr>
            <a:r>
              <a:rPr lang="en-US" sz="1900" dirty="0">
                <a:solidFill>
                  <a:srgbClr val="4C4C4D"/>
                </a:solidFill>
                <a:latin typeface="Heebo" pitchFamily="34" charset="0"/>
                <a:ea typeface="Heebo" pitchFamily="34" charset="-122"/>
                <a:cs typeface="Heebo" pitchFamily="34" charset="-120"/>
              </a:rPr>
              <a:t>Municipal water systems rely on accurate flow monitoring for chemical dosing, filtration rates, and distribution network management. Precise measurements ensure water quality and regulatory compliance.</a:t>
            </a:r>
            <a:endParaRPr lang="en-US" sz="1900" dirty="0"/>
          </a:p>
        </p:txBody>
      </p:sp>
      <p:sp>
        <p:nvSpPr>
          <p:cNvPr id="5" name="Text 3"/>
          <p:cNvSpPr/>
          <p:nvPr/>
        </p:nvSpPr>
        <p:spPr>
          <a:xfrm>
            <a:off x="5267682" y="2687360"/>
            <a:ext cx="3086100" cy="385763"/>
          </a:xfrm>
          <a:prstGeom prst="rect">
            <a:avLst/>
          </a:prstGeom>
          <a:noFill/>
          <a:ln/>
        </p:spPr>
        <p:txBody>
          <a:bodyPr wrap="none" lIns="0" tIns="0" rIns="0" bIns="0" rtlCol="0" anchor="t"/>
          <a:lstStyle/>
          <a:p>
            <a:pPr algn="l" indent="0" marL="0">
              <a:lnSpc>
                <a:spcPts val="3000"/>
              </a:lnSpc>
              <a:buNone/>
            </a:pPr>
            <a:r>
              <a:rPr lang="en-US" sz="2400" dirty="0">
                <a:solidFill>
                  <a:srgbClr val="4C4C4D"/>
                </a:solidFill>
                <a:latin typeface="Crimson Pro Semi Bold" pitchFamily="34" charset="0"/>
                <a:ea typeface="Crimson Pro Semi Bold" pitchFamily="34" charset="-122"/>
                <a:cs typeface="Crimson Pro Semi Bold" pitchFamily="34" charset="-120"/>
              </a:rPr>
              <a:t>Automotive Industry</a:t>
            </a:r>
            <a:endParaRPr lang="en-US" sz="2400" dirty="0"/>
          </a:p>
        </p:txBody>
      </p:sp>
      <p:sp>
        <p:nvSpPr>
          <p:cNvPr id="6" name="Text 4"/>
          <p:cNvSpPr/>
          <p:nvPr/>
        </p:nvSpPr>
        <p:spPr>
          <a:xfrm>
            <a:off x="5267682" y="3221236"/>
            <a:ext cx="4095036" cy="2370296"/>
          </a:xfrm>
          <a:prstGeom prst="rect">
            <a:avLst/>
          </a:prstGeom>
          <a:noFill/>
          <a:ln/>
        </p:spPr>
        <p:txBody>
          <a:bodyPr wrap="square" lIns="0" tIns="0" rIns="0" bIns="0" rtlCol="0" anchor="t"/>
          <a:lstStyle/>
          <a:p>
            <a:pPr algn="l" indent="0" marL="0">
              <a:lnSpc>
                <a:spcPts val="3100"/>
              </a:lnSpc>
              <a:buNone/>
            </a:pPr>
            <a:r>
              <a:rPr lang="en-US" sz="1900" dirty="0">
                <a:solidFill>
                  <a:srgbClr val="4C4C4D"/>
                </a:solidFill>
                <a:latin typeface="Heebo" pitchFamily="34" charset="0"/>
                <a:ea typeface="Heebo" pitchFamily="34" charset="-122"/>
                <a:cs typeface="Heebo" pitchFamily="34" charset="-120"/>
              </a:rPr>
              <a:t>Fuel injection systems require precise flow control for optimal combustion efficiency and emission reduction. Advanced flow sensors enable real-time engine management and performance optimization.</a:t>
            </a:r>
            <a:endParaRPr lang="en-US" sz="1900" dirty="0"/>
          </a:p>
        </p:txBody>
      </p:sp>
      <p:sp>
        <p:nvSpPr>
          <p:cNvPr id="7" name="Text 5"/>
          <p:cNvSpPr/>
          <p:nvPr/>
        </p:nvSpPr>
        <p:spPr>
          <a:xfrm>
            <a:off x="9671328" y="2687360"/>
            <a:ext cx="4015026" cy="385763"/>
          </a:xfrm>
          <a:prstGeom prst="rect">
            <a:avLst/>
          </a:prstGeom>
          <a:noFill/>
          <a:ln/>
        </p:spPr>
        <p:txBody>
          <a:bodyPr wrap="none" lIns="0" tIns="0" rIns="0" bIns="0" rtlCol="0" anchor="t"/>
          <a:lstStyle/>
          <a:p>
            <a:pPr algn="l" indent="0" marL="0">
              <a:lnSpc>
                <a:spcPts val="3000"/>
              </a:lnSpc>
              <a:buNone/>
            </a:pPr>
            <a:r>
              <a:rPr lang="en-US" sz="2400" dirty="0">
                <a:solidFill>
                  <a:srgbClr val="4C4C4D"/>
                </a:solidFill>
                <a:latin typeface="Crimson Pro Semi Bold" pitchFamily="34" charset="0"/>
                <a:ea typeface="Crimson Pro Semi Bold" pitchFamily="34" charset="-122"/>
                <a:cs typeface="Crimson Pro Semi Bold" pitchFamily="34" charset="-120"/>
              </a:rPr>
              <a:t>Pharmaceutical Manufacturing</a:t>
            </a:r>
            <a:endParaRPr lang="en-US" sz="2400" dirty="0"/>
          </a:p>
        </p:txBody>
      </p:sp>
      <p:sp>
        <p:nvSpPr>
          <p:cNvPr id="8" name="Text 6"/>
          <p:cNvSpPr/>
          <p:nvPr/>
        </p:nvSpPr>
        <p:spPr>
          <a:xfrm>
            <a:off x="9671328" y="3221236"/>
            <a:ext cx="4095036" cy="2370296"/>
          </a:xfrm>
          <a:prstGeom prst="rect">
            <a:avLst/>
          </a:prstGeom>
          <a:noFill/>
          <a:ln/>
        </p:spPr>
        <p:txBody>
          <a:bodyPr wrap="square" lIns="0" tIns="0" rIns="0" bIns="0" rtlCol="0" anchor="t"/>
          <a:lstStyle/>
          <a:p>
            <a:pPr algn="l" indent="0" marL="0">
              <a:lnSpc>
                <a:spcPts val="3100"/>
              </a:lnSpc>
              <a:buNone/>
            </a:pPr>
            <a:r>
              <a:rPr lang="en-US" sz="1900" dirty="0">
                <a:solidFill>
                  <a:srgbClr val="4C4C4D"/>
                </a:solidFill>
                <a:latin typeface="Heebo" pitchFamily="34" charset="0"/>
                <a:ea typeface="Heebo" pitchFamily="34" charset="-122"/>
                <a:cs typeface="Heebo" pitchFamily="34" charset="-120"/>
              </a:rPr>
              <a:t>Critical gas flow control in clean rooms and reaction vessels ensures product quality and worker safety. Sterile processing demands non-contaminating measurement techniques.</a:t>
            </a:r>
            <a:endParaRPr lang="en-US" sz="1900" dirty="0"/>
          </a:p>
        </p:txBody>
      </p:sp>
      <p:sp>
        <p:nvSpPr>
          <p:cNvPr id="9" name="Text 7"/>
          <p:cNvSpPr/>
          <p:nvPr/>
        </p:nvSpPr>
        <p:spPr>
          <a:xfrm>
            <a:off x="864037" y="5869186"/>
            <a:ext cx="12902327" cy="1185148"/>
          </a:xfrm>
          <a:prstGeom prst="rect">
            <a:avLst/>
          </a:prstGeom>
          <a:noFill/>
          <a:ln/>
        </p:spPr>
        <p:txBody>
          <a:bodyPr wrap="square" lIns="0" tIns="0" rIns="0" bIns="0" rtlCol="0" anchor="t"/>
          <a:lstStyle/>
          <a:p>
            <a:pPr algn="l" indent="0" marL="0">
              <a:lnSpc>
                <a:spcPts val="3100"/>
              </a:lnSpc>
              <a:buNone/>
            </a:pPr>
            <a:r>
              <a:rPr lang="en-US" sz="1900" dirty="0">
                <a:solidFill>
                  <a:srgbClr val="4C4C4D"/>
                </a:solidFill>
                <a:latin typeface="Heebo" pitchFamily="34" charset="0"/>
                <a:ea typeface="Heebo" pitchFamily="34" charset="-122"/>
                <a:cs typeface="Heebo" pitchFamily="34" charset="-120"/>
              </a:rPr>
              <a:t>Each application presents unique challenges requiring specialized measurement approaches. Success depends on understanding fluid properties, selecting appropriate instrumentation, and implementing robust quality control procedures to maintain measurement integrity.</a:t>
            </a:r>
            <a:endParaRPr lang="en-US" sz="1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2025-10-04T10:25:02Z</dcterms:created>
  <dcterms:modified xsi:type="dcterms:W3CDTF">2025-10-04T10:25:02Z</dcterms:modified>
</cp:coreProperties>
</file>