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Gelasio Semi Bold"/>
      <p:regular r:id="rId17"/>
    </p:embeddedFont>
    <p:embeddedFont>
      <p:font typeface="Gelasio Semi Bold"/>
      <p:regular r:id="rId18"/>
    </p:embeddedFont>
    <p:embeddedFont>
      <p:font typeface="Gelasio Semi Bold"/>
      <p:regular r:id="rId19"/>
    </p:embeddedFont>
    <p:embeddedFont>
      <p:font typeface="Gelasio Semi Bold"/>
      <p:regular r:id="rId20"/>
    </p:embeddedFont>
    <p:embeddedFont>
      <p:font typeface="Gelasio"/>
      <p:regular r:id="rId21"/>
    </p:embeddedFont>
    <p:embeddedFont>
      <p:font typeface="Gelasio"/>
      <p:regular r:id="rId22"/>
    </p:embeddedFont>
    <p:embeddedFont>
      <p:font typeface="Gelasio"/>
      <p:regular r:id="rId23"/>
    </p:embeddedFont>
    <p:embeddedFont>
      <p:font typeface="Gelasi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1678781"/>
            <a:ext cx="13042821" cy="1711642"/>
          </a:xfrm>
          <a:prstGeom prst="rect">
            <a:avLst/>
          </a:prstGeom>
          <a:noFill/>
          <a:ln/>
        </p:spPr>
        <p:txBody>
          <a:bodyPr wrap="square" lIns="0" tIns="0" rIns="0" bIns="0" rtlCol="0" anchor="t"/>
          <a:lstStyle/>
          <a:p>
            <a:pPr algn="l" indent="0" marL="0">
              <a:lnSpc>
                <a:spcPts val="6700"/>
              </a:lnSpc>
              <a:buNone/>
            </a:pPr>
            <a:r>
              <a:rPr lang="en-US" sz="5350" dirty="0">
                <a:solidFill>
                  <a:srgbClr val="484237"/>
                </a:solidFill>
                <a:latin typeface="Gelasio Semi Bold" pitchFamily="34" charset="0"/>
                <a:ea typeface="Gelasio Semi Bold" pitchFamily="34" charset="-122"/>
                <a:cs typeface="Gelasio Semi Bold" pitchFamily="34" charset="-120"/>
              </a:rPr>
              <a:t>Lubricant Testing: Fundamentals and Quality Assessment</a:t>
            </a:r>
            <a:endParaRPr lang="en-US" sz="5350" dirty="0"/>
          </a:p>
        </p:txBody>
      </p:sp>
      <p:sp>
        <p:nvSpPr>
          <p:cNvPr id="3" name="Text 1"/>
          <p:cNvSpPr/>
          <p:nvPr/>
        </p:nvSpPr>
        <p:spPr>
          <a:xfrm>
            <a:off x="793790" y="3787259"/>
            <a:ext cx="13042821" cy="127015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In the world of mechanical engineering and industrial maintenance, lubricant testing plays a pivotal role in ensuring the longevity and efficiency of machinery. This presentation delves into the essential properties of lubricants, the equipment used for testing, and strategies for evaluating their quality. By understanding these elements, engineers and technicians can select the optimal lubricants for specific applications, preventing failures, reducing wear, and minimizing operational costs.</a:t>
            </a:r>
            <a:endParaRPr lang="en-US" sz="1550" dirty="0"/>
          </a:p>
        </p:txBody>
      </p:sp>
      <p:sp>
        <p:nvSpPr>
          <p:cNvPr id="4" name="Text 2"/>
          <p:cNvSpPr/>
          <p:nvPr/>
        </p:nvSpPr>
        <p:spPr>
          <a:xfrm>
            <a:off x="793790" y="5280660"/>
            <a:ext cx="13042821" cy="127015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Key properties we will explore include viscosity, flash point, and pour point, which directly influence a lubricant's performance under varying temperatures and loads. Testing equipment ranges from viscometers to flash point testers, each designed to measure specific characteristics accurately. Ultimately, quality assessment guides the selection process, ensuring lubricants meet industry standards like those set by ASTM. This knowledge not only enhances equipment reliability but also supports sustainable practices by extending service life and reducing waste.</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175861"/>
            <a:ext cx="8152328" cy="620078"/>
          </a:xfrm>
          <a:prstGeom prst="rect">
            <a:avLst/>
          </a:prstGeom>
          <a:noFill/>
          <a:ln/>
        </p:spPr>
        <p:txBody>
          <a:bodyPr wrap="none" lIns="0" tIns="0" rIns="0" bIns="0" rtlCol="0" anchor="t"/>
          <a:lstStyle/>
          <a:p>
            <a:pPr algn="l" indent="0" marL="0">
              <a:lnSpc>
                <a:spcPts val="4850"/>
              </a:lnSpc>
              <a:buNone/>
            </a:pPr>
            <a:r>
              <a:rPr lang="en-US" sz="3900" dirty="0">
                <a:solidFill>
                  <a:srgbClr val="484237"/>
                </a:solidFill>
                <a:latin typeface="Gelasio Semi Bold" pitchFamily="34" charset="0"/>
                <a:ea typeface="Gelasio Semi Bold" pitchFamily="34" charset="-122"/>
                <a:cs typeface="Gelasio Semi Bold" pitchFamily="34" charset="-120"/>
              </a:rPr>
              <a:t>Summary and Recommendations</a:t>
            </a:r>
            <a:endParaRPr lang="en-US" sz="3900" dirty="0"/>
          </a:p>
        </p:txBody>
      </p:sp>
      <p:sp>
        <p:nvSpPr>
          <p:cNvPr id="3" name="Text 1"/>
          <p:cNvSpPr/>
          <p:nvPr/>
        </p:nvSpPr>
        <p:spPr>
          <a:xfrm>
            <a:off x="793790" y="2192774"/>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Lubricant testing is indispensable for guaranteeing mechanical reliability and operational excellence. By mastering properties like viscosity, flash point, and pour point, along with using precise equipment and analytical comparisons, professionals can select lubricants that precisely match application needs. This not only boosts efficiency and safety but also curtails maintenance expenses through predictive insights.</a:t>
            </a:r>
            <a:endParaRPr lang="en-US" sz="1550" dirty="0"/>
          </a:p>
        </p:txBody>
      </p:sp>
      <p:sp>
        <p:nvSpPr>
          <p:cNvPr id="4" name="Text 2"/>
          <p:cNvSpPr/>
          <p:nvPr/>
        </p:nvSpPr>
        <p:spPr>
          <a:xfrm>
            <a:off x="793790" y="3368635"/>
            <a:ext cx="13042821" cy="127015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Key takeaways: Prioritize ASTM-standardized tests for objective data; integrate results with field trials for validation; and consider environmental factors for sustainable choices. Recommendations include routine monitoring programs, staff training on equipment, and collaboration with suppliers for custom formulations. Ultimately, informed lubricant selection transforms potential breakdowns into seamless performance, fostering innovation in industrial practices. For optimal results, combine lab data with real-world pilots to refine selections continually.</a:t>
            </a:r>
            <a:endParaRPr lang="en-US" sz="1550" dirty="0"/>
          </a:p>
        </p:txBody>
      </p:sp>
      <p:sp>
        <p:nvSpPr>
          <p:cNvPr id="5" name="Shape 3"/>
          <p:cNvSpPr/>
          <p:nvPr/>
        </p:nvSpPr>
        <p:spPr>
          <a:xfrm>
            <a:off x="793790" y="4862036"/>
            <a:ext cx="446484" cy="446484"/>
          </a:xfrm>
          <a:prstGeom prst="roundRect">
            <a:avLst>
              <a:gd name="adj" fmla="val 6668"/>
            </a:avLst>
          </a:prstGeom>
          <a:solidFill>
            <a:srgbClr val="EEE8DD"/>
          </a:solidFill>
          <a:ln/>
        </p:spPr>
      </p:sp>
      <p:sp>
        <p:nvSpPr>
          <p:cNvPr id="6" name="Text 4"/>
          <p:cNvSpPr/>
          <p:nvPr/>
        </p:nvSpPr>
        <p:spPr>
          <a:xfrm>
            <a:off x="868204" y="4899243"/>
            <a:ext cx="297656" cy="372070"/>
          </a:xfrm>
          <a:prstGeom prst="rect">
            <a:avLst/>
          </a:prstGeom>
          <a:noFill/>
          <a:ln/>
        </p:spPr>
        <p:txBody>
          <a:bodyPr wrap="none" lIns="0" tIns="0" rIns="0" bIns="0" rtlCol="0" anchor="t"/>
          <a:lstStyle/>
          <a:p>
            <a:pPr algn="ctr" indent="0" marL="0">
              <a:lnSpc>
                <a:spcPts val="2300"/>
              </a:lnSpc>
              <a:buNone/>
            </a:pPr>
            <a:r>
              <a:rPr lang="en-US" sz="2300" dirty="0">
                <a:solidFill>
                  <a:srgbClr val="746558"/>
                </a:solidFill>
                <a:latin typeface="Gelasio Semi Bold" pitchFamily="34" charset="0"/>
                <a:ea typeface="Gelasio Semi Bold" pitchFamily="34" charset="-122"/>
                <a:cs typeface="Gelasio Semi Bold" pitchFamily="34" charset="-120"/>
              </a:rPr>
              <a:t>1</a:t>
            </a:r>
            <a:endParaRPr lang="en-US" sz="2300" dirty="0"/>
          </a:p>
        </p:txBody>
      </p:sp>
      <p:sp>
        <p:nvSpPr>
          <p:cNvPr id="7" name="Text 5"/>
          <p:cNvSpPr/>
          <p:nvPr/>
        </p:nvSpPr>
        <p:spPr>
          <a:xfrm>
            <a:off x="1438632" y="4930259"/>
            <a:ext cx="3537347" cy="620316"/>
          </a:xfrm>
          <a:prstGeom prst="rect">
            <a:avLst/>
          </a:prstGeom>
          <a:noFill/>
          <a:ln/>
        </p:spPr>
        <p:txBody>
          <a:bodyPr wrap="squar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Conduct Comprehensive Testing</a:t>
            </a:r>
            <a:endParaRPr lang="en-US" sz="1950" dirty="0"/>
          </a:p>
        </p:txBody>
      </p:sp>
      <p:sp>
        <p:nvSpPr>
          <p:cNvPr id="8" name="Text 6"/>
          <p:cNvSpPr/>
          <p:nvPr/>
        </p:nvSpPr>
        <p:spPr>
          <a:xfrm>
            <a:off x="1438632" y="5669637"/>
            <a:ext cx="3537347"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Regularly evaluate all key properties.</a:t>
            </a:r>
            <a:endParaRPr lang="en-US" sz="1550" dirty="0"/>
          </a:p>
        </p:txBody>
      </p:sp>
      <p:sp>
        <p:nvSpPr>
          <p:cNvPr id="9" name="Shape 7"/>
          <p:cNvSpPr/>
          <p:nvPr/>
        </p:nvSpPr>
        <p:spPr>
          <a:xfrm>
            <a:off x="5223986" y="4862036"/>
            <a:ext cx="446484" cy="446484"/>
          </a:xfrm>
          <a:prstGeom prst="roundRect">
            <a:avLst>
              <a:gd name="adj" fmla="val 6668"/>
            </a:avLst>
          </a:prstGeom>
          <a:solidFill>
            <a:srgbClr val="EEE8DD"/>
          </a:solidFill>
          <a:ln/>
        </p:spPr>
      </p:sp>
      <p:sp>
        <p:nvSpPr>
          <p:cNvPr id="10" name="Text 8"/>
          <p:cNvSpPr/>
          <p:nvPr/>
        </p:nvSpPr>
        <p:spPr>
          <a:xfrm>
            <a:off x="5298400" y="4899243"/>
            <a:ext cx="297656" cy="372070"/>
          </a:xfrm>
          <a:prstGeom prst="rect">
            <a:avLst/>
          </a:prstGeom>
          <a:noFill/>
          <a:ln/>
        </p:spPr>
        <p:txBody>
          <a:bodyPr wrap="none" lIns="0" tIns="0" rIns="0" bIns="0" rtlCol="0" anchor="t"/>
          <a:lstStyle/>
          <a:p>
            <a:pPr algn="ctr" indent="0" marL="0">
              <a:lnSpc>
                <a:spcPts val="2300"/>
              </a:lnSpc>
              <a:buNone/>
            </a:pPr>
            <a:r>
              <a:rPr lang="en-US" sz="2300" dirty="0">
                <a:solidFill>
                  <a:srgbClr val="746558"/>
                </a:solidFill>
                <a:latin typeface="Gelasio Semi Bold" pitchFamily="34" charset="0"/>
                <a:ea typeface="Gelasio Semi Bold" pitchFamily="34" charset="-122"/>
                <a:cs typeface="Gelasio Semi Bold" pitchFamily="34" charset="-120"/>
              </a:rPr>
              <a:t>2</a:t>
            </a:r>
            <a:endParaRPr lang="en-US" sz="2300" dirty="0"/>
          </a:p>
        </p:txBody>
      </p:sp>
      <p:sp>
        <p:nvSpPr>
          <p:cNvPr id="11" name="Text 9"/>
          <p:cNvSpPr/>
          <p:nvPr/>
        </p:nvSpPr>
        <p:spPr>
          <a:xfrm>
            <a:off x="5868829" y="4930259"/>
            <a:ext cx="3537466" cy="620316"/>
          </a:xfrm>
          <a:prstGeom prst="rect">
            <a:avLst/>
          </a:prstGeom>
          <a:noFill/>
          <a:ln/>
        </p:spPr>
        <p:txBody>
          <a:bodyPr wrap="squar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Align with Application Needs</a:t>
            </a:r>
            <a:endParaRPr lang="en-US" sz="1950" dirty="0"/>
          </a:p>
        </p:txBody>
      </p:sp>
      <p:sp>
        <p:nvSpPr>
          <p:cNvPr id="12" name="Text 10"/>
          <p:cNvSpPr/>
          <p:nvPr/>
        </p:nvSpPr>
        <p:spPr>
          <a:xfrm>
            <a:off x="5868829" y="5669637"/>
            <a:ext cx="3537466"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Customize based on usage conditions.</a:t>
            </a:r>
            <a:endParaRPr lang="en-US" sz="1550" dirty="0"/>
          </a:p>
        </p:txBody>
      </p:sp>
      <p:sp>
        <p:nvSpPr>
          <p:cNvPr id="13" name="Shape 11"/>
          <p:cNvSpPr/>
          <p:nvPr/>
        </p:nvSpPr>
        <p:spPr>
          <a:xfrm>
            <a:off x="9654302" y="4862036"/>
            <a:ext cx="446484" cy="446484"/>
          </a:xfrm>
          <a:prstGeom prst="roundRect">
            <a:avLst>
              <a:gd name="adj" fmla="val 6668"/>
            </a:avLst>
          </a:prstGeom>
          <a:solidFill>
            <a:srgbClr val="EEE8DD"/>
          </a:solidFill>
          <a:ln/>
        </p:spPr>
      </p:sp>
      <p:sp>
        <p:nvSpPr>
          <p:cNvPr id="14" name="Text 12"/>
          <p:cNvSpPr/>
          <p:nvPr/>
        </p:nvSpPr>
        <p:spPr>
          <a:xfrm>
            <a:off x="9728716" y="4899243"/>
            <a:ext cx="297656" cy="372070"/>
          </a:xfrm>
          <a:prstGeom prst="rect">
            <a:avLst/>
          </a:prstGeom>
          <a:noFill/>
          <a:ln/>
        </p:spPr>
        <p:txBody>
          <a:bodyPr wrap="none" lIns="0" tIns="0" rIns="0" bIns="0" rtlCol="0" anchor="t"/>
          <a:lstStyle/>
          <a:p>
            <a:pPr algn="ctr" indent="0" marL="0">
              <a:lnSpc>
                <a:spcPts val="2300"/>
              </a:lnSpc>
              <a:buNone/>
            </a:pPr>
            <a:r>
              <a:rPr lang="en-US" sz="2300" dirty="0">
                <a:solidFill>
                  <a:srgbClr val="746558"/>
                </a:solidFill>
                <a:latin typeface="Gelasio Semi Bold" pitchFamily="34" charset="0"/>
                <a:ea typeface="Gelasio Semi Bold" pitchFamily="34" charset="-122"/>
                <a:cs typeface="Gelasio Semi Bold" pitchFamily="34" charset="-120"/>
              </a:rPr>
              <a:t>3</a:t>
            </a:r>
            <a:endParaRPr lang="en-US" sz="2300" dirty="0"/>
          </a:p>
        </p:txBody>
      </p:sp>
      <p:sp>
        <p:nvSpPr>
          <p:cNvPr id="15" name="Text 13"/>
          <p:cNvSpPr/>
          <p:nvPr/>
        </p:nvSpPr>
        <p:spPr>
          <a:xfrm>
            <a:off x="10299144" y="4930259"/>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Monitor and Adapt</a:t>
            </a:r>
            <a:endParaRPr lang="en-US" sz="1950" dirty="0"/>
          </a:p>
        </p:txBody>
      </p:sp>
      <p:sp>
        <p:nvSpPr>
          <p:cNvPr id="16" name="Text 14"/>
          <p:cNvSpPr/>
          <p:nvPr/>
        </p:nvSpPr>
        <p:spPr>
          <a:xfrm>
            <a:off x="10299144" y="5359479"/>
            <a:ext cx="3537466"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Use data to improve over time.</a:t>
            </a:r>
            <a:endParaRPr lang="en-US" sz="1550" dirty="0"/>
          </a:p>
        </p:txBody>
      </p:sp>
      <p:sp>
        <p:nvSpPr>
          <p:cNvPr id="17" name="Shape 15"/>
          <p:cNvSpPr/>
          <p:nvPr/>
        </p:nvSpPr>
        <p:spPr>
          <a:xfrm>
            <a:off x="793790" y="6210419"/>
            <a:ext cx="13042821" cy="843201"/>
          </a:xfrm>
          <a:prstGeom prst="roundRect">
            <a:avLst>
              <a:gd name="adj" fmla="val 3531"/>
            </a:avLst>
          </a:prstGeom>
          <a:solidFill>
            <a:srgbClr val="E2D9CF"/>
          </a:solidFill>
          <a:ln/>
        </p:spPr>
      </p:sp>
      <p:pic>
        <p:nvPicPr>
          <p:cNvPr id="18" name="Image 0" descr="preencoded.png">    </p:cNvPr>
          <p:cNvPicPr>
            <a:picLocks noChangeAspect="1"/>
          </p:cNvPicPr>
          <p:nvPr/>
        </p:nvPicPr>
        <p:blipFill>
          <a:blip r:embed="rId1"/>
          <a:stretch>
            <a:fillRect/>
          </a:stretch>
        </p:blipFill>
        <p:spPr>
          <a:xfrm>
            <a:off x="992148" y="6498074"/>
            <a:ext cx="248007" cy="198358"/>
          </a:xfrm>
          <a:prstGeom prst="rect">
            <a:avLst/>
          </a:prstGeom>
        </p:spPr>
      </p:pic>
      <p:sp>
        <p:nvSpPr>
          <p:cNvPr id="19" name="Text 16"/>
          <p:cNvSpPr/>
          <p:nvPr/>
        </p:nvSpPr>
        <p:spPr>
          <a:xfrm>
            <a:off x="1438513" y="6458307"/>
            <a:ext cx="12199739" cy="317540"/>
          </a:xfrm>
          <a:prstGeom prst="rect">
            <a:avLst/>
          </a:prstGeom>
          <a:noFill/>
          <a:ln/>
        </p:spPr>
        <p:txBody>
          <a:bodyPr wrap="none" lIns="0" tIns="0" rIns="0" bIns="0" rtlCol="0" anchor="t"/>
          <a:lstStyle/>
          <a:p>
            <a:pPr algn="l" indent="0" marL="0">
              <a:lnSpc>
                <a:spcPts val="2500"/>
              </a:lnSpc>
              <a:buNone/>
            </a:pPr>
            <a:r>
              <a:rPr lang="en-US" sz="1550" dirty="0">
                <a:solidFill>
                  <a:srgbClr val="000000"/>
                </a:solidFill>
                <a:latin typeface="Gelasio" pitchFamily="34" charset="0"/>
                <a:ea typeface="Gelasio" pitchFamily="34" charset="-122"/>
                <a:cs typeface="Gelasio" pitchFamily="34" charset="-120"/>
              </a:rPr>
              <a:t>Adopt these practices to enhance machinery lifespan and efficiency.</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42035"/>
            <a:ext cx="8554760" cy="620078"/>
          </a:xfrm>
          <a:prstGeom prst="rect">
            <a:avLst/>
          </a:prstGeom>
          <a:noFill/>
          <a:ln/>
        </p:spPr>
        <p:txBody>
          <a:bodyPr wrap="none" lIns="0" tIns="0" rIns="0" bIns="0" rtlCol="0" anchor="t"/>
          <a:lstStyle/>
          <a:p>
            <a:pPr algn="l" indent="0" marL="0">
              <a:lnSpc>
                <a:spcPts val="4850"/>
              </a:lnSpc>
              <a:buNone/>
            </a:pPr>
            <a:r>
              <a:rPr lang="en-US" sz="3900" dirty="0">
                <a:solidFill>
                  <a:srgbClr val="484237"/>
                </a:solidFill>
                <a:latin typeface="Gelasio Semi Bold" pitchFamily="34" charset="0"/>
                <a:ea typeface="Gelasio Semi Bold" pitchFamily="34" charset="-122"/>
                <a:cs typeface="Gelasio Semi Bold" pitchFamily="34" charset="-120"/>
              </a:rPr>
              <a:t>Types and Properties of Lubricants</a:t>
            </a:r>
            <a:endParaRPr lang="en-US" sz="3900" dirty="0"/>
          </a:p>
        </p:txBody>
      </p:sp>
      <p:sp>
        <p:nvSpPr>
          <p:cNvPr id="3" name="Text 1"/>
          <p:cNvSpPr/>
          <p:nvPr/>
        </p:nvSpPr>
        <p:spPr>
          <a:xfrm>
            <a:off x="793790" y="2058948"/>
            <a:ext cx="13042821" cy="1587698"/>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Lubricants are critical for reducing friction and wear in mechanical systems. They typically consist of three main components: base oil, which forms the bulk (70-99%) and provides the primary lubricating film; thickeners, used in greases to achieve semi-solid consistency; and additives, which enhance specific properties like oxidation resistance or anti-wear capabilities. Base oils are categorized into mineral (from petroleum), synthetic (chemically engineered for superior performance), and bio-based (renewable sources), each offering unique advantages in temperature stability and environmental impact.</a:t>
            </a:r>
            <a:endParaRPr lang="en-US" sz="1550" dirty="0"/>
          </a:p>
        </p:txBody>
      </p:sp>
      <p:sp>
        <p:nvSpPr>
          <p:cNvPr id="4" name="Text 2"/>
          <p:cNvSpPr/>
          <p:nvPr/>
        </p:nvSpPr>
        <p:spPr>
          <a:xfrm>
            <a:off x="793790" y="3869888"/>
            <a:ext cx="13042821" cy="1587698"/>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Essential properties include viscosity, the measure of a lubricant's resistance to flow, which ensures proper film thickness; flash point, the temperature at which vapors ignite, indicating safety in high-heat environments; pour point, the lowest temperature at which the oil flows, vital for cold starts; and mechanical stability, the ability to withstand shear forces without breaking down. For instance, synthetic lubricants often exhibit better mechanical stability, making them ideal for high-speed applications. Understanding these properties allows for informed selection, optimizing performance and preventing issues like inadequate lubrication or thermal degradation.</a:t>
            </a:r>
            <a:endParaRPr lang="en-US" sz="1550" dirty="0"/>
          </a:p>
        </p:txBody>
      </p:sp>
      <p:sp>
        <p:nvSpPr>
          <p:cNvPr id="5" name="Shape 3"/>
          <p:cNvSpPr/>
          <p:nvPr/>
        </p:nvSpPr>
        <p:spPr>
          <a:xfrm>
            <a:off x="793790" y="5680829"/>
            <a:ext cx="4215289" cy="1506736"/>
          </a:xfrm>
          <a:prstGeom prst="roundRect">
            <a:avLst>
              <a:gd name="adj" fmla="val 1976"/>
            </a:avLst>
          </a:prstGeom>
          <a:solidFill>
            <a:srgbClr val="F9F6F0"/>
          </a:solidFill>
          <a:ln w="22860">
            <a:solidFill>
              <a:srgbClr val="D4CEC3"/>
            </a:solidFill>
            <a:prstDash val="solid"/>
          </a:ln>
        </p:spPr>
      </p:sp>
      <p:sp>
        <p:nvSpPr>
          <p:cNvPr id="6" name="Text 4"/>
          <p:cNvSpPr/>
          <p:nvPr/>
        </p:nvSpPr>
        <p:spPr>
          <a:xfrm>
            <a:off x="1015008" y="5902047"/>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Base Oil</a:t>
            </a:r>
            <a:endParaRPr lang="en-US" sz="1950" dirty="0"/>
          </a:p>
        </p:txBody>
      </p:sp>
      <p:sp>
        <p:nvSpPr>
          <p:cNvPr id="7" name="Text 5"/>
          <p:cNvSpPr/>
          <p:nvPr/>
        </p:nvSpPr>
        <p:spPr>
          <a:xfrm>
            <a:off x="1015008" y="6331268"/>
            <a:ext cx="3772853" cy="63507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Foundation of the lubricant, determining core flow characteristics.</a:t>
            </a:r>
            <a:endParaRPr lang="en-US" sz="1550" dirty="0"/>
          </a:p>
        </p:txBody>
      </p:sp>
      <p:sp>
        <p:nvSpPr>
          <p:cNvPr id="8" name="Shape 6"/>
          <p:cNvSpPr/>
          <p:nvPr/>
        </p:nvSpPr>
        <p:spPr>
          <a:xfrm>
            <a:off x="5207437" y="5680829"/>
            <a:ext cx="4215408" cy="1506736"/>
          </a:xfrm>
          <a:prstGeom prst="roundRect">
            <a:avLst>
              <a:gd name="adj" fmla="val 1976"/>
            </a:avLst>
          </a:prstGeom>
          <a:solidFill>
            <a:srgbClr val="F9F6F0"/>
          </a:solidFill>
          <a:ln w="22860">
            <a:solidFill>
              <a:srgbClr val="D4CEC3"/>
            </a:solidFill>
            <a:prstDash val="solid"/>
          </a:ln>
        </p:spPr>
      </p:sp>
      <p:sp>
        <p:nvSpPr>
          <p:cNvPr id="9" name="Text 7"/>
          <p:cNvSpPr/>
          <p:nvPr/>
        </p:nvSpPr>
        <p:spPr>
          <a:xfrm>
            <a:off x="5428655" y="5902047"/>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Thickeners</a:t>
            </a:r>
            <a:endParaRPr lang="en-US" sz="1950" dirty="0"/>
          </a:p>
        </p:txBody>
      </p:sp>
      <p:sp>
        <p:nvSpPr>
          <p:cNvPr id="10" name="Text 8"/>
          <p:cNvSpPr/>
          <p:nvPr/>
        </p:nvSpPr>
        <p:spPr>
          <a:xfrm>
            <a:off x="5428655" y="6331268"/>
            <a:ext cx="3772972" cy="63507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Convert oils to greases for better adhesion in bearings.</a:t>
            </a:r>
            <a:endParaRPr lang="en-US" sz="1550" dirty="0"/>
          </a:p>
        </p:txBody>
      </p:sp>
      <p:sp>
        <p:nvSpPr>
          <p:cNvPr id="11" name="Shape 9"/>
          <p:cNvSpPr/>
          <p:nvPr/>
        </p:nvSpPr>
        <p:spPr>
          <a:xfrm>
            <a:off x="9621203" y="5680829"/>
            <a:ext cx="4215289" cy="1506736"/>
          </a:xfrm>
          <a:prstGeom prst="roundRect">
            <a:avLst>
              <a:gd name="adj" fmla="val 1976"/>
            </a:avLst>
          </a:prstGeom>
          <a:solidFill>
            <a:srgbClr val="F9F6F0"/>
          </a:solidFill>
          <a:ln w="22860">
            <a:solidFill>
              <a:srgbClr val="D4CEC3"/>
            </a:solidFill>
            <a:prstDash val="solid"/>
          </a:ln>
        </p:spPr>
      </p:sp>
      <p:sp>
        <p:nvSpPr>
          <p:cNvPr id="12" name="Text 10"/>
          <p:cNvSpPr/>
          <p:nvPr/>
        </p:nvSpPr>
        <p:spPr>
          <a:xfrm>
            <a:off x="9842421" y="5902047"/>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Additives</a:t>
            </a:r>
            <a:endParaRPr lang="en-US" sz="1950" dirty="0"/>
          </a:p>
        </p:txBody>
      </p:sp>
      <p:sp>
        <p:nvSpPr>
          <p:cNvPr id="13" name="Text 11"/>
          <p:cNvSpPr/>
          <p:nvPr/>
        </p:nvSpPr>
        <p:spPr>
          <a:xfrm>
            <a:off x="9842421" y="6331268"/>
            <a:ext cx="3772853" cy="63507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Improve oxidation resistance, detergency, and anti-foam properties.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24458" y="291822"/>
            <a:ext cx="4438769" cy="331589"/>
          </a:xfrm>
          <a:prstGeom prst="rect">
            <a:avLst/>
          </a:prstGeom>
          <a:noFill/>
          <a:ln/>
        </p:spPr>
        <p:txBody>
          <a:bodyPr wrap="none" lIns="0" tIns="0" rIns="0" bIns="0" rtlCol="0" anchor="t"/>
          <a:lstStyle/>
          <a:p>
            <a:pPr algn="l" indent="0" marL="0">
              <a:lnSpc>
                <a:spcPts val="2600"/>
              </a:lnSpc>
              <a:buNone/>
            </a:pPr>
            <a:r>
              <a:rPr lang="en-US" sz="2050" dirty="0">
                <a:solidFill>
                  <a:srgbClr val="484237"/>
                </a:solidFill>
                <a:latin typeface="Gelasio Semi Bold" pitchFamily="34" charset="0"/>
                <a:ea typeface="Gelasio Semi Bold" pitchFamily="34" charset="-122"/>
                <a:cs typeface="Gelasio Semi Bold" pitchFamily="34" charset="-120"/>
              </a:rPr>
              <a:t>Viscosity: The Core of Lubrication</a:t>
            </a:r>
            <a:endParaRPr lang="en-US" sz="2050" dirty="0"/>
          </a:p>
        </p:txBody>
      </p:sp>
      <p:sp>
        <p:nvSpPr>
          <p:cNvPr id="3" name="Text 1"/>
          <p:cNvSpPr/>
          <p:nvPr/>
        </p:nvSpPr>
        <p:spPr>
          <a:xfrm>
            <a:off x="424458" y="835581"/>
            <a:ext cx="13781484" cy="339328"/>
          </a:xfrm>
          <a:prstGeom prst="rect">
            <a:avLst/>
          </a:prstGeom>
          <a:noFill/>
          <a:ln/>
        </p:spPr>
        <p:txBody>
          <a:bodyPr wrap="square" lIns="0" tIns="0" rIns="0" bIns="0" rtlCol="0" anchor="t"/>
          <a:lstStyle/>
          <a:p>
            <a:pPr algn="l" indent="0" marL="0">
              <a:lnSpc>
                <a:spcPts val="1300"/>
              </a:lnSpc>
              <a:buNone/>
            </a:pPr>
            <a:r>
              <a:rPr lang="en-US" sz="800" dirty="0">
                <a:solidFill>
                  <a:srgbClr val="746558"/>
                </a:solidFill>
                <a:latin typeface="Gelasio" pitchFamily="34" charset="0"/>
                <a:ea typeface="Gelasio" pitchFamily="34" charset="-122"/>
                <a:cs typeface="Gelasio" pitchFamily="34" charset="-120"/>
              </a:rPr>
              <a:t>Viscosity is the cornerstone property of any lubricant, quantifying its internal resistance to flow and ability to form a protective film between moving parts. It is standardized under ASTM D445, measured in centistokes (cSt) at 40°C for low-temperature behavior and 100°C for high-temperature performance. High-viscosity oils create robust films in heavy-load, high-speed scenarios, preventing metal-to-metal contact, while low-viscosity options suit lighter duties to avoid excessive drag and energy loss.</a:t>
            </a:r>
            <a:endParaRPr lang="en-US" sz="800" dirty="0"/>
          </a:p>
        </p:txBody>
      </p:sp>
      <p:sp>
        <p:nvSpPr>
          <p:cNvPr id="4" name="Text 2"/>
          <p:cNvSpPr/>
          <p:nvPr/>
        </p:nvSpPr>
        <p:spPr>
          <a:xfrm>
            <a:off x="424458" y="1294209"/>
            <a:ext cx="13781484" cy="508992"/>
          </a:xfrm>
          <a:prstGeom prst="rect">
            <a:avLst/>
          </a:prstGeom>
          <a:noFill/>
          <a:ln/>
        </p:spPr>
        <p:txBody>
          <a:bodyPr wrap="square" lIns="0" tIns="0" rIns="0" bIns="0" rtlCol="0" anchor="t"/>
          <a:lstStyle/>
          <a:p>
            <a:pPr algn="l" indent="0" marL="0">
              <a:lnSpc>
                <a:spcPts val="1300"/>
              </a:lnSpc>
              <a:buNone/>
            </a:pPr>
            <a:r>
              <a:rPr lang="en-US" sz="800" dirty="0">
                <a:solidFill>
                  <a:srgbClr val="746558"/>
                </a:solidFill>
                <a:latin typeface="Gelasio" pitchFamily="34" charset="0"/>
                <a:ea typeface="Gelasio" pitchFamily="34" charset="-122"/>
                <a:cs typeface="Gelasio" pitchFamily="34" charset="-120"/>
              </a:rPr>
              <a:t>Temperature profoundly affects viscosity; as it rises, viscosity decreases, following the Walther equation for non-linear behavior. This is why multi-grade oils, like SAE 10W-40, use viscosity index improvers to maintain consistency across a wide range. Selecting the right viscosity grade—based on equipment specifications, operating conditions, and environmental factors—ensures optimal lubrication. For example, in automotive engines, improper viscosity can lead to increased fuel consumption or accelerated wear. Regular testing monitors degradation, as oxidized oils thicken over time, compromising efficiency.</a:t>
            </a:r>
            <a:endParaRPr lang="en-US" sz="800" dirty="0"/>
          </a:p>
        </p:txBody>
      </p:sp>
      <p:pic>
        <p:nvPicPr>
          <p:cNvPr id="5" name="Image 0" descr="preencoded.png">    </p:cNvPr>
          <p:cNvPicPr>
            <a:picLocks noChangeAspect="1"/>
          </p:cNvPicPr>
          <p:nvPr/>
        </p:nvPicPr>
        <p:blipFill>
          <a:blip r:embed="rId1"/>
          <a:stretch>
            <a:fillRect/>
          </a:stretch>
        </p:blipFill>
        <p:spPr>
          <a:xfrm>
            <a:off x="424458" y="1922502"/>
            <a:ext cx="13781484" cy="7399139"/>
          </a:xfrm>
          <a:prstGeom prst="rect">
            <a:avLst/>
          </a:prstGeom>
        </p:spPr>
      </p:pic>
      <p:sp>
        <p:nvSpPr>
          <p:cNvPr id="6" name="Shape 3"/>
          <p:cNvSpPr/>
          <p:nvPr/>
        </p:nvSpPr>
        <p:spPr>
          <a:xfrm>
            <a:off x="6243518" y="9321641"/>
            <a:ext cx="106085" cy="106085"/>
          </a:xfrm>
          <a:prstGeom prst="roundRect">
            <a:avLst>
              <a:gd name="adj" fmla="val 17239"/>
            </a:avLst>
          </a:prstGeom>
          <a:solidFill>
            <a:srgbClr val="30271D"/>
          </a:solidFill>
          <a:ln/>
        </p:spPr>
      </p:sp>
      <p:sp>
        <p:nvSpPr>
          <p:cNvPr id="7" name="Text 4"/>
          <p:cNvSpPr/>
          <p:nvPr/>
        </p:nvSpPr>
        <p:spPr>
          <a:xfrm>
            <a:off x="6410563" y="9321641"/>
            <a:ext cx="828437" cy="106085"/>
          </a:xfrm>
          <a:prstGeom prst="rect">
            <a:avLst/>
          </a:prstGeom>
          <a:noFill/>
          <a:ln/>
        </p:spPr>
        <p:txBody>
          <a:bodyPr wrap="none" lIns="0" tIns="0" rIns="0" bIns="0" rtlCol="0" anchor="t"/>
          <a:lstStyle/>
          <a:p>
            <a:pPr algn="l" indent="0" marL="0">
              <a:lnSpc>
                <a:spcPts val="800"/>
              </a:lnSpc>
              <a:buNone/>
            </a:pPr>
            <a:r>
              <a:rPr lang="en-US" sz="800" dirty="0">
                <a:solidFill>
                  <a:srgbClr val="746558"/>
                </a:solidFill>
                <a:latin typeface="Gelasio" pitchFamily="34" charset="0"/>
                <a:ea typeface="Gelasio" pitchFamily="34" charset="-122"/>
                <a:cs typeface="Gelasio" pitchFamily="34" charset="-120"/>
              </a:rPr>
              <a:t>Temperature (°C)</a:t>
            </a:r>
            <a:endParaRPr lang="en-US" sz="800" dirty="0"/>
          </a:p>
        </p:txBody>
      </p:sp>
      <p:sp>
        <p:nvSpPr>
          <p:cNvPr id="8" name="Shape 5"/>
          <p:cNvSpPr/>
          <p:nvPr/>
        </p:nvSpPr>
        <p:spPr>
          <a:xfrm>
            <a:off x="7391400" y="9321641"/>
            <a:ext cx="106085" cy="106085"/>
          </a:xfrm>
          <a:prstGeom prst="roundRect">
            <a:avLst>
              <a:gd name="adj" fmla="val 17239"/>
            </a:avLst>
          </a:prstGeom>
          <a:solidFill>
            <a:srgbClr val="6C5741"/>
          </a:solidFill>
          <a:ln/>
        </p:spPr>
      </p:sp>
      <p:sp>
        <p:nvSpPr>
          <p:cNvPr id="9" name="Text 6"/>
          <p:cNvSpPr/>
          <p:nvPr/>
        </p:nvSpPr>
        <p:spPr>
          <a:xfrm>
            <a:off x="7558445" y="9321641"/>
            <a:ext cx="667464" cy="106085"/>
          </a:xfrm>
          <a:prstGeom prst="rect">
            <a:avLst/>
          </a:prstGeom>
          <a:noFill/>
          <a:ln/>
        </p:spPr>
        <p:txBody>
          <a:bodyPr wrap="none" lIns="0" tIns="0" rIns="0" bIns="0" rtlCol="0" anchor="t"/>
          <a:lstStyle/>
          <a:p>
            <a:pPr algn="l" indent="0" marL="0">
              <a:lnSpc>
                <a:spcPts val="800"/>
              </a:lnSpc>
              <a:buNone/>
            </a:pPr>
            <a:r>
              <a:rPr lang="en-US" sz="800" dirty="0">
                <a:solidFill>
                  <a:srgbClr val="746558"/>
                </a:solidFill>
                <a:latin typeface="Gelasio" pitchFamily="34" charset="0"/>
                <a:ea typeface="Gelasio" pitchFamily="34" charset="-122"/>
                <a:cs typeface="Gelasio" pitchFamily="34" charset="-120"/>
              </a:rPr>
              <a:t>Viscosity (cSt)</a:t>
            </a:r>
            <a:endParaRPr lang="en-US" sz="800" dirty="0"/>
          </a:p>
        </p:txBody>
      </p:sp>
      <p:sp>
        <p:nvSpPr>
          <p:cNvPr id="10" name="Text 7"/>
          <p:cNvSpPr/>
          <p:nvPr/>
        </p:nvSpPr>
        <p:spPr>
          <a:xfrm>
            <a:off x="424458" y="9759434"/>
            <a:ext cx="13781484" cy="169664"/>
          </a:xfrm>
          <a:prstGeom prst="rect">
            <a:avLst/>
          </a:prstGeom>
          <a:noFill/>
          <a:ln/>
        </p:spPr>
        <p:txBody>
          <a:bodyPr wrap="none" lIns="0" tIns="0" rIns="0" bIns="0" rtlCol="0" anchor="t"/>
          <a:lstStyle/>
          <a:p>
            <a:pPr algn="l" indent="0" marL="0">
              <a:lnSpc>
                <a:spcPts val="1300"/>
              </a:lnSpc>
              <a:buNone/>
            </a:pPr>
            <a:r>
              <a:rPr lang="en-US" sz="800" dirty="0">
                <a:solidFill>
                  <a:srgbClr val="746558"/>
                </a:solidFill>
                <a:latin typeface="Gelasio" pitchFamily="34" charset="0"/>
                <a:ea typeface="Gelasio" pitchFamily="34" charset="-122"/>
                <a:cs typeface="Gelasio" pitchFamily="34" charset="-120"/>
              </a:rPr>
              <a:t>This chart illustrates typical viscosity decline with rising temperature, emphasizing the need for temperature-stable formulations.</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65716"/>
            <a:ext cx="12450604" cy="620078"/>
          </a:xfrm>
          <a:prstGeom prst="rect">
            <a:avLst/>
          </a:prstGeom>
          <a:noFill/>
          <a:ln/>
        </p:spPr>
        <p:txBody>
          <a:bodyPr wrap="none" lIns="0" tIns="0" rIns="0" bIns="0" rtlCol="0" anchor="t"/>
          <a:lstStyle/>
          <a:p>
            <a:pPr algn="l" indent="0" marL="0">
              <a:lnSpc>
                <a:spcPts val="4850"/>
              </a:lnSpc>
              <a:buNone/>
            </a:pPr>
            <a:r>
              <a:rPr lang="en-US" sz="3900" dirty="0">
                <a:solidFill>
                  <a:srgbClr val="484237"/>
                </a:solidFill>
                <a:latin typeface="Gelasio Semi Bold" pitchFamily="34" charset="0"/>
                <a:ea typeface="Gelasio Semi Bold" pitchFamily="34" charset="-122"/>
                <a:cs typeface="Gelasio Semi Bold" pitchFamily="34" charset="-120"/>
              </a:rPr>
              <a:t>Flash Point and Pour Point: Safety and Flow Limits</a:t>
            </a:r>
            <a:endParaRPr lang="en-US" sz="3900" dirty="0"/>
          </a:p>
        </p:txBody>
      </p:sp>
      <p:sp>
        <p:nvSpPr>
          <p:cNvPr id="3" name="Text 1"/>
          <p:cNvSpPr/>
          <p:nvPr/>
        </p:nvSpPr>
        <p:spPr>
          <a:xfrm>
            <a:off x="793790" y="1982629"/>
            <a:ext cx="13042821" cy="127015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The flash point, defined as the lowest temperature at which lubricant vapors ignite when exposed to an open flame, is a critical safety metric per ASTM D92 (Cleveland Open Cup) or D56 (Tag Closed Cup). It indicates volatility and fire risk; higher values (e.g., 315°F or 157°C for heavy industrial oils) mean safer operation in hot environments like engines or turbines. Low flash points signal contamination or degradation, potentially leading to hazardous conditions.</a:t>
            </a:r>
            <a:endParaRPr lang="en-US" sz="1550" dirty="0"/>
          </a:p>
        </p:txBody>
      </p:sp>
      <p:sp>
        <p:nvSpPr>
          <p:cNvPr id="4" name="Text 2"/>
          <p:cNvSpPr/>
          <p:nvPr/>
        </p:nvSpPr>
        <p:spPr>
          <a:xfrm>
            <a:off x="793790" y="3476030"/>
            <a:ext cx="13042821" cy="1587698"/>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Conversely, the pour point (ASTM D97) is the temperature below which the oil ceases to flow under gentle agitation, crucial for cold-weather performance. Values as low as -21°C ensure startups in arctic conditions without pump failures. These properties interrelate: paraffinic oils offer high flash points but higher pour points, while naphthenic types excel in low temperatures but may compromise volatility. Testing these ensures lubricants match operational extremes, preventing issues like seized components or ignition risks. For marine applications, oils with flash points above 200°C are mandated for safety.</a:t>
            </a:r>
            <a:endParaRPr lang="en-US" sz="1550" dirty="0"/>
          </a:p>
        </p:txBody>
      </p:sp>
      <p:sp>
        <p:nvSpPr>
          <p:cNvPr id="5" name="Text 3"/>
          <p:cNvSpPr/>
          <p:nvPr/>
        </p:nvSpPr>
        <p:spPr>
          <a:xfrm>
            <a:off x="793790" y="5485328"/>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484237"/>
                </a:solidFill>
                <a:latin typeface="Gelasio Semi Bold" pitchFamily="34" charset="0"/>
                <a:ea typeface="Gelasio Semi Bold" pitchFamily="34" charset="-122"/>
                <a:cs typeface="Gelasio Semi Bold" pitchFamily="34" charset="-120"/>
              </a:rPr>
              <a:t>Flash Point Testing</a:t>
            </a:r>
            <a:endParaRPr lang="en-US" sz="1950" dirty="0"/>
          </a:p>
        </p:txBody>
      </p:sp>
      <p:sp>
        <p:nvSpPr>
          <p:cNvPr id="6" name="Text 4"/>
          <p:cNvSpPr/>
          <p:nvPr/>
        </p:nvSpPr>
        <p:spPr>
          <a:xfrm>
            <a:off x="793790" y="5993844"/>
            <a:ext cx="6279356"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Measures ignition risk; essential for high-heat machinery.</a:t>
            </a:r>
            <a:endParaRPr lang="en-US" sz="1550" dirty="0"/>
          </a:p>
        </p:txBody>
      </p:sp>
      <p:sp>
        <p:nvSpPr>
          <p:cNvPr id="7" name="Text 5"/>
          <p:cNvSpPr/>
          <p:nvPr/>
        </p:nvSpPr>
        <p:spPr>
          <a:xfrm>
            <a:off x="793790" y="6489978"/>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746558"/>
                </a:solidFill>
                <a:latin typeface="Gelasio" pitchFamily="34" charset="0"/>
                <a:ea typeface="Gelasio" pitchFamily="34" charset="-122"/>
                <a:cs typeface="Gelasio" pitchFamily="34" charset="-120"/>
              </a:rPr>
              <a:t>ASTM D92: Open cup method for heavier oils</a:t>
            </a:r>
            <a:endParaRPr lang="en-US" sz="1550" dirty="0"/>
          </a:p>
        </p:txBody>
      </p:sp>
      <p:sp>
        <p:nvSpPr>
          <p:cNvPr id="8" name="Text 6"/>
          <p:cNvSpPr/>
          <p:nvPr/>
        </p:nvSpPr>
        <p:spPr>
          <a:xfrm>
            <a:off x="793790" y="6876931"/>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746558"/>
                </a:solidFill>
                <a:latin typeface="Gelasio" pitchFamily="34" charset="0"/>
                <a:ea typeface="Gelasio" pitchFamily="34" charset="-122"/>
                <a:cs typeface="Gelasio" pitchFamily="34" charset="-120"/>
              </a:rPr>
              <a:t>High values indicate thermal stability</a:t>
            </a:r>
            <a:endParaRPr lang="en-US" sz="1550" dirty="0"/>
          </a:p>
        </p:txBody>
      </p:sp>
      <p:sp>
        <p:nvSpPr>
          <p:cNvPr id="9" name="Text 7"/>
          <p:cNvSpPr/>
          <p:nvPr/>
        </p:nvSpPr>
        <p:spPr>
          <a:xfrm>
            <a:off x="7564874" y="5485328"/>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484237"/>
                </a:solidFill>
                <a:latin typeface="Gelasio Semi Bold" pitchFamily="34" charset="0"/>
                <a:ea typeface="Gelasio Semi Bold" pitchFamily="34" charset="-122"/>
                <a:cs typeface="Gelasio Semi Bold" pitchFamily="34" charset="-120"/>
              </a:rPr>
              <a:t>Pour Point Testing</a:t>
            </a:r>
            <a:endParaRPr lang="en-US" sz="1950" dirty="0"/>
          </a:p>
        </p:txBody>
      </p:sp>
      <p:sp>
        <p:nvSpPr>
          <p:cNvPr id="10" name="Text 8"/>
          <p:cNvSpPr/>
          <p:nvPr/>
        </p:nvSpPr>
        <p:spPr>
          <a:xfrm>
            <a:off x="7564874" y="5993844"/>
            <a:ext cx="6279356"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Assesses cold flow; vital for winter operations.</a:t>
            </a:r>
            <a:endParaRPr lang="en-US" sz="1550" dirty="0"/>
          </a:p>
        </p:txBody>
      </p:sp>
      <p:sp>
        <p:nvSpPr>
          <p:cNvPr id="11" name="Text 9"/>
          <p:cNvSpPr/>
          <p:nvPr/>
        </p:nvSpPr>
        <p:spPr>
          <a:xfrm>
            <a:off x="7564874" y="6489978"/>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746558"/>
                </a:solidFill>
                <a:latin typeface="Gelasio" pitchFamily="34" charset="0"/>
                <a:ea typeface="Gelasio" pitchFamily="34" charset="-122"/>
                <a:cs typeface="Gelasio" pitchFamily="34" charset="-120"/>
              </a:rPr>
              <a:t>ASTM D97: Cooling and observation technique</a:t>
            </a:r>
            <a:endParaRPr lang="en-US" sz="1550" dirty="0"/>
          </a:p>
        </p:txBody>
      </p:sp>
      <p:sp>
        <p:nvSpPr>
          <p:cNvPr id="12" name="Text 10"/>
          <p:cNvSpPr/>
          <p:nvPr/>
        </p:nvSpPr>
        <p:spPr>
          <a:xfrm>
            <a:off x="7564874" y="6876931"/>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746558"/>
                </a:solidFill>
                <a:latin typeface="Gelasio" pitchFamily="34" charset="0"/>
                <a:ea typeface="Gelasio" pitchFamily="34" charset="-122"/>
                <a:cs typeface="Gelasio" pitchFamily="34" charset="-120"/>
              </a:rPr>
              <a:t>Low values prevent solidification</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582335"/>
            <a:ext cx="10392489" cy="620078"/>
          </a:xfrm>
          <a:prstGeom prst="rect">
            <a:avLst/>
          </a:prstGeom>
          <a:noFill/>
          <a:ln/>
        </p:spPr>
        <p:txBody>
          <a:bodyPr wrap="none" lIns="0" tIns="0" rIns="0" bIns="0" rtlCol="0" anchor="t"/>
          <a:lstStyle/>
          <a:p>
            <a:pPr algn="l" indent="0" marL="0">
              <a:lnSpc>
                <a:spcPts val="4850"/>
              </a:lnSpc>
              <a:buNone/>
            </a:pPr>
            <a:r>
              <a:rPr lang="en-US" sz="3900" dirty="0">
                <a:solidFill>
                  <a:srgbClr val="484237"/>
                </a:solidFill>
                <a:latin typeface="Gelasio Semi Bold" pitchFamily="34" charset="0"/>
                <a:ea typeface="Gelasio Semi Bold" pitchFamily="34" charset="-122"/>
                <a:cs typeface="Gelasio Semi Bold" pitchFamily="34" charset="-120"/>
              </a:rPr>
              <a:t>Essential Equipment for Lubricant Testing</a:t>
            </a:r>
            <a:endParaRPr lang="en-US" sz="3900" dirty="0"/>
          </a:p>
        </p:txBody>
      </p:sp>
      <p:sp>
        <p:nvSpPr>
          <p:cNvPr id="3" name="Text 1"/>
          <p:cNvSpPr/>
          <p:nvPr/>
        </p:nvSpPr>
        <p:spPr>
          <a:xfrm>
            <a:off x="793790" y="1599248"/>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Accurate lubricant evaluation relies on specialized equipment tailored to key properties. Capillary viscometers, like the Cannon-Fenske, measure kinematic viscosity by timing oil flow through a calibrated tube under gravity, ideal for low-shear applications. Rotary viscometers, such as Brookfield models, assess dynamic viscosity by rotating a spindle in the sample, providing data for non-Newtonian fluids like greases.</a:t>
            </a:r>
            <a:endParaRPr lang="en-US" sz="1550" dirty="0"/>
          </a:p>
        </p:txBody>
      </p:sp>
      <p:sp>
        <p:nvSpPr>
          <p:cNvPr id="4" name="Text 2"/>
          <p:cNvSpPr/>
          <p:nvPr/>
        </p:nvSpPr>
        <p:spPr>
          <a:xfrm>
            <a:off x="793790" y="2775109"/>
            <a:ext cx="13042821" cy="127015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Flash point testers, including automated Cleveland Open Cup devices, heat samples incrementally while detecting ignition with a flame or arc. Pour point testers cool samples in a controlled bath, checking flow at 3°C intervals. For greases, the penetrometer (ASTM D217) drops a cone into the sample to gauge consistency, classifying by NLGI grades from 000 (fluid) to 6 (hard). These tools ensure compliance with standards, enabling precise quality control. Modern digital versions offer automation, reducing errors and enhancing repeatability in industrial labs.</a:t>
            </a:r>
            <a:endParaRPr lang="en-US" sz="1550" dirty="0"/>
          </a:p>
        </p:txBody>
      </p:sp>
      <p:pic>
        <p:nvPicPr>
          <p:cNvPr id="5" name="Image 0" descr="preencoded.png">    </p:cNvPr>
          <p:cNvPicPr>
            <a:picLocks noChangeAspect="1"/>
          </p:cNvPicPr>
          <p:nvPr/>
        </p:nvPicPr>
        <p:blipFill>
          <a:blip r:embed="rId1"/>
          <a:stretch>
            <a:fillRect/>
          </a:stretch>
        </p:blipFill>
        <p:spPr>
          <a:xfrm>
            <a:off x="793790" y="4268510"/>
            <a:ext cx="496133" cy="496133"/>
          </a:xfrm>
          <a:prstGeom prst="rect">
            <a:avLst/>
          </a:prstGeom>
        </p:spPr>
      </p:pic>
      <p:sp>
        <p:nvSpPr>
          <p:cNvPr id="6" name="Text 3"/>
          <p:cNvSpPr/>
          <p:nvPr/>
        </p:nvSpPr>
        <p:spPr>
          <a:xfrm>
            <a:off x="793790" y="5012650"/>
            <a:ext cx="2561392"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Capillary Viscometer</a:t>
            </a:r>
            <a:endParaRPr lang="en-US" sz="1950" dirty="0"/>
          </a:p>
        </p:txBody>
      </p:sp>
      <p:sp>
        <p:nvSpPr>
          <p:cNvPr id="7" name="Text 4"/>
          <p:cNvSpPr/>
          <p:nvPr/>
        </p:nvSpPr>
        <p:spPr>
          <a:xfrm>
            <a:off x="793790" y="5441871"/>
            <a:ext cx="6397347"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Precise flow measurement for base oils.</a:t>
            </a:r>
            <a:endParaRPr lang="en-US" sz="1550" dirty="0"/>
          </a:p>
        </p:txBody>
      </p:sp>
      <p:pic>
        <p:nvPicPr>
          <p:cNvPr id="8" name="Image 1" descr="preencoded.png">    </p:cNvPr>
          <p:cNvPicPr>
            <a:picLocks noChangeAspect="1"/>
          </p:cNvPicPr>
          <p:nvPr/>
        </p:nvPicPr>
        <p:blipFill>
          <a:blip r:embed="rId2"/>
          <a:stretch>
            <a:fillRect/>
          </a:stretch>
        </p:blipFill>
        <p:spPr>
          <a:xfrm>
            <a:off x="7439144" y="4268510"/>
            <a:ext cx="496133" cy="496133"/>
          </a:xfrm>
          <a:prstGeom prst="rect">
            <a:avLst/>
          </a:prstGeom>
        </p:spPr>
      </p:pic>
      <p:sp>
        <p:nvSpPr>
          <p:cNvPr id="9" name="Text 5"/>
          <p:cNvSpPr/>
          <p:nvPr/>
        </p:nvSpPr>
        <p:spPr>
          <a:xfrm>
            <a:off x="7439144" y="5012650"/>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Rotary Viscometer</a:t>
            </a:r>
            <a:endParaRPr lang="en-US" sz="1950" dirty="0"/>
          </a:p>
        </p:txBody>
      </p:sp>
      <p:sp>
        <p:nvSpPr>
          <p:cNvPr id="10" name="Text 6"/>
          <p:cNvSpPr/>
          <p:nvPr/>
        </p:nvSpPr>
        <p:spPr>
          <a:xfrm>
            <a:off x="7439144" y="5441871"/>
            <a:ext cx="6397466"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Shear testing for complex lubricants.</a:t>
            </a:r>
            <a:endParaRPr lang="en-US" sz="1550" dirty="0"/>
          </a:p>
        </p:txBody>
      </p:sp>
      <p:pic>
        <p:nvPicPr>
          <p:cNvPr id="11" name="Image 2" descr="preencoded.png">    </p:cNvPr>
          <p:cNvPicPr>
            <a:picLocks noChangeAspect="1"/>
          </p:cNvPicPr>
          <p:nvPr/>
        </p:nvPicPr>
        <p:blipFill>
          <a:blip r:embed="rId3"/>
          <a:stretch>
            <a:fillRect/>
          </a:stretch>
        </p:blipFill>
        <p:spPr>
          <a:xfrm>
            <a:off x="793790" y="6156246"/>
            <a:ext cx="496133" cy="496133"/>
          </a:xfrm>
          <a:prstGeom prst="rect">
            <a:avLst/>
          </a:prstGeom>
        </p:spPr>
      </p:pic>
      <p:sp>
        <p:nvSpPr>
          <p:cNvPr id="12" name="Text 7"/>
          <p:cNvSpPr/>
          <p:nvPr/>
        </p:nvSpPr>
        <p:spPr>
          <a:xfrm>
            <a:off x="793790" y="6900386"/>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Flash Point Tester</a:t>
            </a:r>
            <a:endParaRPr lang="en-US" sz="1950" dirty="0"/>
          </a:p>
        </p:txBody>
      </p:sp>
      <p:sp>
        <p:nvSpPr>
          <p:cNvPr id="13" name="Text 8"/>
          <p:cNvSpPr/>
          <p:nvPr/>
        </p:nvSpPr>
        <p:spPr>
          <a:xfrm>
            <a:off x="793790" y="7329607"/>
            <a:ext cx="6397347"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Safety evaluation under heat.</a:t>
            </a:r>
            <a:endParaRPr lang="en-US" sz="1550" dirty="0"/>
          </a:p>
        </p:txBody>
      </p:sp>
      <p:pic>
        <p:nvPicPr>
          <p:cNvPr id="14" name="Image 3" descr="preencoded.png">    </p:cNvPr>
          <p:cNvPicPr>
            <a:picLocks noChangeAspect="1"/>
          </p:cNvPicPr>
          <p:nvPr/>
        </p:nvPicPr>
        <p:blipFill>
          <a:blip r:embed="rId4"/>
          <a:stretch>
            <a:fillRect/>
          </a:stretch>
        </p:blipFill>
        <p:spPr>
          <a:xfrm>
            <a:off x="7439144" y="6156246"/>
            <a:ext cx="496133" cy="496133"/>
          </a:xfrm>
          <a:prstGeom prst="rect">
            <a:avLst/>
          </a:prstGeom>
        </p:spPr>
      </p:pic>
      <p:sp>
        <p:nvSpPr>
          <p:cNvPr id="15" name="Text 9"/>
          <p:cNvSpPr/>
          <p:nvPr/>
        </p:nvSpPr>
        <p:spPr>
          <a:xfrm>
            <a:off x="7439144" y="6900386"/>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Pour Point Tester</a:t>
            </a:r>
            <a:endParaRPr lang="en-US" sz="1950" dirty="0"/>
          </a:p>
        </p:txBody>
      </p:sp>
      <p:sp>
        <p:nvSpPr>
          <p:cNvPr id="16" name="Text 10"/>
          <p:cNvSpPr/>
          <p:nvPr/>
        </p:nvSpPr>
        <p:spPr>
          <a:xfrm>
            <a:off x="7439144" y="7329607"/>
            <a:ext cx="6397466"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Cold performance assessment.</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84823" y="333256"/>
            <a:ext cx="5583198" cy="378738"/>
          </a:xfrm>
          <a:prstGeom prst="rect">
            <a:avLst/>
          </a:prstGeom>
          <a:noFill/>
          <a:ln/>
        </p:spPr>
        <p:txBody>
          <a:bodyPr wrap="none" lIns="0" tIns="0" rIns="0" bIns="0" rtlCol="0" anchor="t"/>
          <a:lstStyle/>
          <a:p>
            <a:pPr algn="l" indent="0" marL="0">
              <a:lnSpc>
                <a:spcPts val="2950"/>
              </a:lnSpc>
              <a:buNone/>
            </a:pPr>
            <a:r>
              <a:rPr lang="en-US" sz="2350" dirty="0">
                <a:solidFill>
                  <a:srgbClr val="484237"/>
                </a:solidFill>
                <a:latin typeface="Gelasio Semi Bold" pitchFamily="34" charset="0"/>
                <a:ea typeface="Gelasio Semi Bold" pitchFamily="34" charset="-122"/>
                <a:cs typeface="Gelasio Semi Bold" pitchFamily="34" charset="-120"/>
              </a:rPr>
              <a:t>Testing Viscosity and Grease Stability</a:t>
            </a:r>
            <a:endParaRPr lang="en-US" sz="2350" dirty="0"/>
          </a:p>
        </p:txBody>
      </p:sp>
      <p:sp>
        <p:nvSpPr>
          <p:cNvPr id="3" name="Text 1"/>
          <p:cNvSpPr/>
          <p:nvPr/>
        </p:nvSpPr>
        <p:spPr>
          <a:xfrm>
            <a:off x="484823" y="954405"/>
            <a:ext cx="13660755" cy="387668"/>
          </a:xfrm>
          <a:prstGeom prst="rect">
            <a:avLst/>
          </a:prstGeom>
          <a:noFill/>
          <a:ln/>
        </p:spPr>
        <p:txBody>
          <a:bodyPr wrap="square" lIns="0" tIns="0" rIns="0" bIns="0" rtlCol="0" anchor="t"/>
          <a:lstStyle/>
          <a:p>
            <a:pPr algn="l" indent="0" marL="0">
              <a:lnSpc>
                <a:spcPts val="1500"/>
              </a:lnSpc>
              <a:buNone/>
            </a:pPr>
            <a:r>
              <a:rPr lang="en-US" sz="950" dirty="0">
                <a:solidFill>
                  <a:srgbClr val="746558"/>
                </a:solidFill>
                <a:latin typeface="Gelasio" pitchFamily="34" charset="0"/>
                <a:ea typeface="Gelasio" pitchFamily="34" charset="-122"/>
                <a:cs typeface="Gelasio" pitchFamily="34" charset="-120"/>
              </a:rPr>
              <a:t>Viscosity testing for oils follows ASTM D445 protocols, but for greases, penetration testing (ASTM D217) uses a penetrometer to measure how deeply a 100g cone sinks into the sample after 5 seconds, determining NLGI grade. This assesses consistency: Grade 2, for example, offers semi-fluid properties for general bearing lubrication. Stability under shear is evaluated by worked penetration, simulating operational mixing.</a:t>
            </a:r>
            <a:endParaRPr lang="en-US" sz="950" dirty="0"/>
          </a:p>
        </p:txBody>
      </p:sp>
      <p:sp>
        <p:nvSpPr>
          <p:cNvPr id="4" name="Text 2"/>
          <p:cNvSpPr/>
          <p:nvPr/>
        </p:nvSpPr>
        <p:spPr>
          <a:xfrm>
            <a:off x="484823" y="1478399"/>
            <a:ext cx="13660755" cy="581501"/>
          </a:xfrm>
          <a:prstGeom prst="rect">
            <a:avLst/>
          </a:prstGeom>
          <a:noFill/>
          <a:ln/>
        </p:spPr>
        <p:txBody>
          <a:bodyPr wrap="square" lIns="0" tIns="0" rIns="0" bIns="0" rtlCol="0" anchor="t"/>
          <a:lstStyle/>
          <a:p>
            <a:pPr algn="l" indent="0" marL="0">
              <a:lnSpc>
                <a:spcPts val="1500"/>
              </a:lnSpc>
              <a:buNone/>
            </a:pPr>
            <a:r>
              <a:rPr lang="en-US" sz="950" dirty="0">
                <a:solidFill>
                  <a:srgbClr val="746558"/>
                </a:solidFill>
                <a:latin typeface="Gelasio" pitchFamily="34" charset="0"/>
                <a:ea typeface="Gelasio" pitchFamily="34" charset="-122"/>
                <a:cs typeface="Gelasio" pitchFamily="34" charset="-120"/>
              </a:rPr>
              <a:t>Dropping point testing (ASTM D2265) heats grease in a cup until a drop falls from the bottom, indicating liquefaction temperature—critical for high-heat applications where greases must retain structure up to 500°F. The water washout test (ASTM D1264) exposes grease to water spray under rotation, measuring weight loss to evaluate water resistance in wet environments. These tests reveal how lubricants endure mechanical stress, contamination, and thermal cycling, ensuring reliability. Poor stability can lead to lubricant migration or failure, increasing maintenance needs. Regular testing tracks formulation efficacy, guiding improvements like advanced thickener selections.</a:t>
            </a:r>
            <a:endParaRPr lang="en-US" sz="950" dirty="0"/>
          </a:p>
        </p:txBody>
      </p:sp>
      <p:pic>
        <p:nvPicPr>
          <p:cNvPr id="5" name="Image 0" descr="preencoded.png">    </p:cNvPr>
          <p:cNvPicPr>
            <a:picLocks noChangeAspect="1"/>
          </p:cNvPicPr>
          <p:nvPr/>
        </p:nvPicPr>
        <p:blipFill>
          <a:blip r:embed="rId1"/>
          <a:stretch>
            <a:fillRect/>
          </a:stretch>
        </p:blipFill>
        <p:spPr>
          <a:xfrm>
            <a:off x="595193" y="2196227"/>
            <a:ext cx="13440013" cy="6606897"/>
          </a:xfrm>
          <a:prstGeom prst="rect">
            <a:avLst/>
          </a:prstGeom>
        </p:spPr>
      </p:pic>
      <p:sp>
        <p:nvSpPr>
          <p:cNvPr id="6" name="Text 3"/>
          <p:cNvSpPr/>
          <p:nvPr/>
        </p:nvSpPr>
        <p:spPr>
          <a:xfrm>
            <a:off x="7171738" y="2777202"/>
            <a:ext cx="3073620" cy="384202"/>
          </a:xfrm>
          <a:prstGeom prst="rect">
            <a:avLst/>
          </a:prstGeom>
          <a:noFill/>
          <a:ln/>
        </p:spPr>
        <p:txBody>
          <a:bodyPr wrap="none" lIns="0" tIns="0" rIns="0" bIns="0" rtlCol="0" anchor="t"/>
          <a:lstStyle/>
          <a:p>
            <a:pPr algn="l" indent="0" marL="0">
              <a:lnSpc>
                <a:spcPts val="1650"/>
              </a:lnSpc>
              <a:buNone/>
            </a:pPr>
            <a:r>
              <a:rPr lang="en-US" sz="1350" dirty="0">
                <a:solidFill>
                  <a:srgbClr val="746558"/>
                </a:solidFill>
                <a:latin typeface="Gelasio Semi Bold" pitchFamily="34" charset="0"/>
                <a:ea typeface="Gelasio Semi Bold" pitchFamily="34" charset="-122"/>
                <a:cs typeface="Gelasio Semi Bold" pitchFamily="34" charset="-120"/>
              </a:rPr>
              <a:t>Water Washout</a:t>
            </a:r>
            <a:endParaRPr lang="en-US" sz="1350" dirty="0"/>
          </a:p>
        </p:txBody>
      </p:sp>
      <p:sp>
        <p:nvSpPr>
          <p:cNvPr id="7" name="Text 4"/>
          <p:cNvSpPr/>
          <p:nvPr/>
        </p:nvSpPr>
        <p:spPr>
          <a:xfrm>
            <a:off x="7171738" y="3270688"/>
            <a:ext cx="6215543" cy="307362"/>
          </a:xfrm>
          <a:prstGeom prst="rect">
            <a:avLst/>
          </a:prstGeom>
          <a:noFill/>
          <a:ln/>
        </p:spPr>
        <p:txBody>
          <a:bodyPr wrap="none" lIns="0" tIns="0" rIns="0" bIns="0" rtlCol="0" anchor="t"/>
          <a:lstStyle/>
          <a:p>
            <a:pPr algn="l" indent="0" marL="0">
              <a:lnSpc>
                <a:spcPts val="1350"/>
              </a:lnSpc>
              <a:buNone/>
            </a:pPr>
            <a:r>
              <a:rPr lang="en-US" sz="1050" dirty="0">
                <a:solidFill>
                  <a:srgbClr val="746558"/>
                </a:solidFill>
                <a:latin typeface="Gelasio" pitchFamily="34" charset="0"/>
                <a:ea typeface="Gelasio" pitchFamily="34" charset="-122"/>
                <a:cs typeface="Gelasio" pitchFamily="34" charset="-120"/>
              </a:rPr>
              <a:t>Assess washout resistance</a:t>
            </a:r>
            <a:endParaRPr lang="en-US" sz="1050" dirty="0"/>
          </a:p>
        </p:txBody>
      </p:sp>
      <p:pic>
        <p:nvPicPr>
          <p:cNvPr id="8" name="Image 1" descr="preencoded.png">    </p:cNvPr>
          <p:cNvPicPr>
            <a:picLocks noChangeAspect="1"/>
          </p:cNvPicPr>
          <p:nvPr/>
        </p:nvPicPr>
        <p:blipFill>
          <a:blip r:embed="rId2"/>
          <a:stretch>
            <a:fillRect/>
          </a:stretch>
        </p:blipFill>
        <p:spPr>
          <a:xfrm>
            <a:off x="3667811" y="2959058"/>
            <a:ext cx="437137" cy="437137"/>
          </a:xfrm>
          <a:prstGeom prst="rect">
            <a:avLst/>
          </a:prstGeom>
        </p:spPr>
      </p:pic>
      <p:sp>
        <p:nvSpPr>
          <p:cNvPr id="9" name="Text 5"/>
          <p:cNvSpPr/>
          <p:nvPr/>
        </p:nvSpPr>
        <p:spPr>
          <a:xfrm>
            <a:off x="7171738" y="4320842"/>
            <a:ext cx="3073620" cy="384203"/>
          </a:xfrm>
          <a:prstGeom prst="rect">
            <a:avLst/>
          </a:prstGeom>
          <a:noFill/>
          <a:ln/>
        </p:spPr>
        <p:txBody>
          <a:bodyPr wrap="none" lIns="0" tIns="0" rIns="0" bIns="0" rtlCol="0" anchor="t"/>
          <a:lstStyle/>
          <a:p>
            <a:pPr algn="l" indent="0" marL="0">
              <a:lnSpc>
                <a:spcPts val="1650"/>
              </a:lnSpc>
              <a:buNone/>
            </a:pPr>
            <a:r>
              <a:rPr lang="en-US" sz="1350" dirty="0">
                <a:solidFill>
                  <a:srgbClr val="746558"/>
                </a:solidFill>
                <a:latin typeface="Gelasio Semi Bold" pitchFamily="34" charset="0"/>
                <a:ea typeface="Gelasio Semi Bold" pitchFamily="34" charset="-122"/>
                <a:cs typeface="Gelasio Semi Bold" pitchFamily="34" charset="-120"/>
              </a:rPr>
              <a:t>Dropping Point</a:t>
            </a:r>
            <a:endParaRPr lang="en-US" sz="1350" dirty="0"/>
          </a:p>
        </p:txBody>
      </p:sp>
      <p:sp>
        <p:nvSpPr>
          <p:cNvPr id="10" name="Text 6"/>
          <p:cNvSpPr/>
          <p:nvPr/>
        </p:nvSpPr>
        <p:spPr>
          <a:xfrm>
            <a:off x="7171738" y="4814328"/>
            <a:ext cx="6215543" cy="307362"/>
          </a:xfrm>
          <a:prstGeom prst="rect">
            <a:avLst/>
          </a:prstGeom>
          <a:noFill/>
          <a:ln/>
        </p:spPr>
        <p:txBody>
          <a:bodyPr wrap="none" lIns="0" tIns="0" rIns="0" bIns="0" rtlCol="0" anchor="t"/>
          <a:lstStyle/>
          <a:p>
            <a:pPr algn="l" indent="0" marL="0">
              <a:lnSpc>
                <a:spcPts val="1350"/>
              </a:lnSpc>
              <a:buNone/>
            </a:pPr>
            <a:r>
              <a:rPr lang="en-US" sz="1050" dirty="0">
                <a:solidFill>
                  <a:srgbClr val="746558"/>
                </a:solidFill>
                <a:latin typeface="Gelasio" pitchFamily="34" charset="0"/>
                <a:ea typeface="Gelasio" pitchFamily="34" charset="-122"/>
                <a:cs typeface="Gelasio" pitchFamily="34" charset="-120"/>
              </a:rPr>
              <a:t>Determine softening point</a:t>
            </a:r>
            <a:endParaRPr lang="en-US" sz="1050" dirty="0"/>
          </a:p>
        </p:txBody>
      </p:sp>
      <p:pic>
        <p:nvPicPr>
          <p:cNvPr id="11" name="Image 2" descr="preencoded.png">    </p:cNvPr>
          <p:cNvPicPr>
            <a:picLocks noChangeAspect="1"/>
          </p:cNvPicPr>
          <p:nvPr/>
        </p:nvPicPr>
        <p:blipFill>
          <a:blip r:embed="rId3"/>
          <a:stretch>
            <a:fillRect/>
          </a:stretch>
        </p:blipFill>
        <p:spPr>
          <a:xfrm>
            <a:off x="3667811" y="4297790"/>
            <a:ext cx="437137" cy="437137"/>
          </a:xfrm>
          <a:prstGeom prst="rect">
            <a:avLst/>
          </a:prstGeom>
        </p:spPr>
      </p:pic>
      <p:sp>
        <p:nvSpPr>
          <p:cNvPr id="12" name="Text 7"/>
          <p:cNvSpPr/>
          <p:nvPr/>
        </p:nvSpPr>
        <p:spPr>
          <a:xfrm>
            <a:off x="7171738" y="5864482"/>
            <a:ext cx="3073620" cy="384203"/>
          </a:xfrm>
          <a:prstGeom prst="rect">
            <a:avLst/>
          </a:prstGeom>
          <a:noFill/>
          <a:ln/>
        </p:spPr>
        <p:txBody>
          <a:bodyPr wrap="none" lIns="0" tIns="0" rIns="0" bIns="0" rtlCol="0" anchor="t"/>
          <a:lstStyle/>
          <a:p>
            <a:pPr algn="l" indent="0" marL="0">
              <a:lnSpc>
                <a:spcPts val="1650"/>
              </a:lnSpc>
              <a:buNone/>
            </a:pPr>
            <a:r>
              <a:rPr lang="en-US" sz="1350" dirty="0">
                <a:solidFill>
                  <a:srgbClr val="746558"/>
                </a:solidFill>
                <a:latin typeface="Gelasio Semi Bold" pitchFamily="34" charset="0"/>
                <a:ea typeface="Gelasio Semi Bold" pitchFamily="34" charset="-122"/>
                <a:cs typeface="Gelasio Semi Bold" pitchFamily="34" charset="-120"/>
              </a:rPr>
              <a:t>Penetration Test</a:t>
            </a:r>
            <a:endParaRPr lang="en-US" sz="1350" dirty="0"/>
          </a:p>
        </p:txBody>
      </p:sp>
      <p:sp>
        <p:nvSpPr>
          <p:cNvPr id="13" name="Text 8"/>
          <p:cNvSpPr/>
          <p:nvPr/>
        </p:nvSpPr>
        <p:spPr>
          <a:xfrm>
            <a:off x="7171738" y="6357969"/>
            <a:ext cx="6215543" cy="307362"/>
          </a:xfrm>
          <a:prstGeom prst="rect">
            <a:avLst/>
          </a:prstGeom>
          <a:noFill/>
          <a:ln/>
        </p:spPr>
        <p:txBody>
          <a:bodyPr wrap="none" lIns="0" tIns="0" rIns="0" bIns="0" rtlCol="0" anchor="t"/>
          <a:lstStyle/>
          <a:p>
            <a:pPr algn="l" indent="0" marL="0">
              <a:lnSpc>
                <a:spcPts val="1350"/>
              </a:lnSpc>
              <a:buNone/>
            </a:pPr>
            <a:r>
              <a:rPr lang="en-US" sz="1050" dirty="0">
                <a:solidFill>
                  <a:srgbClr val="746558"/>
                </a:solidFill>
                <a:latin typeface="Gelasio" pitchFamily="34" charset="0"/>
                <a:ea typeface="Gelasio" pitchFamily="34" charset="-122"/>
                <a:cs typeface="Gelasio" pitchFamily="34" charset="-120"/>
              </a:rPr>
              <a:t>Measure cone penetration</a:t>
            </a:r>
            <a:endParaRPr lang="en-US" sz="1050" dirty="0"/>
          </a:p>
        </p:txBody>
      </p:sp>
      <p:pic>
        <p:nvPicPr>
          <p:cNvPr id="14" name="Image 3" descr="preencoded.png">    </p:cNvPr>
          <p:cNvPicPr>
            <a:picLocks noChangeAspect="1"/>
          </p:cNvPicPr>
          <p:nvPr/>
        </p:nvPicPr>
        <p:blipFill>
          <a:blip r:embed="rId4"/>
          <a:stretch>
            <a:fillRect/>
          </a:stretch>
        </p:blipFill>
        <p:spPr>
          <a:xfrm>
            <a:off x="3667811" y="5622861"/>
            <a:ext cx="437137" cy="437137"/>
          </a:xfrm>
          <a:prstGeom prst="rect">
            <a:avLst/>
          </a:prstGeom>
        </p:spPr>
      </p:pic>
      <p:sp>
        <p:nvSpPr>
          <p:cNvPr id="15" name="Text 9"/>
          <p:cNvSpPr/>
          <p:nvPr/>
        </p:nvSpPr>
        <p:spPr>
          <a:xfrm>
            <a:off x="7185398" y="7408122"/>
            <a:ext cx="3073620" cy="384203"/>
          </a:xfrm>
          <a:prstGeom prst="rect">
            <a:avLst/>
          </a:prstGeom>
          <a:noFill/>
          <a:ln/>
        </p:spPr>
        <p:txBody>
          <a:bodyPr wrap="none" lIns="0" tIns="0" rIns="0" bIns="0" rtlCol="0" anchor="t"/>
          <a:lstStyle/>
          <a:p>
            <a:pPr algn="l" indent="0" marL="0">
              <a:lnSpc>
                <a:spcPts val="1650"/>
              </a:lnSpc>
              <a:buNone/>
            </a:pPr>
            <a:r>
              <a:rPr lang="en-US" sz="1350" dirty="0">
                <a:solidFill>
                  <a:srgbClr val="746558"/>
                </a:solidFill>
                <a:latin typeface="Gelasio Semi Bold" pitchFamily="34" charset="0"/>
                <a:ea typeface="Gelasio Semi Bold" pitchFamily="34" charset="-122"/>
                <a:cs typeface="Gelasio Semi Bold" pitchFamily="34" charset="-120"/>
              </a:rPr>
              <a:t>Sample Prep</a:t>
            </a:r>
            <a:endParaRPr lang="en-US" sz="1350" dirty="0"/>
          </a:p>
        </p:txBody>
      </p:sp>
      <p:sp>
        <p:nvSpPr>
          <p:cNvPr id="16" name="Text 10"/>
          <p:cNvSpPr/>
          <p:nvPr/>
        </p:nvSpPr>
        <p:spPr>
          <a:xfrm>
            <a:off x="7185398" y="7901609"/>
            <a:ext cx="6215543" cy="307362"/>
          </a:xfrm>
          <a:prstGeom prst="rect">
            <a:avLst/>
          </a:prstGeom>
          <a:noFill/>
          <a:ln/>
        </p:spPr>
        <p:txBody>
          <a:bodyPr wrap="none" lIns="0" tIns="0" rIns="0" bIns="0" rtlCol="0" anchor="t"/>
          <a:lstStyle/>
          <a:p>
            <a:pPr algn="l" indent="0" marL="0">
              <a:lnSpc>
                <a:spcPts val="1350"/>
              </a:lnSpc>
              <a:buNone/>
            </a:pPr>
            <a:r>
              <a:rPr lang="en-US" sz="1050" dirty="0">
                <a:solidFill>
                  <a:srgbClr val="746558"/>
                </a:solidFill>
                <a:latin typeface="Gelasio" pitchFamily="34" charset="0"/>
                <a:ea typeface="Gelasio" pitchFamily="34" charset="-122"/>
                <a:cs typeface="Gelasio" pitchFamily="34" charset="-120"/>
              </a:rPr>
              <a:t>Condition and load sample</a:t>
            </a:r>
            <a:endParaRPr lang="en-US" sz="1050" dirty="0"/>
          </a:p>
        </p:txBody>
      </p:sp>
      <p:pic>
        <p:nvPicPr>
          <p:cNvPr id="17" name="Image 4" descr="preencoded.png">    </p:cNvPr>
          <p:cNvPicPr>
            <a:picLocks noChangeAspect="1"/>
          </p:cNvPicPr>
          <p:nvPr/>
        </p:nvPicPr>
        <p:blipFill>
          <a:blip r:embed="rId5"/>
          <a:stretch>
            <a:fillRect/>
          </a:stretch>
        </p:blipFill>
        <p:spPr>
          <a:xfrm>
            <a:off x="3667811" y="7166502"/>
            <a:ext cx="437137" cy="437137"/>
          </a:xfrm>
          <a:prstGeom prst="rect">
            <a:avLst/>
          </a:prstGeom>
        </p:spPr>
      </p:pic>
      <p:sp>
        <p:nvSpPr>
          <p:cNvPr id="18" name="Text 11"/>
          <p:cNvSpPr/>
          <p:nvPr/>
        </p:nvSpPr>
        <p:spPr>
          <a:xfrm>
            <a:off x="484823" y="8939451"/>
            <a:ext cx="13660755" cy="193834"/>
          </a:xfrm>
          <a:prstGeom prst="rect">
            <a:avLst/>
          </a:prstGeom>
          <a:noFill/>
          <a:ln/>
        </p:spPr>
        <p:txBody>
          <a:bodyPr wrap="none" lIns="0" tIns="0" rIns="0" bIns="0" rtlCol="0" anchor="t"/>
          <a:lstStyle/>
          <a:p>
            <a:pPr algn="l" indent="0" marL="0">
              <a:lnSpc>
                <a:spcPts val="1500"/>
              </a:lnSpc>
              <a:buNone/>
            </a:pPr>
            <a:r>
              <a:rPr lang="en-US" sz="950" dirty="0">
                <a:solidFill>
                  <a:srgbClr val="746558"/>
                </a:solidFill>
                <a:latin typeface="Gelasio" pitchFamily="34" charset="0"/>
                <a:ea typeface="Gelasio" pitchFamily="34" charset="-122"/>
                <a:cs typeface="Gelasio" pitchFamily="34" charset="-120"/>
              </a:rPr>
              <a:t>This diagram outlines the interconnected testing sequence for comprehensive grease evaluation.</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24458" y="291822"/>
            <a:ext cx="6746558" cy="331589"/>
          </a:xfrm>
          <a:prstGeom prst="rect">
            <a:avLst/>
          </a:prstGeom>
          <a:noFill/>
          <a:ln/>
        </p:spPr>
        <p:txBody>
          <a:bodyPr wrap="none" lIns="0" tIns="0" rIns="0" bIns="0" rtlCol="0" anchor="t"/>
          <a:lstStyle/>
          <a:p>
            <a:pPr algn="l" indent="0" marL="0">
              <a:lnSpc>
                <a:spcPts val="2600"/>
              </a:lnSpc>
              <a:buNone/>
            </a:pPr>
            <a:r>
              <a:rPr lang="en-US" sz="2050" dirty="0">
                <a:solidFill>
                  <a:srgbClr val="484237"/>
                </a:solidFill>
                <a:latin typeface="Gelasio Semi Bold" pitchFamily="34" charset="0"/>
                <a:ea typeface="Gelasio Semi Bold" pitchFamily="34" charset="-122"/>
                <a:cs typeface="Gelasio Semi Bold" pitchFamily="34" charset="-120"/>
              </a:rPr>
              <a:t>Analyzing Test Results: Comparing Lubricant Types</a:t>
            </a:r>
            <a:endParaRPr lang="en-US" sz="2050" dirty="0"/>
          </a:p>
        </p:txBody>
      </p:sp>
      <p:sp>
        <p:nvSpPr>
          <p:cNvPr id="3" name="Text 1"/>
          <p:cNvSpPr/>
          <p:nvPr/>
        </p:nvSpPr>
        <p:spPr>
          <a:xfrm>
            <a:off x="424458" y="835581"/>
            <a:ext cx="13781484" cy="339328"/>
          </a:xfrm>
          <a:prstGeom prst="rect">
            <a:avLst/>
          </a:prstGeom>
          <a:noFill/>
          <a:ln/>
        </p:spPr>
        <p:txBody>
          <a:bodyPr wrap="square" lIns="0" tIns="0" rIns="0" bIns="0" rtlCol="0" anchor="t"/>
          <a:lstStyle/>
          <a:p>
            <a:pPr algn="l" indent="0" marL="0">
              <a:lnSpc>
                <a:spcPts val="1300"/>
              </a:lnSpc>
              <a:buNone/>
            </a:pPr>
            <a:r>
              <a:rPr lang="en-US" sz="800" dirty="0">
                <a:solidFill>
                  <a:srgbClr val="746558"/>
                </a:solidFill>
                <a:latin typeface="Gelasio" pitchFamily="34" charset="0"/>
                <a:ea typeface="Gelasio" pitchFamily="34" charset="-122"/>
                <a:cs typeface="Gelasio" pitchFamily="34" charset="-120"/>
              </a:rPr>
              <a:t>Comparing test results across lubricant types reveals performance trade-offs. For instance, mineral oils typically show viscosities of 10-20 cSt at 100°C with flash points around 200-250°C, suitable for standard machinery but prone to oxidation. Synthetic polyalphaolefins (PAOs) offer 5-15 cSt viscosity, flash points exceeding 250°C, and superior stability, ideal for aerospace. Bio-lubricants may have lower flash points (180-220°C) but excellent pour points below -30°C for eco-sensitive uses.</a:t>
            </a:r>
            <a:endParaRPr lang="en-US" sz="800" dirty="0"/>
          </a:p>
        </p:txBody>
      </p:sp>
      <p:sp>
        <p:nvSpPr>
          <p:cNvPr id="4" name="Text 2"/>
          <p:cNvSpPr/>
          <p:nvPr/>
        </p:nvSpPr>
        <p:spPr>
          <a:xfrm>
            <a:off x="424458" y="1294209"/>
            <a:ext cx="13781484" cy="508992"/>
          </a:xfrm>
          <a:prstGeom prst="rect">
            <a:avLst/>
          </a:prstGeom>
          <a:noFill/>
          <a:ln/>
        </p:spPr>
        <p:txBody>
          <a:bodyPr wrap="square" lIns="0" tIns="0" rIns="0" bIns="0" rtlCol="0" anchor="t"/>
          <a:lstStyle/>
          <a:p>
            <a:pPr algn="l" indent="0" marL="0">
              <a:lnSpc>
                <a:spcPts val="1300"/>
              </a:lnSpc>
              <a:buNone/>
            </a:pPr>
            <a:r>
              <a:rPr lang="en-US" sz="800" dirty="0">
                <a:solidFill>
                  <a:srgbClr val="746558"/>
                </a:solidFill>
                <a:latin typeface="Gelasio" pitchFamily="34" charset="0"/>
                <a:ea typeface="Gelasio" pitchFamily="34" charset="-122"/>
                <a:cs typeface="Gelasio" pitchFamily="34" charset="-120"/>
              </a:rPr>
              <a:t>High-viscosity, high-flash-point lubricants excel in heavy-duty engines under extreme heat, reducing evaporation losses. Low pour point options, like those with -40°C ratings, prevent flow issues in cold climates, avoiding startup failures. Analysis involves plotting data on viscosity-temperature charts and safety indices, highlighting how additives modify behaviors. For example, zinc-based anti-wear additives boost load capacity in mineral oils, closing gaps with synthetics. This comparative approach informs selections, balancing cost, performance, and application needs to optimize machinery efficiency and lifespan.</a:t>
            </a:r>
            <a:endParaRPr lang="en-US" sz="800" dirty="0"/>
          </a:p>
        </p:txBody>
      </p:sp>
      <p:pic>
        <p:nvPicPr>
          <p:cNvPr id="5" name="Image 0" descr="preencoded.png">    </p:cNvPr>
          <p:cNvPicPr>
            <a:picLocks noChangeAspect="1"/>
          </p:cNvPicPr>
          <p:nvPr/>
        </p:nvPicPr>
        <p:blipFill>
          <a:blip r:embed="rId1"/>
          <a:stretch>
            <a:fillRect/>
          </a:stretch>
        </p:blipFill>
        <p:spPr>
          <a:xfrm>
            <a:off x="424458" y="1922502"/>
            <a:ext cx="13781484" cy="7399139"/>
          </a:xfrm>
          <a:prstGeom prst="rect">
            <a:avLst/>
          </a:prstGeom>
        </p:spPr>
      </p:pic>
      <p:sp>
        <p:nvSpPr>
          <p:cNvPr id="6" name="Shape 3"/>
          <p:cNvSpPr/>
          <p:nvPr/>
        </p:nvSpPr>
        <p:spPr>
          <a:xfrm>
            <a:off x="5975271" y="9321641"/>
            <a:ext cx="106085" cy="106085"/>
          </a:xfrm>
          <a:prstGeom prst="roundRect">
            <a:avLst>
              <a:gd name="adj" fmla="val 17239"/>
            </a:avLst>
          </a:prstGeom>
          <a:solidFill>
            <a:srgbClr val="30271D"/>
          </a:solidFill>
          <a:ln/>
        </p:spPr>
      </p:sp>
      <p:sp>
        <p:nvSpPr>
          <p:cNvPr id="7" name="Text 4"/>
          <p:cNvSpPr/>
          <p:nvPr/>
        </p:nvSpPr>
        <p:spPr>
          <a:xfrm>
            <a:off x="6142315" y="9321641"/>
            <a:ext cx="1096685" cy="106085"/>
          </a:xfrm>
          <a:prstGeom prst="rect">
            <a:avLst/>
          </a:prstGeom>
          <a:noFill/>
          <a:ln/>
        </p:spPr>
        <p:txBody>
          <a:bodyPr wrap="none" lIns="0" tIns="0" rIns="0" bIns="0" rtlCol="0" anchor="t"/>
          <a:lstStyle/>
          <a:p>
            <a:pPr algn="l" indent="0" marL="0">
              <a:lnSpc>
                <a:spcPts val="800"/>
              </a:lnSpc>
              <a:buNone/>
            </a:pPr>
            <a:r>
              <a:rPr lang="en-US" sz="800" dirty="0">
                <a:solidFill>
                  <a:srgbClr val="746558"/>
                </a:solidFill>
                <a:latin typeface="Gelasio" pitchFamily="34" charset="0"/>
                <a:ea typeface="Gelasio" pitchFamily="34" charset="-122"/>
                <a:cs typeface="Gelasio" pitchFamily="34" charset="-120"/>
              </a:rPr>
              <a:t>Viscosity at 100°C (cSt)</a:t>
            </a:r>
            <a:endParaRPr lang="en-US" sz="800" dirty="0"/>
          </a:p>
        </p:txBody>
      </p:sp>
      <p:sp>
        <p:nvSpPr>
          <p:cNvPr id="8" name="Shape 5"/>
          <p:cNvSpPr/>
          <p:nvPr/>
        </p:nvSpPr>
        <p:spPr>
          <a:xfrm>
            <a:off x="7391400" y="9321641"/>
            <a:ext cx="106085" cy="106085"/>
          </a:xfrm>
          <a:prstGeom prst="roundRect">
            <a:avLst>
              <a:gd name="adj" fmla="val 17239"/>
            </a:avLst>
          </a:prstGeom>
          <a:solidFill>
            <a:srgbClr val="6C5741"/>
          </a:solidFill>
          <a:ln/>
        </p:spPr>
      </p:sp>
      <p:sp>
        <p:nvSpPr>
          <p:cNvPr id="9" name="Text 6"/>
          <p:cNvSpPr/>
          <p:nvPr/>
        </p:nvSpPr>
        <p:spPr>
          <a:xfrm>
            <a:off x="7558445" y="9321641"/>
            <a:ext cx="749737" cy="106085"/>
          </a:xfrm>
          <a:prstGeom prst="rect">
            <a:avLst/>
          </a:prstGeom>
          <a:noFill/>
          <a:ln/>
        </p:spPr>
        <p:txBody>
          <a:bodyPr wrap="none" lIns="0" tIns="0" rIns="0" bIns="0" rtlCol="0" anchor="t"/>
          <a:lstStyle/>
          <a:p>
            <a:pPr algn="l" indent="0" marL="0">
              <a:lnSpc>
                <a:spcPts val="800"/>
              </a:lnSpc>
              <a:buNone/>
            </a:pPr>
            <a:r>
              <a:rPr lang="en-US" sz="800" dirty="0">
                <a:solidFill>
                  <a:srgbClr val="746558"/>
                </a:solidFill>
                <a:latin typeface="Gelasio" pitchFamily="34" charset="0"/>
                <a:ea typeface="Gelasio" pitchFamily="34" charset="-122"/>
                <a:cs typeface="Gelasio" pitchFamily="34" charset="-120"/>
              </a:rPr>
              <a:t>Flash Point (°C)</a:t>
            </a:r>
            <a:endParaRPr lang="en-US" sz="800" dirty="0"/>
          </a:p>
        </p:txBody>
      </p:sp>
      <p:sp>
        <p:nvSpPr>
          <p:cNvPr id="10" name="Text 7"/>
          <p:cNvSpPr/>
          <p:nvPr/>
        </p:nvSpPr>
        <p:spPr>
          <a:xfrm>
            <a:off x="424458" y="9759434"/>
            <a:ext cx="13781484" cy="169664"/>
          </a:xfrm>
          <a:prstGeom prst="rect">
            <a:avLst/>
          </a:prstGeom>
          <a:noFill/>
          <a:ln/>
        </p:spPr>
        <p:txBody>
          <a:bodyPr wrap="none" lIns="0" tIns="0" rIns="0" bIns="0" rtlCol="0" anchor="t"/>
          <a:lstStyle/>
          <a:p>
            <a:pPr algn="l" indent="0" marL="0">
              <a:lnSpc>
                <a:spcPts val="1300"/>
              </a:lnSpc>
              <a:buNone/>
            </a:pPr>
            <a:r>
              <a:rPr lang="en-US" sz="800" dirty="0">
                <a:solidFill>
                  <a:srgbClr val="746558"/>
                </a:solidFill>
                <a:latin typeface="Gelasio" pitchFamily="34" charset="0"/>
                <a:ea typeface="Gelasio" pitchFamily="34" charset="-122"/>
                <a:cs typeface="Gelasio" pitchFamily="34" charset="-120"/>
              </a:rPr>
              <a:t>Bar chart comparing key metrics; synthetics lead in thermal safety.</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15208"/>
            <a:ext cx="10741819" cy="620078"/>
          </a:xfrm>
          <a:prstGeom prst="rect">
            <a:avLst/>
          </a:prstGeom>
          <a:noFill/>
          <a:ln/>
        </p:spPr>
        <p:txBody>
          <a:bodyPr wrap="none" lIns="0" tIns="0" rIns="0" bIns="0" rtlCol="0" anchor="t"/>
          <a:lstStyle/>
          <a:p>
            <a:pPr algn="l" indent="0" marL="0">
              <a:lnSpc>
                <a:spcPts val="4850"/>
              </a:lnSpc>
              <a:buNone/>
            </a:pPr>
            <a:r>
              <a:rPr lang="en-US" sz="3900" dirty="0">
                <a:solidFill>
                  <a:srgbClr val="484237"/>
                </a:solidFill>
                <a:latin typeface="Gelasio Semi Bold" pitchFamily="34" charset="0"/>
                <a:ea typeface="Gelasio Semi Bold" pitchFamily="34" charset="-122"/>
                <a:cs typeface="Gelasio Semi Bold" pitchFamily="34" charset="-120"/>
              </a:rPr>
              <a:t>Evaluating Lubricant Suitability for Engines</a:t>
            </a:r>
            <a:endParaRPr lang="en-US" sz="3900" dirty="0"/>
          </a:p>
        </p:txBody>
      </p:sp>
      <p:sp>
        <p:nvSpPr>
          <p:cNvPr id="3" name="Text 1"/>
          <p:cNvSpPr/>
          <p:nvPr/>
        </p:nvSpPr>
        <p:spPr>
          <a:xfrm>
            <a:off x="793790" y="1732121"/>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Assessing lubricant fit for engines involves matching properties to real-world demands like temperature fluctuations, RPMs, and loads. High-viscosity index (VI) oils maintain film strength across ranges, preventing boundary lubrication failures. Anti-wear and anti-corrosion additives, such as EP (extreme pressure) compounds, protect against scoring in high-load zones like cams and pistons.</a:t>
            </a:r>
            <a:endParaRPr lang="en-US" sz="1550" dirty="0"/>
          </a:p>
        </p:txBody>
      </p:sp>
      <p:sp>
        <p:nvSpPr>
          <p:cNvPr id="4" name="Text 2"/>
          <p:cNvSpPr/>
          <p:nvPr/>
        </p:nvSpPr>
        <p:spPr>
          <a:xfrm>
            <a:off x="793790" y="2907983"/>
            <a:ext cx="13042821" cy="1587698"/>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ASTM D2266 four-ball wear tests simulate contact, yielding scar diameters; values below 0.9 mm indicate excellent protection, as seen in premium formulations averaging 0.87 mm. Consider oxidation stability for long drains—poor performers form sludges, clogging filters. For diesel engines, low pour points ensure cold cranking, while high flash points mitigate fire risks in turbocharged setups. Holistic evaluation includes compatibility with seals and emissions systems. By prioritizing these, engineers achieve 20-30% extended intervals, cutting downtime and costs while enhancing fuel efficiency.</a:t>
            </a:r>
            <a:endParaRPr lang="en-US" sz="1550" dirty="0"/>
          </a:p>
        </p:txBody>
      </p:sp>
      <p:sp>
        <p:nvSpPr>
          <p:cNvPr id="5" name="Shape 3"/>
          <p:cNvSpPr/>
          <p:nvPr/>
        </p:nvSpPr>
        <p:spPr>
          <a:xfrm>
            <a:off x="793790" y="5314236"/>
            <a:ext cx="4215289" cy="198358"/>
          </a:xfrm>
          <a:prstGeom prst="roundRect">
            <a:avLst>
              <a:gd name="adj" fmla="val 15009"/>
            </a:avLst>
          </a:prstGeom>
          <a:solidFill>
            <a:srgbClr val="EEE8DD"/>
          </a:solidFill>
          <a:ln/>
        </p:spPr>
      </p:sp>
      <p:sp>
        <p:nvSpPr>
          <p:cNvPr id="6" name="Text 4"/>
          <p:cNvSpPr/>
          <p:nvPr/>
        </p:nvSpPr>
        <p:spPr>
          <a:xfrm>
            <a:off x="992148" y="5710952"/>
            <a:ext cx="3494484"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Assess Operating Conditions</a:t>
            </a:r>
            <a:endParaRPr lang="en-US" sz="1950" dirty="0"/>
          </a:p>
        </p:txBody>
      </p:sp>
      <p:sp>
        <p:nvSpPr>
          <p:cNvPr id="7" name="Text 5"/>
          <p:cNvSpPr/>
          <p:nvPr/>
        </p:nvSpPr>
        <p:spPr>
          <a:xfrm>
            <a:off x="992148" y="6140172"/>
            <a:ext cx="3818573" cy="63507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Review temperature, speed, and load profiles.</a:t>
            </a:r>
            <a:endParaRPr lang="en-US" sz="1550" dirty="0"/>
          </a:p>
        </p:txBody>
      </p:sp>
      <p:sp>
        <p:nvSpPr>
          <p:cNvPr id="8" name="Shape 6"/>
          <p:cNvSpPr/>
          <p:nvPr/>
        </p:nvSpPr>
        <p:spPr>
          <a:xfrm>
            <a:off x="5207437" y="5016579"/>
            <a:ext cx="4215408" cy="198358"/>
          </a:xfrm>
          <a:prstGeom prst="roundRect">
            <a:avLst>
              <a:gd name="adj" fmla="val 15009"/>
            </a:avLst>
          </a:prstGeom>
          <a:solidFill>
            <a:srgbClr val="EEE8DD"/>
          </a:solidFill>
          <a:ln/>
        </p:spPr>
      </p:sp>
      <p:sp>
        <p:nvSpPr>
          <p:cNvPr id="9" name="Text 7"/>
          <p:cNvSpPr/>
          <p:nvPr/>
        </p:nvSpPr>
        <p:spPr>
          <a:xfrm>
            <a:off x="5405795" y="5413296"/>
            <a:ext cx="2639973"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Match Key Properties</a:t>
            </a:r>
            <a:endParaRPr lang="en-US" sz="1950" dirty="0"/>
          </a:p>
        </p:txBody>
      </p:sp>
      <p:sp>
        <p:nvSpPr>
          <p:cNvPr id="10" name="Text 8"/>
          <p:cNvSpPr/>
          <p:nvPr/>
        </p:nvSpPr>
        <p:spPr>
          <a:xfrm>
            <a:off x="5405795" y="5842516"/>
            <a:ext cx="3818692" cy="63507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Select based on viscosity, points, and additives.</a:t>
            </a:r>
            <a:endParaRPr lang="en-US" sz="1550" dirty="0"/>
          </a:p>
        </p:txBody>
      </p:sp>
      <p:sp>
        <p:nvSpPr>
          <p:cNvPr id="11" name="Shape 9"/>
          <p:cNvSpPr/>
          <p:nvPr/>
        </p:nvSpPr>
        <p:spPr>
          <a:xfrm>
            <a:off x="9621203" y="4718923"/>
            <a:ext cx="4215289" cy="198358"/>
          </a:xfrm>
          <a:prstGeom prst="roundRect">
            <a:avLst>
              <a:gd name="adj" fmla="val 15009"/>
            </a:avLst>
          </a:prstGeom>
          <a:solidFill>
            <a:srgbClr val="EEE8DD"/>
          </a:solidFill>
          <a:ln/>
        </p:spPr>
      </p:sp>
      <p:sp>
        <p:nvSpPr>
          <p:cNvPr id="12" name="Text 10"/>
          <p:cNvSpPr/>
          <p:nvPr/>
        </p:nvSpPr>
        <p:spPr>
          <a:xfrm>
            <a:off x="9819561" y="5115639"/>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746558"/>
                </a:solidFill>
                <a:latin typeface="Gelasio Semi Bold" pitchFamily="34" charset="0"/>
                <a:ea typeface="Gelasio Semi Bold" pitchFamily="34" charset="-122"/>
                <a:cs typeface="Gelasio Semi Bold" pitchFamily="34" charset="-120"/>
              </a:rPr>
              <a:t>Validate with Tests</a:t>
            </a:r>
            <a:endParaRPr lang="en-US" sz="1950" dirty="0"/>
          </a:p>
        </p:txBody>
      </p:sp>
      <p:sp>
        <p:nvSpPr>
          <p:cNvPr id="13" name="Text 11"/>
          <p:cNvSpPr/>
          <p:nvPr/>
        </p:nvSpPr>
        <p:spPr>
          <a:xfrm>
            <a:off x="9819561" y="5544860"/>
            <a:ext cx="3818573"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Use ASTM standards for wear and stability.</a:t>
            </a:r>
            <a:endParaRPr lang="en-US" sz="1550" dirty="0"/>
          </a:p>
        </p:txBody>
      </p:sp>
      <p:sp>
        <p:nvSpPr>
          <p:cNvPr id="14" name="Text 12"/>
          <p:cNvSpPr/>
          <p:nvPr/>
        </p:nvSpPr>
        <p:spPr>
          <a:xfrm>
            <a:off x="793790" y="7196852"/>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Pro Tip: Always cross-reference OEM specs for best results.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85599"/>
            <a:ext cx="12725400" cy="620078"/>
          </a:xfrm>
          <a:prstGeom prst="rect">
            <a:avLst/>
          </a:prstGeom>
          <a:noFill/>
          <a:ln/>
        </p:spPr>
        <p:txBody>
          <a:bodyPr wrap="none" lIns="0" tIns="0" rIns="0" bIns="0" rtlCol="0" anchor="t"/>
          <a:lstStyle/>
          <a:p>
            <a:pPr algn="l" indent="0" marL="0">
              <a:lnSpc>
                <a:spcPts val="4850"/>
              </a:lnSpc>
              <a:buNone/>
            </a:pPr>
            <a:r>
              <a:rPr lang="en-US" sz="3900" dirty="0">
                <a:solidFill>
                  <a:srgbClr val="484237"/>
                </a:solidFill>
                <a:latin typeface="Gelasio Semi Bold" pitchFamily="34" charset="0"/>
                <a:ea typeface="Gelasio Semi Bold" pitchFamily="34" charset="-122"/>
                <a:cs typeface="Gelasio Semi Bold" pitchFamily="34" charset="-120"/>
              </a:rPr>
              <a:t>Case Study: Selecting Grease for Industrial Bearings</a:t>
            </a:r>
            <a:endParaRPr lang="en-US" sz="3900" dirty="0"/>
          </a:p>
        </p:txBody>
      </p:sp>
      <p:sp>
        <p:nvSpPr>
          <p:cNvPr id="3" name="Text 1"/>
          <p:cNvSpPr/>
          <p:nvPr/>
        </p:nvSpPr>
        <p:spPr>
          <a:xfrm>
            <a:off x="793790" y="2002512"/>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In a heavy manufacturing plant, selecting grease for ball bearings under high radial loads and 150°C temperatures proved crucial. NLGI Grade 2 lithium-complex grease was chosen for its balance of pumpability and structure, tested via ASTM D217 penetration (265-295 mm/10) confirming medium consistency. Dropping point exceeded 500°F, ensuring no liquefaction during operation.</a:t>
            </a:r>
            <a:endParaRPr lang="en-US" sz="1550" dirty="0"/>
          </a:p>
        </p:txBody>
      </p:sp>
      <p:sp>
        <p:nvSpPr>
          <p:cNvPr id="4" name="Text 2"/>
          <p:cNvSpPr/>
          <p:nvPr/>
        </p:nvSpPr>
        <p:spPr>
          <a:xfrm>
            <a:off x="793790" y="3178373"/>
            <a:ext cx="13042821" cy="1587698"/>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Further tests included four-ball EP (ASTM D2596) for load-wear index and water washout resistance, showing only 2% loss—vital for humid environments. Implementation reduced bearing failures by 40%, extending mean time between failures (MTBF) from 6 to 12 months. This case highlights how targeted testing aligns grease properties with demands, minimizing lubrication-related downtime. Cost savings reached 25% through fewer repairs, underscoring the ROI of rigorous evaluation. Similar approaches apply to conveyor or pump bearings, emphasizing compatibility and relubrication intervals.</a:t>
            </a:r>
            <a:endParaRPr lang="en-US" sz="1550" dirty="0"/>
          </a:p>
        </p:txBody>
      </p:sp>
      <p:sp>
        <p:nvSpPr>
          <p:cNvPr id="5" name="Text 3"/>
          <p:cNvSpPr/>
          <p:nvPr/>
        </p:nvSpPr>
        <p:spPr>
          <a:xfrm>
            <a:off x="793790" y="5187672"/>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484237"/>
                </a:solidFill>
                <a:latin typeface="Gelasio Semi Bold" pitchFamily="34" charset="0"/>
                <a:ea typeface="Gelasio Semi Bold" pitchFamily="34" charset="-122"/>
                <a:cs typeface="Gelasio Semi Bold" pitchFamily="34" charset="-120"/>
              </a:rPr>
              <a:t>Test Results</a:t>
            </a:r>
            <a:endParaRPr lang="en-US" sz="1950" dirty="0"/>
          </a:p>
        </p:txBody>
      </p:sp>
      <p:sp>
        <p:nvSpPr>
          <p:cNvPr id="6" name="Text 4"/>
          <p:cNvSpPr/>
          <p:nvPr/>
        </p:nvSpPr>
        <p:spPr>
          <a:xfrm>
            <a:off x="793790" y="5696188"/>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746558"/>
                </a:solidFill>
                <a:latin typeface="Gelasio" pitchFamily="34" charset="0"/>
                <a:ea typeface="Gelasio" pitchFamily="34" charset="-122"/>
                <a:cs typeface="Gelasio" pitchFamily="34" charset="-120"/>
              </a:rPr>
              <a:t>Penetration: 280 (Grade 2)</a:t>
            </a:r>
            <a:endParaRPr lang="en-US" sz="1550" dirty="0"/>
          </a:p>
        </p:txBody>
      </p:sp>
      <p:sp>
        <p:nvSpPr>
          <p:cNvPr id="7" name="Text 5"/>
          <p:cNvSpPr/>
          <p:nvPr/>
        </p:nvSpPr>
        <p:spPr>
          <a:xfrm>
            <a:off x="793790" y="6083141"/>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746558"/>
                </a:solidFill>
                <a:latin typeface="Gelasio" pitchFamily="34" charset="0"/>
                <a:ea typeface="Gelasio" pitchFamily="34" charset="-122"/>
                <a:cs typeface="Gelasio" pitchFamily="34" charset="-120"/>
              </a:rPr>
              <a:t>Dropping Point: 520°F</a:t>
            </a:r>
            <a:endParaRPr lang="en-US" sz="1550" dirty="0"/>
          </a:p>
        </p:txBody>
      </p:sp>
      <p:sp>
        <p:nvSpPr>
          <p:cNvPr id="8" name="Text 6"/>
          <p:cNvSpPr/>
          <p:nvPr/>
        </p:nvSpPr>
        <p:spPr>
          <a:xfrm>
            <a:off x="793790" y="6470094"/>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746558"/>
                </a:solidFill>
                <a:latin typeface="Gelasio" pitchFamily="34" charset="0"/>
                <a:ea typeface="Gelasio" pitchFamily="34" charset="-122"/>
                <a:cs typeface="Gelasio" pitchFamily="34" charset="-120"/>
              </a:rPr>
              <a:t>Washout: 1.5% loss</a:t>
            </a:r>
            <a:endParaRPr lang="en-US" sz="1550" dirty="0"/>
          </a:p>
        </p:txBody>
      </p:sp>
      <p:sp>
        <p:nvSpPr>
          <p:cNvPr id="9" name="Text 7"/>
          <p:cNvSpPr/>
          <p:nvPr/>
        </p:nvSpPr>
        <p:spPr>
          <a:xfrm>
            <a:off x="793790" y="6857048"/>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746558"/>
                </a:solidFill>
                <a:latin typeface="Gelasio" pitchFamily="34" charset="0"/>
                <a:ea typeface="Gelasio" pitchFamily="34" charset="-122"/>
                <a:cs typeface="Gelasio" pitchFamily="34" charset="-120"/>
              </a:rPr>
              <a:t>Wear Scar: 0.45 mm</a:t>
            </a:r>
            <a:endParaRPr lang="en-US" sz="1550" dirty="0"/>
          </a:p>
        </p:txBody>
      </p:sp>
      <p:sp>
        <p:nvSpPr>
          <p:cNvPr id="10" name="Text 8"/>
          <p:cNvSpPr/>
          <p:nvPr/>
        </p:nvSpPr>
        <p:spPr>
          <a:xfrm>
            <a:off x="8917543" y="5167908"/>
            <a:ext cx="4926568" cy="635079"/>
          </a:xfrm>
          <a:prstGeom prst="rect">
            <a:avLst/>
          </a:prstGeom>
          <a:noFill/>
          <a:ln/>
        </p:spPr>
        <p:txBody>
          <a:bodyPr wrap="square" lIns="0" tIns="0" rIns="0" bIns="0" rtlCol="0" anchor="t"/>
          <a:lstStyle/>
          <a:p>
            <a:pPr algn="l" indent="0" marL="0">
              <a:lnSpc>
                <a:spcPts val="2500"/>
              </a:lnSpc>
              <a:buNone/>
            </a:pPr>
            <a:r>
              <a:rPr lang="en-US" sz="1550" dirty="0">
                <a:solidFill>
                  <a:srgbClr val="746558"/>
                </a:solidFill>
                <a:latin typeface="Gelasio" pitchFamily="34" charset="0"/>
                <a:ea typeface="Gelasio" pitchFamily="34" charset="-122"/>
                <a:cs typeface="Gelasio" pitchFamily="34" charset="-120"/>
              </a:rPr>
              <a:t>Outcomes: Reduced maintenance by 40%, extended bearing life.</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2025-10-04T10:45:49Z</dcterms:created>
  <dcterms:modified xsi:type="dcterms:W3CDTF">2025-10-04T10:45:49Z</dcterms:modified>
</cp:coreProperties>
</file>