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990033"/>
    <a:srgbClr val="000066"/>
    <a:srgbClr val="333300"/>
    <a:srgbClr val="FF3399"/>
    <a:srgbClr val="800080"/>
    <a:srgbClr val="D60093"/>
    <a:srgbClr val="669900"/>
    <a:srgbClr val="FFFF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145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16/06/63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1267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16/06/63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1946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16/06/63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3283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16/06/63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4936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16/06/63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590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16/06/63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0403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16/06/63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6104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16/06/63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640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16/06/63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53894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16/06/63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8524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2C319-874A-438D-98EC-6EED1E3E2AFC}" type="datetimeFigureOut">
              <a:rPr lang="th-TH" smtClean="0"/>
              <a:t>16/06/63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65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2C319-874A-438D-98EC-6EED1E3E2AFC}" type="datetimeFigureOut">
              <a:rPr lang="th-TH" smtClean="0"/>
              <a:t>16/06/63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F78E6-11A9-4E0A-A7ED-4AA4FBAC53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518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0090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88099" y="845073"/>
            <a:ext cx="85333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sz="2400" b="1" i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คาร์บูเรเตอร์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ที่ใช้ในเครื่องยนต์แบ่งตามทิศทางการดูดอากาศได้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 </a:t>
            </a:r>
            <a:r>
              <a:rPr lang="th-TH" sz="2400" b="1" i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แบบ คือ แบบดูดข้าง แบบดูดลงและแบบดูดขึ้น ดังนี้ </a:t>
            </a:r>
            <a:endParaRPr lang="en-US" sz="2400" b="1" i="1" dirty="0">
              <a:solidFill>
                <a:schemeClr val="accent2">
                  <a:lumMod val="50000"/>
                </a:schemeClr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99087" y="1785150"/>
            <a:ext cx="42839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D6009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1</a:t>
            </a:r>
            <a:r>
              <a:rPr lang="th-TH" sz="2400" b="1" i="1" dirty="0" smtClean="0">
                <a:solidFill>
                  <a:srgbClr val="D6009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แบบ</a:t>
            </a:r>
            <a:r>
              <a:rPr lang="th-TH" sz="2400" b="1" i="1" dirty="0">
                <a:solidFill>
                  <a:srgbClr val="D6009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ดูดข้าง </a:t>
            </a:r>
            <a:endParaRPr lang="th-TH" sz="2400" b="1" i="1" dirty="0">
              <a:solidFill>
                <a:srgbClr val="D60093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9" y="2575710"/>
            <a:ext cx="2976497" cy="153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722712" y="4652293"/>
            <a:ext cx="2411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คาร์บูเรเตอร์แบบดูดข้าง</a:t>
            </a:r>
            <a:endParaRPr lang="th-TH" sz="2400" b="1" i="1" dirty="0">
              <a:solidFill>
                <a:srgbClr val="CC00FF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133950" y="1744713"/>
            <a:ext cx="2345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D6009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2.</a:t>
            </a:r>
            <a:r>
              <a:rPr lang="th-TH" sz="2400" b="1" i="1" dirty="0" smtClean="0">
                <a:solidFill>
                  <a:srgbClr val="D6009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แบบดูดลง </a:t>
            </a:r>
            <a:endParaRPr lang="th-TH" sz="2400" b="1" i="1" dirty="0">
              <a:solidFill>
                <a:srgbClr val="D60093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058" y="2492173"/>
            <a:ext cx="1805789" cy="176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3450843" y="4652293"/>
            <a:ext cx="2653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คาร์บูเรเตอร์แบบดูดลงล่าง</a:t>
            </a:r>
            <a:endParaRPr lang="th-TH" sz="2400" b="1" i="1" dirty="0">
              <a:solidFill>
                <a:srgbClr val="CC00FF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820364" y="1744043"/>
            <a:ext cx="23887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D6009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3.</a:t>
            </a:r>
            <a:r>
              <a:rPr lang="th-TH" sz="2400" b="1" i="1" dirty="0" smtClean="0">
                <a:solidFill>
                  <a:srgbClr val="D6009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แบบ</a:t>
            </a:r>
            <a:r>
              <a:rPr lang="th-TH" sz="2400" b="1" i="1" dirty="0">
                <a:solidFill>
                  <a:srgbClr val="D6009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ดูดขึ้น </a:t>
            </a:r>
            <a:endParaRPr lang="th-TH" sz="2400" b="1" i="1" dirty="0">
              <a:solidFill>
                <a:srgbClr val="D60093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46" y="2391569"/>
            <a:ext cx="1925638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สี่เหลี่ยมผืนผ้า 10"/>
          <p:cNvSpPr/>
          <p:nvPr/>
        </p:nvSpPr>
        <p:spPr>
          <a:xfrm>
            <a:off x="6471131" y="4639587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คาร์บูเรเตอร์แบบดูดขึ้น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513845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76083" y="724815"/>
            <a:ext cx="1380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วงจรลูกลอย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565" y="1373295"/>
            <a:ext cx="6396870" cy="281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066336" y="4578314"/>
            <a:ext cx="7532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3060700" algn="l"/>
              </a:tabLst>
            </a:pPr>
            <a:r>
              <a:rPr lang="th-TH" sz="2400" b="1" i="1" dirty="0">
                <a:solidFill>
                  <a:srgbClr val="FF33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(ก) ลูกลอยยกตัวขึ้น เข็มลูกลอยปิด	(ข) ลูกลอยตกลง เข็มลูกลอยเปิด</a:t>
            </a:r>
            <a:endParaRPr lang="en-US" sz="2000" b="1" i="1" dirty="0">
              <a:solidFill>
                <a:srgbClr val="FF3399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360771" y="5434600"/>
            <a:ext cx="2422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ห้องลูกลอยคาร์บูเรเตอร์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142417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19413" y="659684"/>
            <a:ext cx="85490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วงจรเดินเบา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มีการทำงาน</a:t>
            </a:r>
            <a:r>
              <a:rPr lang="th-T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ดังนี้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rgbClr val="0000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ขณะที่</a:t>
            </a:r>
            <a:r>
              <a:rPr lang="th-TH" sz="2400" b="1" dirty="0">
                <a:solidFill>
                  <a:srgbClr val="0000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วาล์วเร่งปิดสนิท </a:t>
            </a:r>
            <a:endParaRPr lang="th-TH" sz="2400" dirty="0">
              <a:solidFill>
                <a:srgbClr val="000066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14" y="1968633"/>
            <a:ext cx="3837486" cy="28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583833" y="5126787"/>
            <a:ext cx="1675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วาล์วเร่งปิดสนิท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593919" y="977931"/>
            <a:ext cx="2730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rgbClr val="0000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ขณะที่วาล์วเร่งเปิดเล็กน้อย</a:t>
            </a:r>
            <a:r>
              <a:rPr lang="th-TH" sz="2400" dirty="0">
                <a:solidFill>
                  <a:srgbClr val="0000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solidFill>
                <a:srgbClr val="000066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002" y="1916380"/>
            <a:ext cx="3566499" cy="28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5238327" y="5126788"/>
            <a:ext cx="2085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วาล์วเร่งเปิดเล็กน้อย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34842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97527" y="638893"/>
            <a:ext cx="2291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solidFill>
                  <a:srgbClr val="0000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วงจร</a:t>
            </a:r>
            <a:r>
              <a:rPr lang="th-TH" sz="2400" b="1" dirty="0">
                <a:solidFill>
                  <a:srgbClr val="0000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เดินเร็ว</a:t>
            </a:r>
            <a:r>
              <a:rPr lang="th-TH" sz="2400" dirty="0">
                <a:solidFill>
                  <a:srgbClr val="0000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solidFill>
                <a:srgbClr val="000066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591" y="1178888"/>
            <a:ext cx="2783227" cy="199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1932750" y="3404442"/>
            <a:ext cx="1311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วงจรเดินเร็ว</a:t>
            </a:r>
            <a:endParaRPr lang="th-TH" sz="2400" b="1" i="1" dirty="0">
              <a:solidFill>
                <a:srgbClr val="CC00FF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707001" y="638893"/>
            <a:ext cx="1037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spc="-20" dirty="0">
                <a:solidFill>
                  <a:srgbClr val="0000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วงจร</a:t>
            </a:r>
            <a:r>
              <a:rPr lang="th-TH" sz="2400" b="1" spc="-20" dirty="0" err="1">
                <a:solidFill>
                  <a:srgbClr val="0000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โช้ค</a:t>
            </a:r>
            <a:r>
              <a:rPr lang="th-TH" sz="2400" spc="-20" dirty="0">
                <a:solidFill>
                  <a:srgbClr val="0000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solidFill>
                <a:srgbClr val="000066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25364"/>
            <a:ext cx="3146676" cy="189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4474047" y="3362304"/>
            <a:ext cx="3342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b="1" i="1" dirty="0" err="1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สตาร์ต</a:t>
            </a:r>
            <a:r>
              <a:rPr lang="th-TH" sz="2400" b="1" i="1" dirty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เครื่องยนต์ที่อุณหภูมิต่ำ</a:t>
            </a:r>
            <a:endParaRPr lang="th-TH" sz="2400" b="1" i="1" dirty="0">
              <a:solidFill>
                <a:srgbClr val="CC00FF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103" y="4096939"/>
            <a:ext cx="3605212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5556254" y="5026568"/>
            <a:ext cx="3183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การทำงานเมื่ออุ่นเครื่องยนต์แล้ว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67697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13" y="698403"/>
            <a:ext cx="6080867" cy="51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317913" y="1319826"/>
            <a:ext cx="85505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i="1" dirty="0" smtClean="0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ระบบ</a:t>
            </a:r>
            <a:r>
              <a:rPr lang="th-TH" sz="2400" i="1" dirty="0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ควบคุมความเร็วของเครื่องยนต์เล็กแก๊ส</a:t>
            </a:r>
            <a:r>
              <a:rPr lang="th-TH" sz="2400" i="1" dirty="0" err="1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โซลีน</a:t>
            </a:r>
            <a:r>
              <a:rPr lang="th-TH" sz="2400" i="1" dirty="0">
                <a:solidFill>
                  <a:schemeClr val="accent2">
                    <a:lumMod val="75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รือเรียกอีกอย่างหนึ่งว่ากาวานาทำหน้าที่ควบคุมความเร็วรอบของเครื่องยนต์ให้คงที่เหมาะสมกับภาระหรือโหลดที่เครื่องยนต์ได้รับ ระบบควบคุมความเร็วของเครื่องยนต์มีแบบต่าง ๆ ดังนี้</a:t>
            </a:r>
            <a:endParaRPr lang="en-US" sz="2400" i="1" dirty="0">
              <a:solidFill>
                <a:schemeClr val="accent2">
                  <a:lumMod val="75000"/>
                </a:schemeClr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17913" y="2511820"/>
            <a:ext cx="85505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1.2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ควบคุมความเร็วแบบใช้ลม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004" y="3084733"/>
            <a:ext cx="437832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3097405" y="5877270"/>
            <a:ext cx="2991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การควบคุมความเร็วแบบใช้ลม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001970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11842" y="710699"/>
            <a:ext cx="34964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2.2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ควบคุมความเร็วแบบกลไก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19299" y="1385821"/>
            <a:ext cx="2888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FF33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1</a:t>
            </a:r>
            <a:r>
              <a:rPr lang="th-TH" sz="2400" i="1" dirty="0" smtClean="0">
                <a:solidFill>
                  <a:srgbClr val="FF33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ตำแหน่ง</a:t>
            </a:r>
            <a:r>
              <a:rPr lang="th-TH" sz="2400" i="1" dirty="0">
                <a:solidFill>
                  <a:srgbClr val="FF33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ดับเครื่อง </a:t>
            </a:r>
            <a:endParaRPr lang="th-TH" sz="2400" i="1" dirty="0">
              <a:solidFill>
                <a:srgbClr val="FF3399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19" y="2109136"/>
            <a:ext cx="2669079" cy="227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559574" y="4844057"/>
            <a:ext cx="3898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การทำงานของกาวานาตำแหน่งดับเครื่อง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762915" y="1385821"/>
            <a:ext cx="2634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FF33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2.</a:t>
            </a:r>
            <a:r>
              <a:rPr lang="th-TH" sz="2400" i="1" dirty="0" smtClean="0">
                <a:solidFill>
                  <a:srgbClr val="FF33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ตำแหน่ง</a:t>
            </a:r>
            <a:r>
              <a:rPr lang="th-TH" sz="2400" i="1" dirty="0">
                <a:solidFill>
                  <a:srgbClr val="FF33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เครื่องยนต์ทำงาน </a:t>
            </a:r>
            <a:endParaRPr lang="th-TH" sz="2400" i="1" dirty="0">
              <a:solidFill>
                <a:srgbClr val="FF3399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690" y="2177235"/>
            <a:ext cx="3477151" cy="213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5063690" y="4844057"/>
            <a:ext cx="3514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การทำงานกาวานาตำแหน่งติดเครื่อง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472416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69309" y="696618"/>
            <a:ext cx="85740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i="1" dirty="0" smtClean="0">
                <a:solidFill>
                  <a:srgbClr val="FF33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b="1" i="1" dirty="0">
                <a:solidFill>
                  <a:srgbClr val="FF33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ปรับตั้งสามารถปรับได้ตามระบบการควบคุมความเร็วของกาวานาแต่ละแบบ ดังนี้</a:t>
            </a:r>
            <a:endParaRPr lang="th-TH" sz="2400" b="1" i="1" dirty="0">
              <a:solidFill>
                <a:srgbClr val="FF3399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22022" y="1192354"/>
            <a:ext cx="3855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rgbClr val="33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1. การ</a:t>
            </a:r>
            <a:r>
              <a:rPr lang="th-TH" sz="2400" b="1" dirty="0">
                <a:solidFill>
                  <a:srgbClr val="33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ปรับตั้งกาวานาแบบลม</a:t>
            </a:r>
            <a:r>
              <a:rPr lang="th-TH" sz="2400" dirty="0">
                <a:solidFill>
                  <a:srgbClr val="33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solidFill>
                <a:srgbClr val="3333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18" y="2435461"/>
            <a:ext cx="3262312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277331" y="4956737"/>
            <a:ext cx="2395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การปรับกาวานาแบบลม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572000" y="1192354"/>
            <a:ext cx="67068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solidFill>
                  <a:srgbClr val="33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2. การ</a:t>
            </a:r>
            <a:r>
              <a:rPr lang="th-TH" sz="2400" b="1" dirty="0">
                <a:solidFill>
                  <a:srgbClr val="33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ปรับตั้งกาวานาแบบกลไก </a:t>
            </a:r>
          </a:p>
          <a:p>
            <a:r>
              <a:rPr lang="th-TH" sz="2400" b="1" dirty="0" smtClean="0">
                <a:solidFill>
                  <a:srgbClr val="33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   (เครื่องยนต์</a:t>
            </a:r>
            <a:r>
              <a:rPr lang="th-TH" sz="2400" b="1" dirty="0" err="1" smtClean="0">
                <a:solidFill>
                  <a:srgbClr val="33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ฮอนด้า</a:t>
            </a:r>
            <a:r>
              <a:rPr lang="th-TH" sz="2400" b="1" dirty="0" smtClean="0">
                <a:solidFill>
                  <a:srgbClr val="33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รุ่น</a:t>
            </a:r>
            <a:r>
              <a:rPr lang="en-US" sz="2400" b="1" dirty="0" smtClean="0">
                <a:solidFill>
                  <a:srgbClr val="33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G200</a:t>
            </a:r>
            <a:r>
              <a:rPr lang="th-TH" sz="2400" b="1" dirty="0" smtClean="0">
                <a:solidFill>
                  <a:srgbClr val="33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)</a:t>
            </a:r>
            <a:r>
              <a:rPr lang="th-TH" sz="2400" dirty="0" smtClean="0">
                <a:solidFill>
                  <a:srgbClr val="3333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solidFill>
                <a:srgbClr val="3333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107" y="2163282"/>
            <a:ext cx="3773947" cy="241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4818446" y="4952259"/>
            <a:ext cx="39412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การปรับตั้งกาวานาแบบ</a:t>
            </a:r>
            <a:r>
              <a:rPr lang="th-TH" sz="2400" b="1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กลไกเครื่องยนต์ </a:t>
            </a:r>
            <a:endParaRPr lang="en-US" sz="2400" b="1" i="1" dirty="0" smtClean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ctr"/>
            <a:r>
              <a:rPr lang="en-US" sz="2400" b="1" i="1" dirty="0" smtClean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HONDA 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รุ่น 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G200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993076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83902" y="734922"/>
            <a:ext cx="864922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dirty="0" smtClean="0">
                <a:solidFill>
                  <a:srgbClr val="0000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</a:t>
            </a:r>
            <a:r>
              <a:rPr lang="th-TH" sz="2400" b="1" dirty="0">
                <a:solidFill>
                  <a:srgbClr val="0000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ปรับตั้งกาวานาแบบกลไก (เครื่องยนต์ </a:t>
            </a:r>
            <a:r>
              <a:rPr lang="en-US" sz="2400" b="1" dirty="0">
                <a:solidFill>
                  <a:srgbClr val="0000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HONDA</a:t>
            </a:r>
            <a:r>
              <a:rPr lang="th-TH" sz="2400" b="1" dirty="0">
                <a:solidFill>
                  <a:srgbClr val="0000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รุ่น </a:t>
            </a:r>
            <a:r>
              <a:rPr lang="en-US" sz="2400" b="1" dirty="0">
                <a:solidFill>
                  <a:srgbClr val="0000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GX</a:t>
            </a:r>
            <a:r>
              <a:rPr lang="th-TH" sz="2400" b="1" dirty="0">
                <a:solidFill>
                  <a:srgbClr val="00006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) 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กาวานาแบบกลไกของเครื่องยนต์ </a:t>
            </a: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HONDA 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รุ่น </a:t>
            </a: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GX 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มีวิธีการปรับเหมือนกับเครื่องยนต์ </a:t>
            </a: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HONDA 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รุ่น </a:t>
            </a: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G200 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แต่มีกลไกหรือชิ้นส่วนต่าง ๆ มากกว่า </a:t>
            </a: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HONDA 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รุ่น </a:t>
            </a:r>
            <a:r>
              <a:rPr lang="en-US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G 200 </a:t>
            </a:r>
            <a:endParaRPr lang="en-US" sz="2400" dirty="0" smtClean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i="1" dirty="0" smtClean="0">
                <a:solidFill>
                  <a:srgbClr val="FF00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วิธีการ</a:t>
            </a:r>
            <a:r>
              <a:rPr lang="th-TH" sz="2400" b="1" i="1" dirty="0">
                <a:solidFill>
                  <a:srgbClr val="FF00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ปรับตั้งกาวานาแบบกลไก (เครื่องยนต์ </a:t>
            </a:r>
            <a:r>
              <a:rPr lang="en-US" sz="2400" b="1" i="1" dirty="0">
                <a:solidFill>
                  <a:srgbClr val="FF00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HONDA </a:t>
            </a:r>
            <a:r>
              <a:rPr lang="th-TH" sz="2400" b="1" i="1" dirty="0">
                <a:solidFill>
                  <a:srgbClr val="FF00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รุ่น </a:t>
            </a:r>
            <a:r>
              <a:rPr lang="en-US" sz="2400" b="1" i="1" dirty="0">
                <a:solidFill>
                  <a:srgbClr val="FF00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GX</a:t>
            </a:r>
            <a:r>
              <a:rPr lang="th-TH" sz="2400" b="1" i="1" dirty="0" smtClean="0">
                <a:solidFill>
                  <a:srgbClr val="FF00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)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dirty="0"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i="1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b="1" i="1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ถอด</a:t>
            </a:r>
            <a:r>
              <a:rPr lang="th-TH" sz="2400" b="1" i="1" dirty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ถังน้ำมันออก และคลายนอตยึดแขนกาวานาออกพอหลวม </a:t>
            </a:r>
            <a:r>
              <a:rPr lang="th-TH" sz="2400" b="1" i="1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ๆ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b="1" i="1" dirty="0">
              <a:solidFill>
                <a:srgbClr val="990033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b="1" i="1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</a:t>
            </a:r>
            <a:r>
              <a:rPr lang="th-TH" sz="2400" b="1" i="1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ดัน</a:t>
            </a:r>
            <a:r>
              <a:rPr lang="th-TH" sz="2400" b="1" i="1" dirty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แขนกาวานาไปในตำแหน่งให้วาล์วปีกผีเสื้อเปิดสุด (เร่งสุด</a:t>
            </a:r>
            <a:r>
              <a:rPr lang="th-TH" sz="2400" b="1" i="1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)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b="1" i="1" dirty="0">
              <a:solidFill>
                <a:srgbClr val="990033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b="1" i="1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3</a:t>
            </a:r>
            <a:r>
              <a:rPr lang="th-TH" sz="2400" b="1" i="1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ใช้</a:t>
            </a:r>
            <a:r>
              <a:rPr lang="th-TH" sz="2400" b="1" i="1" dirty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คีมจับแกนกาวานาแล้วหมุนไปตามเข็มนาฬิกาจน</a:t>
            </a:r>
            <a:r>
              <a:rPr lang="th-TH" sz="2400" b="1" i="1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สุด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b="1" i="1" dirty="0">
              <a:solidFill>
                <a:srgbClr val="990033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b="1" i="1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4</a:t>
            </a:r>
            <a:r>
              <a:rPr lang="th-TH" sz="2400" b="1" i="1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</a:t>
            </a:r>
            <a:r>
              <a:rPr lang="th-TH" sz="2400" b="1" i="1" dirty="0" err="1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ล็อกนอต</a:t>
            </a:r>
            <a:r>
              <a:rPr lang="th-TH" sz="2400" b="1" i="1" dirty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ยึดแขนกาวานาให้</a:t>
            </a:r>
            <a:r>
              <a:rPr lang="th-TH" sz="2400" b="1" i="1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แน่น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b="1" i="1" dirty="0">
              <a:solidFill>
                <a:srgbClr val="990033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b="1" i="1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5</a:t>
            </a:r>
            <a:r>
              <a:rPr lang="th-TH" sz="2400" b="1" i="1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ตรวจสอบ</a:t>
            </a:r>
            <a:r>
              <a:rPr lang="th-TH" sz="2400" b="1" i="1" dirty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การทำงานของกาวานาให้เคลื่อนที่ได้</a:t>
            </a:r>
            <a:r>
              <a:rPr lang="th-TH" sz="2400" b="1" i="1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สะดวก</a:t>
            </a: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endParaRPr lang="en-US" sz="800" b="1" i="1" dirty="0">
              <a:solidFill>
                <a:srgbClr val="990033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algn="thaiDist">
              <a:spcAft>
                <a:spcPts val="0"/>
              </a:spcAft>
              <a:tabLst>
                <a:tab pos="900430" algn="l"/>
              </a:tabLst>
            </a:pPr>
            <a:r>
              <a:rPr lang="en-US" sz="2400" b="1" i="1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6</a:t>
            </a:r>
            <a:r>
              <a:rPr lang="th-TH" sz="2400" b="1" i="1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</a:t>
            </a:r>
            <a:r>
              <a:rPr lang="th-TH" sz="2400" b="1" i="1" spc="-10" dirty="0" smtClean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ติด</a:t>
            </a:r>
            <a:r>
              <a:rPr lang="th-TH" sz="2400" b="1" i="1" spc="-10" dirty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เครื่องยนต์อุ่นเครื่องให้ได้อุณหภูมิของการทำงาน แล้วหมุนสกรูจำกัดรอบเครื่องยนต์</a:t>
            </a:r>
            <a:r>
              <a:rPr lang="th-TH" sz="2400" b="1" i="1" dirty="0">
                <a:solidFill>
                  <a:srgbClr val="990033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เพื่อปรับตั้งรอบสูงสุดตามมาตรฐาน</a:t>
            </a:r>
            <a:endParaRPr lang="en-US" sz="2400" b="1" i="1" dirty="0">
              <a:solidFill>
                <a:srgbClr val="990033"/>
              </a:solidFill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87159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42" y="1157157"/>
            <a:ext cx="6702137" cy="301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1436295" y="4818326"/>
            <a:ext cx="63444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การปรับกาวานาแบบกลไก (เครื่องยนต์ 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HONDA 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รุ่น </a:t>
            </a:r>
            <a:r>
              <a:rPr lang="en-US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GX</a:t>
            </a:r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)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904621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783" y="2097911"/>
            <a:ext cx="6129630" cy="51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784" y="3076579"/>
            <a:ext cx="6080867" cy="51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ตัวเชื่อมต่อตรง 2"/>
          <p:cNvCxnSpPr/>
          <p:nvPr/>
        </p:nvCxnSpPr>
        <p:spPr>
          <a:xfrm>
            <a:off x="1089764" y="889348"/>
            <a:ext cx="0" cy="2411261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ตัวเชื่อมต่อตรง 4"/>
          <p:cNvCxnSpPr/>
          <p:nvPr/>
        </p:nvCxnSpPr>
        <p:spPr>
          <a:xfrm>
            <a:off x="1064712" y="2321941"/>
            <a:ext cx="926926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ตัวเชื่อมต่อตรง 8"/>
          <p:cNvCxnSpPr/>
          <p:nvPr/>
        </p:nvCxnSpPr>
        <p:spPr>
          <a:xfrm>
            <a:off x="1064712" y="3300609"/>
            <a:ext cx="926926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55" y="779112"/>
            <a:ext cx="3126035" cy="51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807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73" y="662522"/>
            <a:ext cx="6485608" cy="53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73" y="1338097"/>
            <a:ext cx="5746529" cy="4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306974" y="1886108"/>
            <a:ext cx="8548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th-TH" sz="2400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th-TH" sz="2400" b="1" i="1" dirty="0" smtClean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ส่วนประกอบ</a:t>
            </a:r>
            <a:r>
              <a:rPr lang="th-TH" sz="2400" b="1" i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ระบบน้ำมันเชื้อเพลิงของเครื่องยนต์เล็กแก๊สโซ</a:t>
            </a:r>
            <a:r>
              <a:rPr lang="th-TH" sz="2400" b="1" i="1" dirty="0" err="1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ลีน</a:t>
            </a:r>
            <a:r>
              <a:rPr lang="th-TH" sz="2400" b="1" i="1" dirty="0">
                <a:solidFill>
                  <a:srgbClr val="7030A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มีดังนี้</a:t>
            </a:r>
            <a:endParaRPr lang="en-US" sz="2400" b="1" i="1" dirty="0">
              <a:solidFill>
                <a:srgbClr val="7030A0"/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321" y="2483672"/>
            <a:ext cx="3992232" cy="314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399826" y="5889475"/>
            <a:ext cx="6363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i="1" dirty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ส่วนประกอบระบบน้ำมันเชื้อเพลิงเครื่องยนต์เล็กแก๊สโซ</a:t>
            </a:r>
            <a:r>
              <a:rPr lang="th-TH" sz="2400" b="1" i="1" dirty="0" err="1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ลีน</a:t>
            </a:r>
            <a:endParaRPr lang="th-TH" sz="2400" b="1" i="1" dirty="0">
              <a:solidFill>
                <a:srgbClr val="CC00FF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643662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25468" y="832567"/>
            <a:ext cx="8693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tabLst>
                <a:tab pos="538163" algn="l"/>
              </a:tabLst>
            </a:pP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2.</a:t>
            </a: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	</a:t>
            </a:r>
            <a:r>
              <a:rPr lang="th-TH" sz="2400" b="1" spc="-10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ถัง</a:t>
            </a:r>
            <a:r>
              <a:rPr lang="th-TH" sz="2400" b="1" spc="-10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น้ำมันเชื้อเพลิง</a:t>
            </a:r>
            <a:r>
              <a:rPr lang="th-TH" sz="2400" spc="-1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ถังน้ำมันเชื้อเพลิงทำหน้าที่เก็บน้ำมันเชื้อเพลิงเพื่อส่งต่อให้กับคาร์บูเรเตอร์ 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ถังน้ำมันเชื้อเพลิงของเครื่องยนต์เล็กแก๊ส</a:t>
            </a:r>
            <a:r>
              <a:rPr lang="th-TH" sz="2400" dirty="0" err="1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โซลีน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ส่วนมากถูกออกแบบให้ติดตั้งอยู่ด้านบนของเครื่องยนต์ทำให้น้ำมันเชื้อเพลิงไหลเข้าสู่คาร์บูเรเตอร์ได้โดยอาศัยแรงโน้มถ่วงของโลก ถังน้ำมันเชื้อเพลิงประกอบด้วย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25468" y="2117807"/>
            <a:ext cx="3127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1</a:t>
            </a:r>
            <a:r>
              <a:rPr lang="th-TH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 ฝา</a:t>
            </a:r>
            <a:r>
              <a:rPr lang="th-TH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ถังน้ำมันเชื้อเพลิง </a:t>
            </a:r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25468" y="2688528"/>
            <a:ext cx="3110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2.</a:t>
            </a:r>
            <a:r>
              <a:rPr lang="th-TH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 กรอง</a:t>
            </a:r>
            <a:r>
              <a:rPr lang="th-TH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น้ำมันเชื้อเพลิง </a:t>
            </a:r>
            <a:endParaRPr lang="th-TH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123" y="3259249"/>
            <a:ext cx="4323753" cy="210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3674158" y="5815697"/>
            <a:ext cx="1795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ถังน้ำมันเชื้อเพลิง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16030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0520" y="599554"/>
            <a:ext cx="3193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2.</a:t>
            </a: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หม้อ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กรองอากาศ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442" y="1573712"/>
            <a:ext cx="4979116" cy="315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659731" y="5193328"/>
            <a:ext cx="1737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หม้อกรองอากาศ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97568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75573" y="835049"/>
            <a:ext cx="8592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หม้อ</a:t>
            </a: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กรองอากาศที่ใช้ในเครื่องยนต์เล็กแก๊ส</a:t>
            </a:r>
            <a:r>
              <a:rPr lang="th-TH" sz="2400" b="1" dirty="0" err="1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โซลีน</a:t>
            </a: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มี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 </a:t>
            </a: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แบบ คือ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" b="3380"/>
          <a:stretch>
            <a:fillRect/>
          </a:stretch>
        </p:blipFill>
        <p:spPr bwMode="auto">
          <a:xfrm>
            <a:off x="1519743" y="2728926"/>
            <a:ext cx="6104514" cy="194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275573" y="1527547"/>
            <a:ext cx="8592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dirty="0" smtClean="0">
                <a:solidFill>
                  <a:srgbClr val="6699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sz="2400" b="1" dirty="0" smtClean="0">
                <a:solidFill>
                  <a:srgbClr val="6699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หม้อ</a:t>
            </a:r>
            <a:r>
              <a:rPr lang="th-TH" sz="2400" b="1" dirty="0">
                <a:solidFill>
                  <a:srgbClr val="6699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กรองอากาศแบบแห้ง </a:t>
            </a:r>
            <a:r>
              <a:rPr lang="th-TH" sz="2400" dirty="0">
                <a:solidFill>
                  <a:srgbClr val="669900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ม้อกรองอากาศแบบนี้ไส้กรองอากาศจะทำด้วยกระดาษและทำเป็นครีบเพื่อเพิ่มพื้นที่ในการกรองอากาศให้สะอาดก่อนที่จะเข้าไปในเครื่องยนต์</a:t>
            </a:r>
            <a:endParaRPr lang="th-TH" sz="2400" dirty="0">
              <a:solidFill>
                <a:srgbClr val="66990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438516" y="5447537"/>
            <a:ext cx="2488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ไส้กรองกระดาษแบบแห้ง</a:t>
            </a:r>
            <a:endParaRPr lang="th-TH" sz="2400" b="1" i="1" dirty="0">
              <a:solidFill>
                <a:srgbClr val="CC00FF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302375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3652" y="889130"/>
            <a:ext cx="8636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</a:t>
            </a:r>
            <a:r>
              <a:rPr lang="th-TH" sz="2400" b="1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 หม้อ</a:t>
            </a:r>
            <a:r>
              <a:rPr lang="th-TH" sz="2400" b="1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กรองอากาศแบบกึ่งเปียก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หม้อกรองอากาศแบบนี้ไส้กรองอากาศจะเป็น</a:t>
            </a:r>
            <a:r>
              <a:rPr lang="th-TH" sz="2400" dirty="0" smtClean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แบบกึ่ง</a:t>
            </a:r>
            <a:r>
              <a:rPr lang="th-TH" sz="2400" dirty="0">
                <a:solidFill>
                  <a:schemeClr val="accent6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เปียก ไส้กรองอากาศทำด้วยฟองน้ำ เมื่อนำไปใช้งานฟองน้ำจะชุบด้วยน้ำมันหล่อลื่นพอหมาด ๆ แล้วจึงนำไปใช้งาน</a:t>
            </a:r>
            <a:endParaRPr lang="th-TH" sz="2400" dirty="0">
              <a:solidFill>
                <a:schemeClr val="accent6">
                  <a:lumMod val="5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14" y="2521409"/>
            <a:ext cx="5355571" cy="188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221307" y="4858404"/>
            <a:ext cx="2701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ไส้กรองอากาศแบบกึ่งเปียก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32767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49179" y="825435"/>
            <a:ext cx="8661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	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3.</a:t>
            </a:r>
            <a:r>
              <a:rPr lang="th-TH" sz="2400" b="1" dirty="0" smtClean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หม้อ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กรองอากาศแบบเปียก</a:t>
            </a:r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หม้อกรองอากาศแบบเปียกนี้ไส้กรองอากาศทำด้วยใยลวดหรือใยพลาสติกเส้นเล็ก ๆ ที่ด้านล่างของหม้อกรองอากาศจะบรรจุน้ำมันหล่อลื่นไว้ เพื่อดักฝุ่นละอองที่มากับอากาศ </a:t>
            </a:r>
            <a:endParaRPr lang="th-TH" sz="2400" dirty="0">
              <a:solidFill>
                <a:schemeClr val="accent2">
                  <a:lumMod val="50000"/>
                </a:schemeClr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758" y="2389862"/>
            <a:ext cx="5358484" cy="215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3462599" y="5221658"/>
            <a:ext cx="2234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กรองอากาศแบบเปียก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55708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03756" y="820021"/>
            <a:ext cx="85364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en-US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2.1</a:t>
            </a:r>
            <a:r>
              <a:rPr lang="th-TH" sz="2400" b="1" dirty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.</a:t>
            </a:r>
            <a:r>
              <a:rPr lang="en-US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3 </a:t>
            </a:r>
            <a:r>
              <a:rPr lang="th-TH" sz="2400" b="1" dirty="0" smtClean="0">
                <a:solidFill>
                  <a:srgbClr val="000099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คาร์บูเรเตอร์</a:t>
            </a:r>
            <a:r>
              <a:rPr lang="th-TH" sz="2400" b="1" dirty="0" smtClean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sz="2400" dirty="0"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ทำหน้าที่ผสมน้ำมันเชื้อเพลิงกับอากาศในอัตราส่วนที่พอเหมาะกับความต้องการของเครื่องยนต์</a:t>
            </a:r>
            <a:endParaRPr lang="en-US" sz="2400" dirty="0">
              <a:effectLst/>
              <a:latin typeface="Cordia New" panose="020B0304020202020204" pitchFamily="34" charset="-34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534" y="1950498"/>
            <a:ext cx="6282931" cy="827983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11" y="3227253"/>
            <a:ext cx="2944813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1521311" y="5590210"/>
            <a:ext cx="26965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การทำงานของคาร์บูเรเตอร์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559" y="3122477"/>
            <a:ext cx="3692525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4965740" y="5590211"/>
            <a:ext cx="3118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i="1" dirty="0"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 panose="020B0304020202020204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>หลักการทำงานของคาร์บูเรเตอร์</a:t>
            </a:r>
            <a:endParaRPr lang="th-TH" sz="2400" b="1" i="1" dirty="0">
              <a:solidFill>
                <a:srgbClr val="CC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54830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</TotalTime>
  <Words>249</Words>
  <Application>Microsoft Office PowerPoint</Application>
  <PresentationFormat>นำเสนอทางหน้าจอ (4:3)</PresentationFormat>
  <Paragraphs>70</Paragraphs>
  <Slides>18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18</vt:i4>
      </vt:variant>
    </vt:vector>
  </HeadingPairs>
  <TitlesOfParts>
    <vt:vector size="25" baseType="lpstr">
      <vt:lpstr>Angsana New</vt:lpstr>
      <vt:lpstr>Arial</vt:lpstr>
      <vt:lpstr>Calibri</vt:lpstr>
      <vt:lpstr>Calibri Light</vt:lpstr>
      <vt:lpstr>Cordia New</vt:lpstr>
      <vt:lpstr>Times New Roman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deed_30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Administrator</dc:creator>
  <cp:lastModifiedBy>Administrator</cp:lastModifiedBy>
  <cp:revision>30</cp:revision>
  <dcterms:created xsi:type="dcterms:W3CDTF">2020-06-16T04:35:48Z</dcterms:created>
  <dcterms:modified xsi:type="dcterms:W3CDTF">2020-06-16T09:57:22Z</dcterms:modified>
</cp:coreProperties>
</file>