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666633"/>
    <a:srgbClr val="996600"/>
    <a:srgbClr val="008080"/>
    <a:srgbClr val="336600"/>
    <a:srgbClr val="A50021"/>
    <a:srgbClr val="004E4C"/>
    <a:srgbClr val="993300"/>
    <a:srgbClr val="BB5611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1452" y="102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17/06/63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126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17/06/63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1946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17/06/63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283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17/06/63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936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17/06/63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590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17/06/63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040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17/06/63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6104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17/06/63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640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17/06/63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5389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17/06/63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852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17/06/63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65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2C319-874A-438D-98EC-6EED1E3E2AFC}" type="datetimeFigureOut">
              <a:rPr lang="th-TH" smtClean="0"/>
              <a:t>17/06/63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518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62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06886" y="794969"/>
            <a:ext cx="8549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x-none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5.1.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4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Cordia New" panose="020B0304020202020204" pitchFamily="34" charset="-34"/>
              </a:rPr>
              <a:t> </a:t>
            </a:r>
            <a:r>
              <a:rPr lang="th-TH" sz="2400" b="1" spc="-10" dirty="0" smtClean="0">
                <a:solidFill>
                  <a:srgbClr val="000099"/>
                </a:solidFill>
                <a:latin typeface="Cordia New" panose="020B0304020202020204" pitchFamily="34" charset="-34"/>
                <a:ea typeface="Cordia New" panose="020B0304020202020204" pitchFamily="34" charset="-34"/>
              </a:rPr>
              <a:t>คีม</a:t>
            </a:r>
            <a:r>
              <a:rPr lang="th-TH" sz="2400" b="1" spc="-10" dirty="0" smtClean="0">
                <a:solidFill>
                  <a:srgbClr val="000099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(</a:t>
            </a:r>
            <a:r>
              <a:rPr lang="en-US" sz="2400" b="1" spc="-10" dirty="0" smtClean="0">
                <a:solidFill>
                  <a:srgbClr val="000099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Pliers</a:t>
            </a:r>
            <a:r>
              <a:rPr lang="x-none" sz="2400" b="1" spc="-10" dirty="0" smtClean="0">
                <a:solidFill>
                  <a:srgbClr val="000099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)</a:t>
            </a:r>
            <a:r>
              <a:rPr lang="th-TH" sz="2400" spc="-10" dirty="0" smtClean="0">
                <a:latin typeface="Cordia New" panose="020B0304020202020204" pitchFamily="34" charset="-34"/>
                <a:ea typeface="Cordia New" panose="020B0304020202020204" pitchFamily="34" charset="-34"/>
              </a:rPr>
              <a:t> </a:t>
            </a: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เป็น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เครื่องมือสำหรับจับ ตัด ปอก ถอด และประกอบงานทั่ว ๆ ไปประกอบด้วยคีมลักษณะต่าง ๆ ดังนี้ 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06887" y="1874709"/>
            <a:ext cx="8549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1.</a:t>
            </a:r>
            <a:r>
              <a:rPr lang="th-TH" sz="2400" b="1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คีม</a:t>
            </a:r>
            <a:r>
              <a:rPr lang="th-TH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ปากแหลมหรือคีมปากยาว</a:t>
            </a:r>
            <a:r>
              <a:rPr lang="en-US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(Long Nose Pliers)</a:t>
            </a:r>
            <a:r>
              <a:rPr lang="th-TH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b="1" dirty="0">
              <a:solidFill>
                <a:srgbClr val="99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9218" name="Picture 21" descr="needle nose pl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809" y="2523562"/>
            <a:ext cx="2952191" cy="98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5384387" y="2754349"/>
            <a:ext cx="1359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คีมปากจิ้งจก</a:t>
            </a:r>
            <a:endParaRPr lang="th-TH" sz="2400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06887" y="3897313"/>
            <a:ext cx="4174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2.</a:t>
            </a:r>
            <a:r>
              <a:rPr lang="th-TH" sz="2400" b="1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คีม</a:t>
            </a:r>
            <a:r>
              <a:rPr lang="th-TH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ตัด</a:t>
            </a:r>
            <a:r>
              <a:rPr lang="en-US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(Diagonal Cutter Pliers) </a:t>
            </a:r>
            <a:endParaRPr lang="th-TH" sz="2400" b="1" dirty="0">
              <a:solidFill>
                <a:srgbClr val="99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9219" name="Picture 22" descr="cutting ni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39" y="4660514"/>
            <a:ext cx="227647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5384387" y="4956661"/>
            <a:ext cx="752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คีมตัด</a:t>
            </a:r>
            <a:endParaRPr lang="th-TH" sz="2400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883237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5573" y="918216"/>
            <a:ext cx="2861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3.</a:t>
            </a:r>
            <a:r>
              <a:rPr lang="th-TH" sz="2400" b="1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คีม</a:t>
            </a:r>
            <a:r>
              <a:rPr lang="th-TH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เลื่อน</a:t>
            </a:r>
            <a:r>
              <a:rPr lang="en-US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(Slip Joint Pliers) </a:t>
            </a:r>
            <a:endParaRPr lang="th-TH" sz="2400" b="1" dirty="0">
              <a:solidFill>
                <a:srgbClr val="99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0242" name="Picture 23" descr="slip joint pl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912" y="1726037"/>
            <a:ext cx="2559050" cy="71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342368" y="3025201"/>
            <a:ext cx="970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คีมเลื่อน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572000" y="918217"/>
            <a:ext cx="85783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4.</a:t>
            </a:r>
            <a:r>
              <a:rPr lang="th-TH" sz="2400" b="1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คีม</a:t>
            </a:r>
            <a:r>
              <a:rPr lang="th-TH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ถอดแหวน</a:t>
            </a:r>
            <a:r>
              <a:rPr lang="th-TH" sz="2400" b="1" dirty="0" err="1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ล็อก</a:t>
            </a:r>
            <a:r>
              <a:rPr lang="th-TH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(Snap</a:t>
            </a:r>
            <a:r>
              <a:rPr lang="th-TH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Ring</a:t>
            </a:r>
            <a:r>
              <a:rPr lang="th-TH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Pliers)</a:t>
            </a:r>
            <a:r>
              <a:rPr lang="th-TH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b="1" dirty="0">
              <a:solidFill>
                <a:srgbClr val="99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0243" name="Picture 24" descr="external circl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51" y="1484245"/>
            <a:ext cx="1344613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5" descr="internal circl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91" y="1484244"/>
            <a:ext cx="14763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3761463" y="5911452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คีมถอดแหวน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ล็อก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75573" y="3521231"/>
            <a:ext cx="42964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en-US" sz="2400" b="1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</a:t>
            </a:r>
            <a:r>
              <a:rPr lang="th-TH" sz="2400" b="1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b="1" dirty="0" err="1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คีมล็อก</a:t>
            </a:r>
            <a:r>
              <a:rPr lang="th-TH" sz="2400" b="1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(Vise–Grip</a:t>
            </a:r>
            <a:r>
              <a:rPr lang="th-TH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or</a:t>
            </a:r>
            <a:r>
              <a:rPr lang="th-TH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Locking</a:t>
            </a:r>
            <a:r>
              <a:rPr lang="th-TH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Pliers)</a:t>
            </a:r>
            <a:r>
              <a:rPr lang="th-TH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b="1" dirty="0">
              <a:solidFill>
                <a:srgbClr val="99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0245" name="Picture 26" descr="lockplie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406" y="4075127"/>
            <a:ext cx="1881188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5546901" y="3059565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คีมถอดแหวน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ล็อก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5566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9310" y="751344"/>
            <a:ext cx="87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5.1.5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ค้อน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(Hammers)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ใช้ตอกชิ้นงานเข้า–ออก เวลาถอดหรือประกอบชิ้นส่วน มีหลายแบบดังนี้</a:t>
            </a: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1.</a:t>
            </a:r>
            <a:r>
              <a:rPr lang="th-TH" sz="2400" b="1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ค้อน</a:t>
            </a:r>
            <a:r>
              <a:rPr lang="th-TH" sz="2400" b="1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หัวกลม</a:t>
            </a:r>
            <a:r>
              <a:rPr lang="en-US" sz="2400" b="1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(Ball Peen Hammers) 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ใช้ตอกงานทั่ว ๆ ไป เช่น ตอกนำศูนย์ย้ำหมุด ตอกสกัด ฯลฯ 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  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2.</a:t>
            </a:r>
            <a:r>
              <a:rPr lang="th-TH" sz="2400" b="1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ค้อน</a:t>
            </a:r>
            <a:r>
              <a:rPr lang="th-TH" sz="2400" b="1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หัวอ่อนหรือค้อนพลาสติก</a:t>
            </a:r>
            <a:r>
              <a:rPr lang="en-US" sz="2400" b="1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(Soft Hammers)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ใช้ตอกเคาะเวลาถอดประกอบชิ้นส่วนที่เปราะบางหรือทำด้วยโลหะอ่อน ซึ่งไม่ต้องการให้บุบสลาย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3.</a:t>
            </a:r>
            <a:r>
              <a:rPr lang="th-TH" sz="2400" b="1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ค้อน</a:t>
            </a:r>
            <a:r>
              <a:rPr lang="th-TH" sz="2400" b="1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งานช่าง</a:t>
            </a:r>
            <a:r>
              <a:rPr lang="en-US" sz="2400" b="1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(Engineer’s Hammers) 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ใช้สำหรับงานช่างทั่ว ๆ ไป</a:t>
            </a: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4.</a:t>
            </a:r>
            <a:r>
              <a:rPr lang="th-TH" sz="2400" b="1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ค้อน</a:t>
            </a:r>
            <a:r>
              <a:rPr lang="th-TH" sz="2400" b="1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ปอนด์</a:t>
            </a:r>
            <a:r>
              <a:rPr lang="en-US" sz="2400" b="1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(Lump Hammers)</a:t>
            </a:r>
            <a:r>
              <a:rPr lang="th-TH" sz="2400" b="1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มีน้ำหนักมาก ใช้ตอกเคาะงานที่แน่นมาก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131507" y="350192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4064438" y="3557392"/>
            <a:ext cx="4509628" cy="2597150"/>
            <a:chOff x="3341" y="1995"/>
            <a:chExt cx="7101" cy="409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5757" y="2074"/>
              <a:ext cx="4685" cy="3876"/>
              <a:chOff x="5757" y="2074"/>
              <a:chExt cx="4685" cy="3876"/>
            </a:xfrm>
          </p:grpSpPr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>
                <a:off x="5763" y="2074"/>
                <a:ext cx="3239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(ก)</a:t>
                </a: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 </a:t>
                </a: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ค้อนหัวกลม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>
                <a:off x="5757" y="3154"/>
                <a:ext cx="3758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(ข)</a:t>
                </a: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 </a:t>
                </a: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ค้อนหัวอ่อน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5760" y="4222"/>
                <a:ext cx="4090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(ค)</a:t>
                </a: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 </a:t>
                </a: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ค้อนงานช่าง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5763" y="5374"/>
                <a:ext cx="4679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(ง)</a:t>
                </a: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 </a:t>
                </a: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ค้อนปอนด์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1266" name="Picture 27" descr="hamm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1" y="1995"/>
              <a:ext cx="2327" cy="4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สี่เหลี่ยมผืนผ้า 9"/>
          <p:cNvSpPr/>
          <p:nvPr/>
        </p:nvSpPr>
        <p:spPr>
          <a:xfrm>
            <a:off x="2046138" y="4623681"/>
            <a:ext cx="1617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ค้อนแบบต่าง ๆ</a:t>
            </a:r>
            <a:endParaRPr lang="en-US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63000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2" y="779788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181627" y="1613118"/>
            <a:ext cx="8674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sz="2400" b="1" dirty="0" smtClean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เครื่องมือ</a:t>
            </a:r>
            <a:r>
              <a:rPr lang="th-TH" sz="2400" b="1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 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คือเครื่องมือที่ใช้วัดชิ้นส่วนของเครื่องยนต์ ว่าชิ้นส่วนของเครื่องยนต์มีสภาพที่ยังใช้งานได้หรือเห็นสมควรที่จะต้องเปลี่ยนใหม่ เครื่องมือวัดมีหลายอย่างดังต่อไปนี้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92862" y="2520001"/>
            <a:ext cx="1858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sz="2400" b="1" dirty="0" err="1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ฟิลเลอร์เกจ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2291" name="Picture 3" descr="ฟิลเลอร์เกจ1"/>
          <p:cNvPicPr>
            <a:picLocks noChangeAspect="1" noChangeArrowheads="1"/>
          </p:cNvPicPr>
          <p:nvPr/>
        </p:nvPicPr>
        <p:blipFill>
          <a:blip r:embed="rId3" cstate="print">
            <a:lum bright="-6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758" y="3153116"/>
            <a:ext cx="1933575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710700" y="5202167"/>
            <a:ext cx="1284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ฟิลเลอร์เกจ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81666"/>
            <a:ext cx="2532062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4572000" y="5202167"/>
            <a:ext cx="3302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การใช้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ฟิลเลอร์เกจ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วัดช่องว่างวาล์ว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4071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7389" y="783098"/>
            <a:ext cx="86492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sz="2400" b="1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วิธี</a:t>
            </a:r>
            <a:r>
              <a:rPr lang="th-TH" sz="2400" b="1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ใช้</a:t>
            </a:r>
            <a:r>
              <a:rPr lang="th-TH" sz="2400" b="1" dirty="0" err="1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ฟิลเลอร์</a:t>
            </a:r>
            <a:r>
              <a:rPr lang="th-TH" sz="2400" b="1" dirty="0" err="1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</a:t>
            </a:r>
            <a:endParaRPr lang="th-TH" sz="2400" b="1" dirty="0" smtClean="0">
              <a:solidFill>
                <a:srgbClr val="33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</a:pP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113" algn="l"/>
                <a:tab pos="4121150" algn="l"/>
              </a:tabLst>
            </a:pPr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ก่อนที่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จะใช้</a:t>
            </a:r>
            <a:r>
              <a:rPr lang="th-TH" sz="2400" b="1" i="1" dirty="0" err="1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ฟิลอร์เกจ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วัดชิ้นงานควรทำความสะอาด</a:t>
            </a:r>
            <a:r>
              <a:rPr lang="th-TH" sz="2400" b="1" i="1" dirty="0" err="1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ฟิลอร์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</a:t>
            </a:r>
            <a:r>
              <a:rPr lang="th-TH" sz="2400" b="1" i="1" dirty="0" err="1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จก่อน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เพื่อผลของการวัดจะได้ไม่</a:t>
            </a:r>
            <a:r>
              <a:rPr lang="th-TH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คลาดเคลื่อน</a:t>
            </a:r>
          </a:p>
          <a:p>
            <a:pPr algn="thaiDist">
              <a:spcAft>
                <a:spcPts val="0"/>
              </a:spcAft>
              <a:tabLst>
                <a:tab pos="900113" algn="l"/>
                <a:tab pos="4121150" algn="l"/>
              </a:tabLst>
            </a:pPr>
            <a:endParaRPr lang="en-US" sz="2400" b="1" i="1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113" algn="l"/>
                <a:tab pos="4121150" algn="l"/>
              </a:tabLst>
            </a:pP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เลือก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แผ่น</a:t>
            </a:r>
            <a:r>
              <a:rPr lang="th-TH" sz="2400" b="1" i="1" dirty="0" err="1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ฟิลเลอร์เกจ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ที่จะใช้วัดระยะห่างของชิ้นส่วนต่าง ๆ ของเครื่องยนต์ให้ถูกต้องตามมาตรฐานที่กำหนดไว้ เช่นเครื่องยนต์คู</a:t>
            </a:r>
            <a:r>
              <a:rPr lang="th-TH" sz="2400" b="1" i="1" dirty="0" err="1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โบต้า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รุ่น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RT 100 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กำหนดระยะช่องว่างวาล์วไอดีและไอเสียเท่ากับ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195 – 0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235 </a:t>
            </a:r>
            <a:r>
              <a:rPr lang="th-TH" sz="2400" b="1" i="1" dirty="0" err="1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มม</a:t>
            </a:r>
            <a:r>
              <a:rPr lang="th-TH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</a:p>
          <a:p>
            <a:pPr algn="thaiDist">
              <a:spcAft>
                <a:spcPts val="0"/>
              </a:spcAft>
              <a:tabLst>
                <a:tab pos="900113" algn="l"/>
                <a:tab pos="4121150" algn="l"/>
              </a:tabLst>
            </a:pPr>
            <a:endParaRPr lang="en-US" sz="2400" b="1" i="1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113" algn="l"/>
                <a:tab pos="4121150" algn="l"/>
              </a:tabLst>
            </a:pP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สอด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แผ่น</a:t>
            </a:r>
            <a:r>
              <a:rPr lang="th-TH" sz="2400" b="1" i="1" dirty="0" err="1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ฟิลเลอร์เกจ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เข้าระหว่างชิ้นส่วนที่ต้องการวัดโดยชักแผ่น</a:t>
            </a:r>
            <a:r>
              <a:rPr lang="th-TH" sz="2400" b="1" i="1" dirty="0" err="1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ฟิลเลอร์เกจ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เข้าและออกจนรู้สึกว่าแผ่น</a:t>
            </a:r>
            <a:r>
              <a:rPr lang="th-TH" sz="2400" b="1" i="1" dirty="0" err="1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ฟิลเลอร์เกจ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มีความฝืดเกิดขึ้นแสดงว่าค่าที่วัดใช้ได้ (สำหรับการตั้งวาล์วนั้นต้องปรับสก</a:t>
            </a:r>
            <a:r>
              <a:rPr lang="th-TH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รูตัว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ตั้งวาล์วเพื่อให้ได้ความฝืดที่ต้องการ)</a:t>
            </a:r>
            <a:endParaRPr lang="en-US" sz="2400" b="1" i="1" dirty="0">
              <a:solidFill>
                <a:schemeClr val="accent2">
                  <a:lumMod val="50000"/>
                </a:schemeClr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0908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10019" y="679773"/>
            <a:ext cx="85239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การบำรุงรักษา</a:t>
            </a:r>
          </a:p>
          <a:p>
            <a:pPr>
              <a:spcAft>
                <a:spcPts val="0"/>
              </a:spcAft>
            </a:pP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ความสะอาดทุกครั้งหลังใช้</a:t>
            </a:r>
            <a:r>
              <a:rPr lang="th-TH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งาน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2400" b="1" i="1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</a:t>
            </a:r>
            <a:r>
              <a:rPr lang="th-TH" sz="2400" b="1" i="1" dirty="0" err="1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ชะโลม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น้ำมันหล่อลื่นทุกครั้งหลังใช้งานเพราะจะได้ไม่เกิดสนิมที่แผ่น</a:t>
            </a:r>
            <a:r>
              <a:rPr lang="th-TH" sz="2400" b="1" i="1" dirty="0" err="1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ฟิลเลอร์</a:t>
            </a:r>
            <a:r>
              <a:rPr lang="th-TH" sz="2400" b="1" i="1" dirty="0" err="1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</a:t>
            </a:r>
            <a:endParaRPr lang="th-TH" sz="2400" b="1" i="1" dirty="0" smtClean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2400" b="1" i="1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ควร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ใช้แผ่น</a:t>
            </a:r>
            <a:r>
              <a:rPr lang="th-TH" sz="2400" b="1" i="1" dirty="0" err="1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ฟิลเลอร์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เกจอย่างระมัดระวังเพราะ</a:t>
            </a:r>
            <a:r>
              <a:rPr lang="th-TH" sz="2400" b="1" i="1" dirty="0" err="1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ฟิลลอร์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</a:t>
            </a:r>
            <a:r>
              <a:rPr lang="th-TH" sz="2400" b="1" i="1" dirty="0" err="1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จบาง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แผ่นมีขนาดบางมากอาจจะทำให้แตกหรือหัก</a:t>
            </a:r>
            <a:r>
              <a:rPr lang="th-TH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ได้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2400" b="1" i="1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</a:t>
            </a:r>
            <a:r>
              <a:rPr lang="th-TH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เก็บ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แผ่น</a:t>
            </a:r>
            <a:r>
              <a:rPr lang="th-TH" sz="2400" b="1" i="1" dirty="0" err="1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ฟิลเลอร์เกจ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โดยซ้อนเรียงตามลำดับความหนาของแผ่นให้</a:t>
            </a:r>
            <a:r>
              <a:rPr lang="th-TH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เรียบร้อย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2400" b="1" i="1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5</a:t>
            </a:r>
            <a:r>
              <a:rPr lang="th-TH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เก็บ</a:t>
            </a:r>
            <a:r>
              <a:rPr lang="th-TH" sz="2400" b="1" i="1" dirty="0" err="1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ฟิลเลอร์เกจ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ไม่ให้ปนกับเครื่องมืออย่างอื่น</a:t>
            </a:r>
            <a:endParaRPr lang="en-US" sz="2400" b="1" i="1" dirty="0">
              <a:solidFill>
                <a:schemeClr val="accent2">
                  <a:lumMod val="50000"/>
                </a:schemeClr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718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4159" y="629344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sz="2400" b="1" dirty="0" err="1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เวอร์</a:t>
            </a:r>
            <a:r>
              <a:rPr lang="th-TH" sz="2400" b="1" dirty="0" err="1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เนียร์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</a:t>
            </a:r>
            <a:r>
              <a:rPr lang="th-TH" sz="2400" b="1" dirty="0" err="1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ลิปเปอร์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1590805" y="120966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907703" y="1440494"/>
            <a:ext cx="7212138" cy="2018030"/>
            <a:chOff x="-133" y="2564"/>
            <a:chExt cx="11359" cy="3178"/>
          </a:xfrm>
        </p:grpSpPr>
        <p:pic>
          <p:nvPicPr>
            <p:cNvPr id="13330" name="Picture 18" descr="เวอร์เนียร์ใหม่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5" t="19131" r="4758" b="10918"/>
            <a:stretch>
              <a:fillRect/>
            </a:stretch>
          </p:blipFill>
          <p:spPr bwMode="auto">
            <a:xfrm>
              <a:off x="3063" y="3510"/>
              <a:ext cx="6574" cy="2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17"/>
            <p:cNvSpPr txBox="1">
              <a:spLocks noChangeArrowheads="1"/>
            </p:cNvSpPr>
            <p:nvPr/>
          </p:nvSpPr>
          <p:spPr bwMode="auto">
            <a:xfrm>
              <a:off x="125" y="3414"/>
              <a:ext cx="3048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ปากอยู่กับที่วัดใน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6" name="Text Box 16"/>
            <p:cNvSpPr txBox="1">
              <a:spLocks noChangeArrowheads="1"/>
            </p:cNvSpPr>
            <p:nvPr/>
          </p:nvSpPr>
          <p:spPr bwMode="auto">
            <a:xfrm>
              <a:off x="1649" y="2564"/>
              <a:ext cx="3876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ปากเลื่อนวัดใน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6409" y="3146"/>
              <a:ext cx="2598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สเกลหลัก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4614" y="2849"/>
              <a:ext cx="2219" cy="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สก</a:t>
              </a:r>
              <a:r>
                <a:rPr kumimoji="0" lang="th-TH" sz="2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รูล็อก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9" name="Line 13"/>
            <p:cNvSpPr>
              <a:spLocks noChangeShapeType="1"/>
            </p:cNvSpPr>
            <p:nvPr/>
          </p:nvSpPr>
          <p:spPr bwMode="auto">
            <a:xfrm rot="16200000" flipV="1">
              <a:off x="3255" y="3495"/>
              <a:ext cx="0" cy="3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V="1">
              <a:off x="3789" y="3242"/>
              <a:ext cx="0" cy="3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4665" y="3393"/>
              <a:ext cx="0" cy="3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7131" y="3721"/>
              <a:ext cx="0" cy="3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8579" y="4520"/>
              <a:ext cx="2647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วัดความลึก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4049" y="4739"/>
              <a:ext cx="2211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สเกลเลื่อน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4334" y="5249"/>
              <a:ext cx="3114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ปากเลื่อนวัดนอก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-133" y="5030"/>
              <a:ext cx="3196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ปากอยู่กับที่วัดนอก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7" name="Line 5"/>
            <p:cNvSpPr>
              <a:spLocks noChangeShapeType="1"/>
            </p:cNvSpPr>
            <p:nvPr/>
          </p:nvSpPr>
          <p:spPr bwMode="auto">
            <a:xfrm flipV="1">
              <a:off x="9349" y="4301"/>
              <a:ext cx="0" cy="3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8" name="Line 4"/>
            <p:cNvSpPr>
              <a:spLocks noChangeShapeType="1"/>
            </p:cNvSpPr>
            <p:nvPr/>
          </p:nvSpPr>
          <p:spPr bwMode="auto">
            <a:xfrm rot="5400000" flipV="1">
              <a:off x="3104" y="5148"/>
              <a:ext cx="0" cy="3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9" name="Line 3"/>
            <p:cNvSpPr>
              <a:spLocks noChangeShapeType="1"/>
            </p:cNvSpPr>
            <p:nvPr/>
          </p:nvSpPr>
          <p:spPr bwMode="auto">
            <a:xfrm rot="16200000" flipV="1">
              <a:off x="4227" y="5175"/>
              <a:ext cx="0" cy="3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20" name="Line 2"/>
            <p:cNvSpPr>
              <a:spLocks noChangeShapeType="1"/>
            </p:cNvSpPr>
            <p:nvPr/>
          </p:nvSpPr>
          <p:spPr bwMode="auto">
            <a:xfrm flipV="1">
              <a:off x="4679" y="4575"/>
              <a:ext cx="0" cy="3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21" name="สี่เหลี่ยมผืนผ้า 20"/>
          <p:cNvSpPr/>
          <p:nvPr/>
        </p:nvSpPr>
        <p:spPr>
          <a:xfrm>
            <a:off x="3517865" y="3916037"/>
            <a:ext cx="2108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เวอร์เนียร์</a:t>
            </a:r>
            <a:r>
              <a:rPr lang="th-TH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</a:t>
            </a:r>
            <a:r>
              <a:rPr lang="th-TH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ลิปเปอร์</a:t>
            </a:r>
            <a:endParaRPr lang="th-TH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274159" y="4460236"/>
            <a:ext cx="86443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sz="24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ค่า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ความละเอียด บนสเกล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เวอร์เนียร์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ลิปเปอร์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ระบบเมตริกมีค่าความละเอียด โดยแบ่งสเกลหลักมีค่าขีดละ 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มม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และสเกลเลื่อนมีค่าขีดละ 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1/10 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มม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.), 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1/20 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05 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มม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.), 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1/50 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02 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มม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.), 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1/1000 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001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มม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.)</a:t>
            </a:r>
            <a:endParaRPr lang="en-US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7967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69935" y="722395"/>
            <a:ext cx="857406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วิธีใช้</a:t>
            </a:r>
            <a:r>
              <a:rPr lang="th-TH" sz="2400" b="1" dirty="0" err="1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เวอร์เนียร์</a:t>
            </a:r>
            <a:r>
              <a:rPr lang="th-TH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</a:t>
            </a:r>
            <a:r>
              <a:rPr lang="th-TH" sz="2400" b="1" dirty="0" err="1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ลิป</a:t>
            </a:r>
            <a:r>
              <a:rPr lang="th-TH" sz="2400" b="1" dirty="0" err="1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เปอร์</a:t>
            </a:r>
            <a:endParaRPr lang="th-TH" sz="2400" b="1" dirty="0" smtClean="0">
              <a:solidFill>
                <a:srgbClr val="FF33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ก่อน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ใช้</a:t>
            </a:r>
            <a:r>
              <a:rPr lang="th-TH" sz="2400" dirty="0" err="1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เวอร์เนียร์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</a:t>
            </a:r>
            <a:r>
              <a:rPr lang="th-TH" sz="2400" dirty="0" err="1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ลิปเปอร์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ควรทำความสะอาดทั้ง</a:t>
            </a:r>
            <a:r>
              <a:rPr lang="th-TH" sz="2400" dirty="0" err="1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เวอร์เนียร์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</a:t>
            </a:r>
            <a:r>
              <a:rPr lang="th-TH" sz="2400" dirty="0" err="1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ลิปเปอร์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และชิ้นงานด้วยผ้าที่สะอาดก่อนซึ่งจะทำให้ค่าที่วัดได้</a:t>
            </a:r>
            <a:r>
              <a:rPr lang="th-TH" sz="2400" dirty="0" smtClean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เที่ยงตรง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rgbClr val="006699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เลือกใช้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ปากวัดงานให้เหมาะสมกับงานที่จะวัดเช่นวัดขนาดภายนอกวัดขนาดภายในและวัดความลึกของ</a:t>
            </a:r>
            <a:r>
              <a:rPr lang="th-TH" sz="2400" dirty="0" smtClean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ชิ้นงาน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rgbClr val="006699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dirty="0" smtClean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การ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วัดเลื่อนปากของ</a:t>
            </a:r>
            <a:r>
              <a:rPr lang="th-TH" sz="2400" dirty="0" err="1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เวอร์เนียร์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</a:t>
            </a:r>
            <a:r>
              <a:rPr lang="th-TH" sz="2400" dirty="0" err="1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ลิปเปอร์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ให้สัมผัสกับชิ้นงานควรใช้แรงกดให้พอดี ถ้าใช้แรงมากจะทำให้ค่าที่อ่านได้ไม่เที่ยงตรง </a:t>
            </a:r>
            <a:endParaRPr lang="th-TH" sz="2400" dirty="0" smtClean="0">
              <a:solidFill>
                <a:srgbClr val="006699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rgbClr val="006699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</a:t>
            </a:r>
            <a:r>
              <a:rPr lang="th-TH" sz="2400" dirty="0" smtClean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นำ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เอา</a:t>
            </a:r>
            <a:r>
              <a:rPr lang="th-TH" sz="2400" dirty="0" err="1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เวอร์เนียร์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</a:t>
            </a:r>
            <a:r>
              <a:rPr lang="th-TH" sz="2400" dirty="0" err="1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ลิปเปอร์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จับชิ้นงานที่วัดให้ชิดด้านในใกล้สเกลหลักมากที่สุดเพราะถ้าใช้ขอบบางปลายของปากอยู่กับที่และปากเลื่อนวัดทำให้ค่าที่ได้ไม่</a:t>
            </a:r>
            <a:r>
              <a:rPr lang="th-TH" sz="2400" dirty="0" smtClean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แน่นอน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rgbClr val="006699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5</a:t>
            </a:r>
            <a:r>
              <a:rPr lang="th-TH" sz="2400" dirty="0" smtClean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การ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จับชิ้นงานจับให้ปาก</a:t>
            </a:r>
            <a:r>
              <a:rPr lang="th-TH" sz="2400" dirty="0" err="1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เวอร์เนียร์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</a:t>
            </a:r>
            <a:r>
              <a:rPr lang="th-TH" sz="2400" dirty="0" err="1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ลิปเปอร์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ตั้งฉากกับ</a:t>
            </a:r>
            <a:r>
              <a:rPr lang="th-TH" sz="2400" dirty="0" smtClean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ชิ้นงาน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rgbClr val="006699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6</a:t>
            </a:r>
            <a:r>
              <a:rPr lang="th-TH" sz="2400" dirty="0" smtClean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อย่า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วัดชิ้นงานในขณะชิ้นงานยังร้อนและกำลังหมุน</a:t>
            </a:r>
            <a:r>
              <a:rPr lang="th-TH" sz="2400" dirty="0" smtClean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อยู่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rgbClr val="006699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7</a:t>
            </a:r>
            <a:r>
              <a:rPr lang="th-TH" sz="2400" dirty="0" smtClean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หลัง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ใช้งานเลื่อนให้เลข </a:t>
            </a:r>
            <a:r>
              <a:rPr lang="en-US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“0” 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ของสเกลเลื่อนตรงกับเลข</a:t>
            </a:r>
            <a:r>
              <a:rPr lang="en-US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“0” </a:t>
            </a:r>
            <a:r>
              <a:rPr lang="th-TH" sz="2400" dirty="0">
                <a:solidFill>
                  <a:srgbClr val="0066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ของสเกลหลัก</a:t>
            </a:r>
            <a:endParaRPr lang="en-US" sz="2400" dirty="0">
              <a:solidFill>
                <a:srgbClr val="006699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61184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37132" y="3465513"/>
            <a:ext cx="871918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การบำรุงรักษา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ความสะอาดทุกครั้งหลังใช้งานด้วยผ้าที่สะอาดและทาน้ำมันกัน</a:t>
            </a:r>
            <a:r>
              <a:rPr lang="th-TH" sz="2400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สนิม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rgbClr val="FF33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วาง</a:t>
            </a:r>
            <a:r>
              <a:rPr lang="th-TH" sz="2400" dirty="0" err="1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เวอร์เนียร์</a:t>
            </a:r>
            <a:r>
              <a:rPr lang="th-TH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</a:t>
            </a:r>
            <a:r>
              <a:rPr lang="th-TH" sz="2400" dirty="0" err="1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ลิปเปอร์</a:t>
            </a:r>
            <a:r>
              <a:rPr lang="th-TH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ไว้บนผ้าในขณะใช้</a:t>
            </a:r>
            <a:r>
              <a:rPr lang="th-TH" sz="2400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งาน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rgbClr val="FF33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อย่า</a:t>
            </a:r>
            <a:r>
              <a:rPr lang="th-TH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เก็บ</a:t>
            </a:r>
            <a:r>
              <a:rPr lang="th-TH" sz="2400" dirty="0" err="1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เวอร์เนียร์</a:t>
            </a:r>
            <a:r>
              <a:rPr lang="th-TH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</a:t>
            </a:r>
            <a:r>
              <a:rPr lang="th-TH" sz="2400" dirty="0" err="1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ลิปเปอร์</a:t>
            </a:r>
            <a:r>
              <a:rPr lang="th-TH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ไว้ในที่ร้อนจัดหรือเย็น</a:t>
            </a:r>
            <a:r>
              <a:rPr lang="th-TH" sz="2400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จัด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rgbClr val="FF33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</a:t>
            </a:r>
            <a:r>
              <a:rPr lang="th-TH" sz="2400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เก็บ</a:t>
            </a:r>
            <a:r>
              <a:rPr lang="th-TH" sz="2400" dirty="0" err="1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เวอร์เนียร์</a:t>
            </a:r>
            <a:r>
              <a:rPr lang="th-TH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</a:t>
            </a:r>
            <a:r>
              <a:rPr lang="th-TH" sz="2400" dirty="0" err="1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ลิปเปอร์</a:t>
            </a:r>
            <a:r>
              <a:rPr lang="th-TH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ไว้ต่างหากห้ามปนกับเครื่องมือมีคม</a:t>
            </a:r>
            <a:endParaRPr lang="en-US" sz="2400" dirty="0">
              <a:solidFill>
                <a:srgbClr val="FF330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2400" y="-784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2743200" y="911029"/>
            <a:ext cx="3657600" cy="1619250"/>
            <a:chOff x="3780" y="1260"/>
            <a:chExt cx="5760" cy="2551"/>
          </a:xfrm>
        </p:grpSpPr>
        <p:pic>
          <p:nvPicPr>
            <p:cNvPr id="8195" name="Picture 3" descr="verdes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" y="1260"/>
              <a:ext cx="5760" cy="2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4260" y="2700"/>
              <a:ext cx="505" cy="64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6" name="สี่เหลี่ยมผืนผ้า 5"/>
          <p:cNvSpPr/>
          <p:nvPr/>
        </p:nvSpPr>
        <p:spPr>
          <a:xfrm>
            <a:off x="3280621" y="2708075"/>
            <a:ext cx="258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วิธีใช้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เวอร์เนียร์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ลิปเปอร์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22691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13052" y="699763"/>
            <a:ext cx="1944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ไมโครมิเตอร์</a:t>
            </a: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158553" y="1418931"/>
            <a:ext cx="6826894" cy="3422233"/>
            <a:chOff x="-180" y="13320"/>
            <a:chExt cx="7770" cy="3895"/>
          </a:xfrm>
        </p:grpSpPr>
        <p:sp>
          <p:nvSpPr>
            <p:cNvPr id="5" name="Text Box 14"/>
            <p:cNvSpPr txBox="1">
              <a:spLocks noChangeArrowheads="1"/>
            </p:cNvSpPr>
            <p:nvPr/>
          </p:nvSpPr>
          <p:spPr bwMode="auto">
            <a:xfrm>
              <a:off x="-180" y="13320"/>
              <a:ext cx="144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ปากอยู่กับที่</a:t>
              </a:r>
              <a:endParaRPr kumimoji="0" lang="th-T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pic>
          <p:nvPicPr>
            <p:cNvPr id="9229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0" y="13905"/>
              <a:ext cx="7275" cy="3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Line 12"/>
            <p:cNvSpPr>
              <a:spLocks noChangeShapeType="1"/>
            </p:cNvSpPr>
            <p:nvPr/>
          </p:nvSpPr>
          <p:spPr bwMode="auto">
            <a:xfrm>
              <a:off x="540" y="13785"/>
              <a:ext cx="0" cy="9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>
              <a:off x="885" y="14190"/>
              <a:ext cx="0" cy="39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450" y="13755"/>
              <a:ext cx="144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วัตถุที่จะวัด</a:t>
              </a:r>
              <a:endParaRPr kumimoji="0" lang="th-T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1500" y="15014"/>
              <a:ext cx="0" cy="39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90" y="15420"/>
              <a:ext cx="16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ปากเคลื่อนที่</a:t>
              </a:r>
              <a:endParaRPr kumimoji="0" lang="th-T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3330" y="14205"/>
              <a:ext cx="0" cy="39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400" y="13725"/>
              <a:ext cx="189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ปลอกนอก</a:t>
              </a:r>
              <a:endParaRPr kumimoji="0" lang="th-T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5040" y="15449"/>
              <a:ext cx="0" cy="39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4320" y="15840"/>
              <a:ext cx="16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ปลอกหมุน</a:t>
              </a:r>
              <a:endParaRPr kumimoji="0" lang="th-T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5" name="Line 3"/>
            <p:cNvSpPr>
              <a:spLocks noChangeShapeType="1"/>
            </p:cNvSpPr>
            <p:nvPr/>
          </p:nvSpPr>
          <p:spPr bwMode="auto">
            <a:xfrm>
              <a:off x="6600" y="14220"/>
              <a:ext cx="0" cy="39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5640" y="13605"/>
              <a:ext cx="195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ปลอกหมุนกระทบ</a:t>
              </a:r>
              <a:endParaRPr kumimoji="0" lang="th-T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7" name="สี่เหลี่ยมผืนผ้า 16"/>
          <p:cNvSpPr/>
          <p:nvPr/>
        </p:nvSpPr>
        <p:spPr>
          <a:xfrm>
            <a:off x="3927432" y="5255063"/>
            <a:ext cx="1426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ไมโครมิเตอร์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27925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06" y="2078189"/>
            <a:ext cx="5700813" cy="4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05" y="2893263"/>
            <a:ext cx="5700813" cy="4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05" y="3758220"/>
            <a:ext cx="5700813" cy="4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ตัวเชื่อมต่อตรง 2"/>
          <p:cNvCxnSpPr/>
          <p:nvPr/>
        </p:nvCxnSpPr>
        <p:spPr>
          <a:xfrm>
            <a:off x="1273359" y="1118251"/>
            <a:ext cx="0" cy="288000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ตัวเชื่อมต่อตรง 4"/>
          <p:cNvCxnSpPr/>
          <p:nvPr/>
        </p:nvCxnSpPr>
        <p:spPr>
          <a:xfrm>
            <a:off x="1273359" y="2306643"/>
            <a:ext cx="826718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ตัวเชื่อมต่อตรง 10"/>
          <p:cNvCxnSpPr/>
          <p:nvPr/>
        </p:nvCxnSpPr>
        <p:spPr>
          <a:xfrm>
            <a:off x="1273359" y="3133294"/>
            <a:ext cx="826718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>
            <a:off x="1273359" y="3959944"/>
            <a:ext cx="826718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5" y="857737"/>
            <a:ext cx="3126035" cy="51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956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979086" y="837184"/>
            <a:ext cx="7962205" cy="4371654"/>
            <a:chOff x="1968" y="2070"/>
            <a:chExt cx="10163" cy="5580"/>
          </a:xfrm>
        </p:grpSpPr>
        <p:pic>
          <p:nvPicPr>
            <p:cNvPr id="10264" name="Picture 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" y="2790"/>
              <a:ext cx="6780" cy="3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23"/>
            <p:cNvSpPr txBox="1">
              <a:spLocks noChangeArrowheads="1"/>
            </p:cNvSpPr>
            <p:nvPr/>
          </p:nvSpPr>
          <p:spPr bwMode="auto">
            <a:xfrm>
              <a:off x="3120" y="3810"/>
              <a:ext cx="18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วัตถุที่จะใช้วัด</a:t>
              </a:r>
              <a:endParaRPr kumimoji="0" lang="th-TH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5057" y="2415"/>
              <a:ext cx="1890" cy="864"/>
              <a:chOff x="5057" y="2415"/>
              <a:chExt cx="1890" cy="864"/>
            </a:xfrm>
          </p:grpSpPr>
          <p:sp>
            <p:nvSpPr>
              <p:cNvPr id="24" name="Text Box 22"/>
              <p:cNvSpPr txBox="1">
                <a:spLocks noChangeArrowheads="1"/>
              </p:cNvSpPr>
              <p:nvPr/>
            </p:nvSpPr>
            <p:spPr bwMode="auto">
              <a:xfrm>
                <a:off x="5057" y="2415"/>
                <a:ext cx="189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ปลอกนอก</a:t>
                </a:r>
                <a:endPara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5685" y="2910"/>
                <a:ext cx="0" cy="369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637" y="2514"/>
              <a:ext cx="1800" cy="825"/>
              <a:chOff x="3637" y="2514"/>
              <a:chExt cx="1800" cy="825"/>
            </a:xfrm>
          </p:grpSpPr>
          <p:sp>
            <p:nvSpPr>
              <p:cNvPr id="22" name="Text Box 19"/>
              <p:cNvSpPr txBox="1">
                <a:spLocks noChangeArrowheads="1"/>
              </p:cNvSpPr>
              <p:nvPr/>
            </p:nvSpPr>
            <p:spPr bwMode="auto">
              <a:xfrm>
                <a:off x="3637" y="2514"/>
                <a:ext cx="1800" cy="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ปากเคลื่อนที่</a:t>
                </a:r>
                <a:endPara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3" name="Line 18"/>
              <p:cNvSpPr>
                <a:spLocks noChangeShapeType="1"/>
              </p:cNvSpPr>
              <p:nvPr/>
            </p:nvSpPr>
            <p:spPr bwMode="auto">
              <a:xfrm>
                <a:off x="4500" y="2970"/>
                <a:ext cx="0" cy="369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2106" y="2400"/>
              <a:ext cx="1800" cy="939"/>
              <a:chOff x="2106" y="2400"/>
              <a:chExt cx="1800" cy="939"/>
            </a:xfrm>
          </p:grpSpPr>
          <p:sp>
            <p:nvSpPr>
              <p:cNvPr id="20" name="Text Box 16"/>
              <p:cNvSpPr txBox="1">
                <a:spLocks noChangeArrowheads="1"/>
              </p:cNvSpPr>
              <p:nvPr/>
            </p:nvSpPr>
            <p:spPr bwMode="auto">
              <a:xfrm>
                <a:off x="2106" y="2400"/>
                <a:ext cx="18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ปากอยู่กับที่</a:t>
                </a:r>
                <a:endPara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1" name="Line 15"/>
              <p:cNvSpPr>
                <a:spLocks noChangeShapeType="1"/>
              </p:cNvSpPr>
              <p:nvPr/>
            </p:nvSpPr>
            <p:spPr bwMode="auto">
              <a:xfrm>
                <a:off x="3345" y="2970"/>
                <a:ext cx="0" cy="369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5779" y="2070"/>
              <a:ext cx="2695" cy="909"/>
              <a:chOff x="5779" y="2070"/>
              <a:chExt cx="2695" cy="909"/>
            </a:xfrm>
          </p:grpSpPr>
          <p:sp>
            <p:nvSpPr>
              <p:cNvPr id="18" name="Text Box 13"/>
              <p:cNvSpPr txBox="1">
                <a:spLocks noChangeArrowheads="1"/>
              </p:cNvSpPr>
              <p:nvPr/>
            </p:nvSpPr>
            <p:spPr bwMode="auto">
              <a:xfrm>
                <a:off x="5779" y="2070"/>
                <a:ext cx="2695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ปลอกหมุน</a:t>
                </a:r>
                <a:endPara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9" name="Line 12"/>
              <p:cNvSpPr>
                <a:spLocks noChangeShapeType="1"/>
              </p:cNvSpPr>
              <p:nvPr/>
            </p:nvSpPr>
            <p:spPr bwMode="auto">
              <a:xfrm>
                <a:off x="7560" y="2610"/>
                <a:ext cx="0" cy="369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8029" y="3660"/>
              <a:ext cx="4102" cy="2310"/>
              <a:chOff x="8029" y="3660"/>
              <a:chExt cx="4102" cy="2310"/>
            </a:xfrm>
          </p:grpSpPr>
          <p:sp>
            <p:nvSpPr>
              <p:cNvPr id="16" name="Text Box 10"/>
              <p:cNvSpPr txBox="1">
                <a:spLocks noChangeArrowheads="1"/>
              </p:cNvSpPr>
              <p:nvPr/>
            </p:nvSpPr>
            <p:spPr bwMode="auto">
              <a:xfrm>
                <a:off x="8029" y="4170"/>
                <a:ext cx="4102" cy="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ปลอกหมุนกระทบ</a:t>
                </a:r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ใช้หมุนเลื่อนปากเคลื่อนที่</a:t>
                </a:r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ไม่ให้บีบวัตถุจนแน่นเกินไป</a:t>
                </a:r>
                <a:endPara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 flipV="1">
                <a:off x="8700" y="3660"/>
                <a:ext cx="0" cy="652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1968" y="5190"/>
              <a:ext cx="3811" cy="1080"/>
              <a:chOff x="1968" y="5190"/>
              <a:chExt cx="3811" cy="1080"/>
            </a:xfrm>
          </p:grpSpPr>
          <p:sp>
            <p:nvSpPr>
              <p:cNvPr id="14" name="Text Box 7"/>
              <p:cNvSpPr txBox="1">
                <a:spLocks noChangeArrowheads="1"/>
              </p:cNvSpPr>
              <p:nvPr/>
            </p:nvSpPr>
            <p:spPr bwMode="auto">
              <a:xfrm>
                <a:off x="1968" y="5190"/>
                <a:ext cx="3337" cy="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การแบ่งขีดบนปลอกนอก</a:t>
                </a:r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แต่ละขีดมีค่าเท่ากับ</a:t>
                </a: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0</a:t>
                </a: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.</a:t>
                </a: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5</a:t>
                </a: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</a:t>
                </a:r>
                <a:r>
                  <a:rPr kumimoji="0" lang="th-TH" sz="20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มม</a:t>
                </a: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.</a:t>
                </a:r>
                <a:endPara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Line 6"/>
              <p:cNvSpPr>
                <a:spLocks noChangeShapeType="1"/>
              </p:cNvSpPr>
              <p:nvPr/>
            </p:nvSpPr>
            <p:spPr bwMode="auto">
              <a:xfrm rot="-5400000">
                <a:off x="5595" y="5196"/>
                <a:ext cx="0" cy="369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1" name="Group 2"/>
            <p:cNvGrpSpPr>
              <a:grpSpLocks/>
            </p:cNvGrpSpPr>
            <p:nvPr/>
          </p:nvGrpSpPr>
          <p:grpSpPr bwMode="auto">
            <a:xfrm>
              <a:off x="2640" y="6300"/>
              <a:ext cx="7440" cy="1350"/>
              <a:chOff x="2640" y="6300"/>
              <a:chExt cx="7440" cy="1350"/>
            </a:xfrm>
          </p:grpSpPr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>
                <a:off x="2640" y="6570"/>
                <a:ext cx="7440" cy="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1 รอบของปลอกหมุนจะเท่ากับ </a:t>
                </a:r>
                <a:r>
                  <a: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1</a:t>
                </a:r>
                <a:r>
                  <a:rPr kumimoji="0" lang="th-TH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ขีดบนแขน</a:t>
                </a: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(ในกรณีนี้คือ </a:t>
                </a:r>
                <a:r>
                  <a: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50</a:t>
                </a:r>
                <a:r>
                  <a:rPr kumimoji="0" lang="th-TH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ขีดบนปลอกหมุนจะเท่ากับ </a:t>
                </a:r>
                <a:r>
                  <a: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0</a:t>
                </a:r>
                <a:r>
                  <a:rPr kumimoji="0" lang="th-TH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.</a:t>
                </a:r>
                <a:r>
                  <a: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5</a:t>
                </a:r>
                <a:r>
                  <a:rPr kumimoji="0" lang="th-TH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มม. ดังนั้น </a:t>
                </a:r>
                <a:r>
                  <a: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1</a:t>
                </a:r>
                <a:r>
                  <a:rPr kumimoji="0" lang="th-TH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ขีดจึงเท่ากับ </a:t>
                </a:r>
                <a:r>
                  <a: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0</a:t>
                </a:r>
                <a:r>
                  <a:rPr kumimoji="0" lang="th-TH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.</a:t>
                </a:r>
                <a:r>
                  <a: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01</a:t>
                </a:r>
                <a:r>
                  <a:rPr kumimoji="0" lang="th-TH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มม.)</a:t>
                </a:r>
                <a:endParaRPr kumimoji="0" lang="th-TH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 3"/>
              <p:cNvSpPr>
                <a:spLocks/>
              </p:cNvSpPr>
              <p:nvPr/>
            </p:nvSpPr>
            <p:spPr bwMode="auto">
              <a:xfrm>
                <a:off x="2847" y="6300"/>
                <a:ext cx="3960" cy="360"/>
              </a:xfrm>
              <a:custGeom>
                <a:avLst/>
                <a:gdLst>
                  <a:gd name="T0" fmla="*/ 0 w 3960"/>
                  <a:gd name="T1" fmla="*/ 360 h 360"/>
                  <a:gd name="T2" fmla="*/ 0 w 3960"/>
                  <a:gd name="T3" fmla="*/ 180 h 360"/>
                  <a:gd name="T4" fmla="*/ 3960 w 3960"/>
                  <a:gd name="T5" fmla="*/ 180 h 360"/>
                  <a:gd name="T6" fmla="*/ 3960 w 3960"/>
                  <a:gd name="T7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0" h="360">
                    <a:moveTo>
                      <a:pt x="0" y="360"/>
                    </a:moveTo>
                    <a:lnTo>
                      <a:pt x="0" y="180"/>
                    </a:lnTo>
                    <a:lnTo>
                      <a:pt x="3960" y="180"/>
                    </a:lnTo>
                    <a:lnTo>
                      <a:pt x="396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26" name="สี่เหลี่ยมผืนผ้า 25"/>
          <p:cNvSpPr/>
          <p:nvPr/>
        </p:nvSpPr>
        <p:spPr>
          <a:xfrm>
            <a:off x="3090900" y="5660783"/>
            <a:ext cx="3033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แสดงการอ่านค่าที่ไมโครมิเตอร์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1123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2545" y="887700"/>
            <a:ext cx="8570934" cy="4258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4000"/>
              </a:lnSpc>
              <a:spcAft>
                <a:spcPts val="0"/>
              </a:spcAft>
            </a:pPr>
            <a:r>
              <a:rPr lang="th-TH" sz="2400" b="1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วิธีใช้</a:t>
            </a: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ไมโครมิเตอร์</a:t>
            </a:r>
          </a:p>
          <a:p>
            <a:pPr>
              <a:lnSpc>
                <a:spcPct val="94000"/>
              </a:lnSpc>
              <a:spcAft>
                <a:spcPts val="0"/>
              </a:spcAft>
            </a:pPr>
            <a:endParaRPr lang="en-US" sz="8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</a:t>
            </a:r>
            <a:r>
              <a:rPr lang="th-TH" sz="2400" spc="-1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ก่อน</a:t>
            </a:r>
            <a:r>
              <a:rPr lang="th-TH" sz="2400" spc="-1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ใช้ไมโครมิเตอร์ควรทำความสะอาดด้วยผ้าที่สะอาดและอย่าใช้นิ้วมือลูบและตรวจสอบ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ขีด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“0”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ที่ปลอกหมุนและปลอกนอกต้อง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ตรงกัน</a:t>
            </a:r>
          </a:p>
          <a:p>
            <a:pPr algn="thaiDist"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หมุน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ให้ไมโครมิเตอร์มีขนาดใหญ่กว่าชิ้นงานที่จะ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</a:t>
            </a:r>
          </a:p>
          <a:p>
            <a:pPr algn="thaiDist"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การ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วัดชิ้นงานจะต้องจับปลายของปากวัดให้ตั้งฉากกับ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ชิ้นงาน</a:t>
            </a:r>
          </a:p>
          <a:p>
            <a:pPr algn="thaiDist"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การ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วัดชิ้นงานหมุนปลอกหมุนอย่างช้า ๆ จนกระทั่งผิวปากเคลื่อนที่ของไมโครมิเตอร์สัมผัสกับชิ้นงาน จากนั้นหมุนปลอกหมุนกระทบต่อไปอีก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 – 3 </a:t>
            </a:r>
            <a:r>
              <a:rPr lang="th-TH" sz="2400" dirty="0" err="1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แก๊ก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เพื่อให้มีแรงกดที่ผิววัดให้พอเหมาะ</a:t>
            </a:r>
            <a:r>
              <a:rPr lang="th-TH" sz="2400" dirty="0" err="1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แล้วล็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อกแกนวัดให้อยู่กับที่ด้วยปุ่ม</a:t>
            </a:r>
            <a:r>
              <a:rPr lang="th-TH" sz="2400" dirty="0" err="1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ล็อก</a:t>
            </a:r>
            <a:endParaRPr lang="th-TH" sz="2400" dirty="0" smtClean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5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อ่านค่าผลของการวัดชิ้นงานขณะทำการ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</a:t>
            </a:r>
          </a:p>
          <a:p>
            <a:pPr algn="thaiDist"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6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หลังจากใช้งานให้หมุน ให้เลข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“0” 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ของปลอกหมุนตรงกับเลข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“0” 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ของปลอกนอก</a:t>
            </a:r>
            <a:endParaRPr lang="en-US" sz="2400" dirty="0">
              <a:solidFill>
                <a:schemeClr val="accent2">
                  <a:lumMod val="50000"/>
                </a:schemeClr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0472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9310" y="902908"/>
            <a:ext cx="8605379" cy="4605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4000"/>
              </a:lnSpc>
              <a:spcAft>
                <a:spcPts val="0"/>
              </a:spcAf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การบำรุงรักษา</a:t>
            </a:r>
          </a:p>
          <a:p>
            <a:pPr>
              <a:lnSpc>
                <a:spcPct val="94000"/>
              </a:lnSpc>
              <a:spcAft>
                <a:spcPts val="0"/>
              </a:spcAft>
            </a:pP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i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หลังจาก</a:t>
            </a:r>
            <a:r>
              <a:rPr lang="th-TH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ใช้งานทุกครั้งทำความสะอาดด้วยผ้าที่สะอาดและทาน้ำมันกัน</a:t>
            </a:r>
            <a:r>
              <a:rPr lang="th-TH" sz="2400" i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สนิม</a:t>
            </a:r>
          </a:p>
          <a:p>
            <a:pPr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i="1" dirty="0">
              <a:solidFill>
                <a:srgbClr val="7030A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i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ชิ้นงาน</a:t>
            </a:r>
            <a:r>
              <a:rPr lang="th-TH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ที่ใช้ไมโครมิเตอร์วัดควรมีผิว</a:t>
            </a:r>
            <a:r>
              <a:rPr lang="th-TH" sz="2400" i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เรียบ</a:t>
            </a:r>
          </a:p>
          <a:p>
            <a:pPr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i="1" dirty="0">
              <a:solidFill>
                <a:srgbClr val="7030A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i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อย่า</a:t>
            </a:r>
            <a:r>
              <a:rPr lang="th-TH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วัดชิ้นงานในขณะที่ชิ้นงานกำลังหมุน</a:t>
            </a:r>
            <a:r>
              <a:rPr lang="th-TH" sz="2400" i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อยู่</a:t>
            </a:r>
          </a:p>
          <a:p>
            <a:pPr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i="1" dirty="0">
              <a:solidFill>
                <a:srgbClr val="7030A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</a:t>
            </a:r>
            <a:r>
              <a:rPr lang="th-TH" sz="2400" i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อย่า</a:t>
            </a:r>
            <a:r>
              <a:rPr lang="th-TH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ให้ไมโครมิเตอร์ตกเพราะจะทำให้ชำรุดเสียหาย</a:t>
            </a:r>
            <a:r>
              <a:rPr lang="th-TH" sz="2400" i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ได้</a:t>
            </a:r>
          </a:p>
          <a:p>
            <a:pPr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i="1" dirty="0">
              <a:solidFill>
                <a:srgbClr val="7030A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</a:t>
            </a:r>
            <a:r>
              <a:rPr lang="th-TH" sz="2400" i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วาง</a:t>
            </a:r>
            <a:r>
              <a:rPr lang="th-TH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ไมโครมิเตอร์บนผ้านุ่มที่</a:t>
            </a:r>
            <a:r>
              <a:rPr lang="th-TH" sz="2400" i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สะอาด</a:t>
            </a:r>
          </a:p>
          <a:p>
            <a:pPr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i="1" dirty="0">
              <a:solidFill>
                <a:srgbClr val="7030A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94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6</a:t>
            </a:r>
            <a:r>
              <a:rPr lang="th-TH" sz="2400" i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เก็บ</a:t>
            </a:r>
            <a:r>
              <a:rPr lang="th-TH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ไมโครมิเตอร์ไว้ในกล่องเครื่องมือของไมโครมิเตอร์ห้ามปนกับเครื่องมือมีคม</a:t>
            </a:r>
            <a:endParaRPr lang="en-US" sz="2400" i="1" dirty="0">
              <a:solidFill>
                <a:srgbClr val="7030A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5561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5572" y="685353"/>
            <a:ext cx="2897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4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นาฬิกา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</a:t>
            </a:r>
            <a:r>
              <a:rPr lang="th-TH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78" y="885856"/>
            <a:ext cx="4055163" cy="293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6092853" y="3824710"/>
            <a:ext cx="1104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นาฬิกาวัด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75573" y="1377851"/>
            <a:ext cx="4296427" cy="260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0"/>
              </a:spcAft>
            </a:pPr>
            <a:r>
              <a:rPr lang="th-TH" sz="2400" b="1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วิธีการอ่านนาฬิกาวัด</a:t>
            </a:r>
            <a:endParaRPr lang="en-US" sz="2400" dirty="0">
              <a:solidFill>
                <a:srgbClr val="33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97000"/>
              </a:lnSpc>
              <a:spcAft>
                <a:spcPts val="0"/>
              </a:spcAf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นาฬิกา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 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จะมีหน้าปัดที่อ่านค่าสเกลวัดได้ 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หน้าปัด คือ</a:t>
            </a: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</a:t>
            </a: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หน้าปัด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ใหญ่ สเกลบนหน้าปัดใหญ่จะแบ่งสเกลออกเป็นช่องเล็ก ๆ ช่องละ 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01 </a:t>
            </a:r>
            <a:r>
              <a:rPr lang="th-TH" sz="2400" dirty="0" err="1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มม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หน้าปัด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เล็ก สเกลบนหน้าปัดเล็กจะแบ่งออกเป็นช่อง ๆ ละ 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sz="2400" dirty="0" err="1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มม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75572" y="4286375"/>
            <a:ext cx="8547569" cy="1883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0"/>
              </a:spcAf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ทำงาน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ถ้าแกนวัดของนาฬิกาวัดเคลื่อนที่ เข็มบนหน้าปัดใหญ่และเล็กก็จะเคลื่อนที่ตามไปด้วย เข็มบนหน้าปัดใหญ่เคลื่อนที่ไป 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รอบ จะมีค่าเท่ากับ 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sz="2400" dirty="0" err="1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มม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และเข็มบนหน้าปัดเล็กจะเคลื่อนที่ไปเท่ากับ 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sz="2400" dirty="0" err="1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มม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(เข็มจะตรงเลข 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</a:pP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403102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625750" y="917702"/>
            <a:ext cx="5892500" cy="2112489"/>
            <a:chOff x="1178" y="5151"/>
            <a:chExt cx="9113" cy="3267"/>
          </a:xfrm>
        </p:grpSpPr>
        <p:pic>
          <p:nvPicPr>
            <p:cNvPr id="12305" name="Picture 17"/>
            <p:cNvPicPr>
              <a:picLocks noChangeAspect="1" noChangeArrowheads="1"/>
            </p:cNvPicPr>
            <p:nvPr/>
          </p:nvPicPr>
          <p:blipFill>
            <a:blip r:embed="rId2" cstate="print">
              <a:lum bright="6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5930"/>
              <a:ext cx="2807" cy="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4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" y="5724"/>
              <a:ext cx="876" cy="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15"/>
            <p:cNvSpPr txBox="1">
              <a:spLocks noChangeArrowheads="1"/>
            </p:cNvSpPr>
            <p:nvPr/>
          </p:nvSpPr>
          <p:spPr bwMode="auto">
            <a:xfrm>
              <a:off x="1178" y="5403"/>
              <a:ext cx="5371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thai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แกนวัดตั้งฉากกับชิ้นงาน (ก้านวาล์ว)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5" name="Line 14"/>
            <p:cNvSpPr>
              <a:spLocks noChangeShapeType="1"/>
            </p:cNvSpPr>
            <p:nvPr/>
          </p:nvSpPr>
          <p:spPr bwMode="auto">
            <a:xfrm>
              <a:off x="5002" y="5875"/>
              <a:ext cx="0" cy="11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thaiDist"/>
              <a:endParaRPr lang="th-TH" sz="18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6320" y="6314"/>
              <a:ext cx="1911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thai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ปลอกวาล์ว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8308" y="5151"/>
              <a:ext cx="1983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thai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ช่องว่าง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8088" y="6559"/>
              <a:ext cx="37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thaiDist"/>
              <a:endParaRPr lang="th-TH" sz="18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7732" y="7647"/>
              <a:ext cx="83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thaiDist"/>
              <a:endParaRPr lang="th-TH" sz="18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rot="5400000">
              <a:off x="8634" y="5833"/>
              <a:ext cx="49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thaiDist"/>
              <a:endParaRPr lang="th-TH" sz="18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grpSp>
          <p:nvGrpSpPr>
            <p:cNvPr id="11" name="Group 6"/>
            <p:cNvGrpSpPr>
              <a:grpSpLocks/>
            </p:cNvGrpSpPr>
            <p:nvPr/>
          </p:nvGrpSpPr>
          <p:grpSpPr bwMode="auto">
            <a:xfrm>
              <a:off x="8045" y="6131"/>
              <a:ext cx="1304" cy="1399"/>
              <a:chOff x="9405" y="12780"/>
              <a:chExt cx="1125" cy="1080"/>
            </a:xfrm>
          </p:grpSpPr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10170" y="12780"/>
                <a:ext cx="360" cy="1080"/>
              </a:xfrm>
              <a:custGeom>
                <a:avLst/>
                <a:gdLst>
                  <a:gd name="T0" fmla="*/ 360 w 360"/>
                  <a:gd name="T1" fmla="*/ 0 h 1080"/>
                  <a:gd name="T2" fmla="*/ 0 w 360"/>
                  <a:gd name="T3" fmla="*/ 0 h 1080"/>
                  <a:gd name="T4" fmla="*/ 0 w 360"/>
                  <a:gd name="T5" fmla="*/ 1080 h 1080"/>
                  <a:gd name="T6" fmla="*/ 360 w 360"/>
                  <a:gd name="T7" fmla="*/ 108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0" h="1080">
                    <a:moveTo>
                      <a:pt x="360" y="0"/>
                    </a:moveTo>
                    <a:lnTo>
                      <a:pt x="0" y="0"/>
                    </a:lnTo>
                    <a:lnTo>
                      <a:pt x="0" y="1080"/>
                    </a:lnTo>
                    <a:lnTo>
                      <a:pt x="360" y="108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thaiDist"/>
                <a:endParaRPr lang="th-TH" sz="18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7" name="Freeform 7"/>
              <p:cNvSpPr>
                <a:spLocks/>
              </p:cNvSpPr>
              <p:nvPr/>
            </p:nvSpPr>
            <p:spPr bwMode="auto">
              <a:xfrm flipH="1">
                <a:off x="9405" y="12780"/>
                <a:ext cx="360" cy="1080"/>
              </a:xfrm>
              <a:custGeom>
                <a:avLst/>
                <a:gdLst>
                  <a:gd name="T0" fmla="*/ 360 w 360"/>
                  <a:gd name="T1" fmla="*/ 0 h 1080"/>
                  <a:gd name="T2" fmla="*/ 0 w 360"/>
                  <a:gd name="T3" fmla="*/ 0 h 1080"/>
                  <a:gd name="T4" fmla="*/ 0 w 360"/>
                  <a:gd name="T5" fmla="*/ 1080 h 1080"/>
                  <a:gd name="T6" fmla="*/ 360 w 360"/>
                  <a:gd name="T7" fmla="*/ 108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0" h="1080">
                    <a:moveTo>
                      <a:pt x="360" y="0"/>
                    </a:moveTo>
                    <a:lnTo>
                      <a:pt x="0" y="0"/>
                    </a:lnTo>
                    <a:lnTo>
                      <a:pt x="0" y="1080"/>
                    </a:lnTo>
                    <a:lnTo>
                      <a:pt x="360" y="108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thaiDist"/>
                <a:endParaRPr lang="th-TH" sz="18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1511" y="6820"/>
              <a:ext cx="1756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thai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นาฬิกาวัด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6282" y="7331"/>
              <a:ext cx="1836" cy="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thai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ก้านวาล์ว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4" name="Line 3"/>
            <p:cNvSpPr>
              <a:spLocks noChangeShapeType="1"/>
            </p:cNvSpPr>
            <p:nvPr/>
          </p:nvSpPr>
          <p:spPr bwMode="auto">
            <a:xfrm>
              <a:off x="3049" y="7090"/>
              <a:ext cx="83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thaiDist"/>
              <a:endParaRPr lang="th-TH" sz="18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5" name="Freeform 2"/>
            <p:cNvSpPr>
              <a:spLocks/>
            </p:cNvSpPr>
            <p:nvPr/>
          </p:nvSpPr>
          <p:spPr bwMode="auto">
            <a:xfrm>
              <a:off x="5122" y="7077"/>
              <a:ext cx="1462" cy="602"/>
            </a:xfrm>
            <a:custGeom>
              <a:avLst/>
              <a:gdLst>
                <a:gd name="T0" fmla="*/ 0 w 1260"/>
                <a:gd name="T1" fmla="*/ 0 h 1080"/>
                <a:gd name="T2" fmla="*/ 0 w 1260"/>
                <a:gd name="T3" fmla="*/ 1080 h 1080"/>
                <a:gd name="T4" fmla="*/ 1260 w 1260"/>
                <a:gd name="T5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60" h="1080">
                  <a:moveTo>
                    <a:pt x="0" y="0"/>
                  </a:moveTo>
                  <a:lnTo>
                    <a:pt x="0" y="1080"/>
                  </a:lnTo>
                  <a:lnTo>
                    <a:pt x="1260" y="108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thaiDist"/>
              <a:endParaRPr lang="th-TH" sz="18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8" name="สี่เหลี่ยมผืนผ้า 17"/>
          <p:cNvSpPr/>
          <p:nvPr/>
        </p:nvSpPr>
        <p:spPr>
          <a:xfrm>
            <a:off x="2609764" y="3181499"/>
            <a:ext cx="3924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การใช้นาฬิกาวัดวัดระยะรุนของก้านวาล์ว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267751" y="3757752"/>
            <a:ext cx="86084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วิธีใช้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นาฬิกาวัด (วัดระยะรุน)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ความสะอาดนาฬิกาวัดด้วยผ้าสะอาดก่อนใช้งาน</a:t>
            </a:r>
            <a:endParaRPr lang="en-US" sz="2400" dirty="0">
              <a:solidFill>
                <a:srgbClr val="33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ติดตั้ง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แกนวัดของนาฬิกาวัดให้ตั้งฉากกับชิ้นงาน</a:t>
            </a:r>
            <a:endParaRPr lang="en-US" sz="2400" dirty="0">
              <a:solidFill>
                <a:srgbClr val="33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ปรับ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กรอบนอก (กรอบปรับได้) ของนาฬิกาวัดให้เลข </a:t>
            </a:r>
            <a:r>
              <a:rPr lang="en-US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“0” 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ตรงกับเข็มวัด</a:t>
            </a:r>
            <a:endParaRPr lang="en-US" sz="2400" dirty="0">
              <a:solidFill>
                <a:srgbClr val="33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</a:t>
            </a:r>
            <a:r>
              <a:rPr lang="th-TH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จับ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ชิ้นงานที่สัมผัสกับปลายแกนวัดของนาฬิกาวัดโยกไปมาอย่างช้า ๆ เพื่อหาค่าระยะรุน</a:t>
            </a:r>
            <a:endParaRPr lang="en-US" sz="2400" dirty="0">
              <a:solidFill>
                <a:srgbClr val="33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5</a:t>
            </a:r>
            <a:r>
              <a:rPr lang="th-TH" sz="240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อ่าน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ค่าที่เข็มวัด (เข็มยาว) ของนาฬิกาวัดในช่องที่เข็มวัดเคลื่อนที่ไป</a:t>
            </a:r>
            <a:endParaRPr lang="en-US" sz="2400" dirty="0">
              <a:solidFill>
                <a:srgbClr val="33660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8907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4257" y="822782"/>
            <a:ext cx="865548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การบำรุงรักษา</a:t>
            </a:r>
          </a:p>
          <a:p>
            <a:pPr>
              <a:spcAft>
                <a:spcPts val="0"/>
              </a:spcAft>
            </a:pP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i="1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i="1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i="1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ความสะอาดด้วยผ้าที่สะอาดหลังใช้งานทุก</a:t>
            </a:r>
            <a:r>
              <a:rPr lang="th-TH" sz="2400" i="1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ครั้ง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2400" i="1" dirty="0">
              <a:solidFill>
                <a:srgbClr val="99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i="1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i="1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i="1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ใช้</a:t>
            </a:r>
            <a:r>
              <a:rPr lang="th-TH" sz="2400" i="1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งานด้วยความระมัดระวังอย่าให้ตกเพราะจะทำให้ชำรุดเสียหาย</a:t>
            </a:r>
            <a:r>
              <a:rPr lang="th-TH" sz="2400" i="1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ได้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2400" i="1" dirty="0">
              <a:solidFill>
                <a:srgbClr val="99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i="1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i="1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ตรวจสอบ</a:t>
            </a:r>
            <a:r>
              <a:rPr lang="th-TH" sz="2400" i="1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ความเที่ยงตรงของเข็มวัดโดยปรับกรอบนอกให้ตรง</a:t>
            </a:r>
            <a:r>
              <a:rPr lang="th-TH" sz="2400" i="1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เลข  </a:t>
            </a:r>
            <a:r>
              <a:rPr lang="en-US" sz="2400" i="1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“0” </a:t>
            </a:r>
            <a:r>
              <a:rPr lang="th-TH" sz="2400" i="1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ตรงกับเข็มวัดแล้วยกแกนวัดขึ้นและปล่อยลงเบา ๆ ว่าเข็มกลับมาชี้ที่เลข </a:t>
            </a:r>
            <a:r>
              <a:rPr lang="en-US" sz="2400" i="1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“</a:t>
            </a:r>
            <a:r>
              <a:rPr lang="en-US" sz="2400" i="1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0” </a:t>
            </a:r>
            <a:r>
              <a:rPr lang="th-TH" sz="2400" i="1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เสมอทุกครั้งที่ปล่อยแกนวัดและไม่ควรกดแกนวัดขึ้นลงเพราะจะทำให้เกิดความผิดพลาดในการใช้งาน</a:t>
            </a:r>
            <a:r>
              <a:rPr lang="th-TH" sz="2400" i="1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ได้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2400" i="1" dirty="0">
              <a:solidFill>
                <a:srgbClr val="99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i="1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i="1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4</a:t>
            </a:r>
            <a:r>
              <a:rPr lang="th-TH" sz="2400" i="1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เก็บ</a:t>
            </a:r>
            <a:r>
              <a:rPr lang="th-TH" sz="2400" i="1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เครื่องมือไม่ให้ปนกับเครื่องมืออย่างอื่น </a:t>
            </a:r>
            <a:endParaRPr lang="en-US" sz="2400" i="1" dirty="0">
              <a:solidFill>
                <a:srgbClr val="99660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8022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08160" y="900644"/>
            <a:ext cx="2945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วัดกระบอกสูบ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756250" y="1757236"/>
            <a:ext cx="7631500" cy="2297186"/>
            <a:chOff x="1421" y="4427"/>
            <a:chExt cx="9544" cy="2872"/>
          </a:xfrm>
        </p:grpSpPr>
        <p:pic>
          <p:nvPicPr>
            <p:cNvPr id="13322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" y="4972"/>
              <a:ext cx="5679" cy="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1" name="Picture 9" descr="DSCF0981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2" t="3751" r="423"/>
            <a:stretch>
              <a:fillRect/>
            </a:stretch>
          </p:blipFill>
          <p:spPr bwMode="auto">
            <a:xfrm>
              <a:off x="7565" y="5689"/>
              <a:ext cx="1980" cy="1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7124" y="4427"/>
              <a:ext cx="3841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ชุดกล่องเครื่องมือวัดและ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ก้านเสริม</a:t>
              </a:r>
              <a:r>
                <a:rPr kumimoji="0" lang="th-TH" sz="2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เกจ</a:t>
              </a: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วัด, แหวนเสริม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rot="5400000">
              <a:off x="8345" y="5542"/>
              <a:ext cx="36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486" y="5080"/>
              <a:ext cx="2283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เครื่องมือวัดกระบอกสูบ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4565" y="5317"/>
              <a:ext cx="36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 flipH="1">
              <a:off x="2261" y="5317"/>
              <a:ext cx="36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2792" y="6487"/>
              <a:ext cx="1440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กระบอกสูบ</a:t>
              </a:r>
              <a:endParaRPr kumimoji="0" lang="th-T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1" name="Line 2"/>
            <p:cNvSpPr>
              <a:spLocks noChangeShapeType="1"/>
            </p:cNvSpPr>
            <p:nvPr/>
          </p:nvSpPr>
          <p:spPr bwMode="auto">
            <a:xfrm>
              <a:off x="4130" y="6754"/>
              <a:ext cx="36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2" name="สี่เหลี่ยมผืนผ้า 11"/>
          <p:cNvSpPr/>
          <p:nvPr/>
        </p:nvSpPr>
        <p:spPr>
          <a:xfrm>
            <a:off x="3414161" y="4654437"/>
            <a:ext cx="2371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เครื่องมือวัดกระบอกสูบ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48037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3047" y="437320"/>
            <a:ext cx="8617906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100" dirty="0">
                <a:latin typeface="Cordia New" panose="020B0304020202020204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 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solidFill>
                  <a:srgbClr val="FF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วิธีใช้</a:t>
            </a:r>
            <a:r>
              <a:rPr lang="th-TH" sz="2400" b="1" dirty="0">
                <a:solidFill>
                  <a:srgbClr val="FF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เครื่องมือวัดกระบอก</a:t>
            </a:r>
            <a:r>
              <a:rPr lang="th-TH" sz="2400" b="1" dirty="0" smtClean="0">
                <a:solidFill>
                  <a:srgbClr val="FF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สูบ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rgbClr val="FF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FF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วัด</a:t>
            </a:r>
            <a:r>
              <a:rPr lang="th-TH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ขนาดกระบอกสูบด้วย</a:t>
            </a:r>
            <a:r>
              <a:rPr lang="th-TH" sz="2400" dirty="0" err="1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เวอร์เนียร์</a:t>
            </a:r>
            <a:r>
              <a:rPr lang="th-TH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</a:t>
            </a:r>
            <a:r>
              <a:rPr lang="th-TH" sz="2400" dirty="0" err="1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ลิป</a:t>
            </a:r>
            <a:r>
              <a:rPr lang="th-TH" sz="2400" dirty="0" err="1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เปอร์</a:t>
            </a:r>
            <a:endParaRPr lang="en-US" sz="2400" dirty="0">
              <a:solidFill>
                <a:srgbClr val="BB561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2400" dirty="0" smtClean="0">
              <a:solidFill>
                <a:srgbClr val="BB561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เลือกใช้ก้านเสริม</a:t>
            </a:r>
            <a:r>
              <a:rPr lang="th-TH" sz="2400" dirty="0" err="1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</a:t>
            </a:r>
            <a:r>
              <a:rPr lang="th-TH" sz="2400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วัดและเลือกขนาดของแหวนที่จะมาเสริมให้ได้ขนาดที่เหมาะสม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rgbClr val="BB561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ประกอบ</a:t>
            </a:r>
            <a:r>
              <a:rPr lang="th-TH" sz="2400" dirty="0" err="1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</a:t>
            </a:r>
            <a:r>
              <a:rPr lang="th-TH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เข้ากับเก</a:t>
            </a:r>
            <a:r>
              <a:rPr lang="th-TH" sz="2400" dirty="0" err="1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จวัดก</a:t>
            </a:r>
            <a:r>
              <a:rPr lang="th-TH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ระบอกสูบ ตัวอย่างถ้าหากวัดเส้นผ่านศูนย์กลางของกระบอกสูบได้เท่ากับ </a:t>
            </a:r>
            <a:r>
              <a:rPr lang="en-US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53</a:t>
            </a:r>
            <a:r>
              <a:rPr lang="th-TH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00</a:t>
            </a:r>
            <a:r>
              <a:rPr lang="th-TH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dirty="0" err="1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มม</a:t>
            </a:r>
            <a:r>
              <a:rPr lang="th-TH" sz="2400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rgbClr val="BB561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</a:t>
            </a:r>
            <a:r>
              <a:rPr lang="th-TH" sz="2400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ตั้ง</a:t>
            </a:r>
            <a:r>
              <a:rPr lang="th-TH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ไมโครมิเตอร์ </a:t>
            </a:r>
            <a:r>
              <a:rPr lang="en-US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53</a:t>
            </a:r>
            <a:r>
              <a:rPr lang="th-TH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dirty="0" err="1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มม</a:t>
            </a:r>
            <a:r>
              <a:rPr lang="th-TH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ตั้งเกจกระบอกสูบจากค่าที่วัดได้และปรับเข็มวัดของ</a:t>
            </a:r>
            <a:r>
              <a:rPr lang="th-TH" sz="2400" dirty="0" err="1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ไดอัลเกจ</a:t>
            </a:r>
            <a:r>
              <a:rPr lang="th-TH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ให้ตรงเลข </a:t>
            </a:r>
            <a:r>
              <a:rPr lang="en-US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 </a:t>
            </a:r>
            <a:r>
              <a:rPr lang="th-TH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ของนาฬิกา</a:t>
            </a:r>
            <a:r>
              <a:rPr lang="th-TH" sz="2400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rgbClr val="BB561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/>
            <a:r>
              <a:rPr lang="en-US" sz="2400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5</a:t>
            </a:r>
            <a:r>
              <a:rPr lang="th-TH" sz="2400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สอด</a:t>
            </a:r>
            <a:r>
              <a:rPr lang="th-TH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เกจกระบอกสูบเข้าไปในกระบอกสูบที่ต้องการวัด ขยับปลาย</a:t>
            </a:r>
            <a:r>
              <a:rPr lang="th-TH" sz="2400" dirty="0" err="1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</a:t>
            </a:r>
            <a:r>
              <a:rPr lang="th-TH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วัดไปตามมุมต่าง ๆ เพื่อจะหาจุดที่แคบที่สุดของกระบอกสูบ</a:t>
            </a:r>
            <a:endParaRPr lang="th-TH" sz="2400" dirty="0">
              <a:solidFill>
                <a:srgbClr val="BB561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8163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8703" y="972855"/>
            <a:ext cx="85865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การบำรุงรักษา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rgbClr val="A5002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ความสะอาดเครื่องมือด้วยผ้าสะอาดทุกครั้งหลังใช้</a:t>
            </a:r>
            <a:r>
              <a:rPr lang="th-TH" sz="2400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งาน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rgbClr val="A5002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ระมัดระวัง</a:t>
            </a:r>
            <a:r>
              <a:rPr lang="th-TH" sz="2400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ในการใช้อย่าให้ตกหล่นเพราะจะทำให้เครื่องมือชำรุด</a:t>
            </a:r>
            <a:r>
              <a:rPr lang="th-TH" sz="2400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ได้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rgbClr val="A5002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เก็บ</a:t>
            </a:r>
            <a:r>
              <a:rPr lang="th-TH" sz="2400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เครื่องมือไม่ให้ปนกับเครื่องมืออย่างอื่น </a:t>
            </a:r>
            <a:endParaRPr lang="en-US" sz="2400" dirty="0">
              <a:solidFill>
                <a:srgbClr val="A50021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25061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17553" y="699763"/>
            <a:ext cx="1915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6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พลาสติก</a:t>
            </a:r>
            <a:r>
              <a:rPr lang="th-TH" sz="2400" b="1" dirty="0" err="1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6" y="1336145"/>
            <a:ext cx="3854446" cy="294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912731" y="4689344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ช่องว่างระหว่างข้อเหวี่ยงและแบ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ริ่ง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13801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6" y="731271"/>
            <a:ext cx="6080258" cy="49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6" y="1414311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69396" y="2047522"/>
            <a:ext cx="8649136" cy="1169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97000"/>
              </a:lnSpc>
              <a:spcAft>
                <a:spcPts val="0"/>
              </a:spcAft>
            </a:pP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i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</a:t>
            </a:r>
            <a:r>
              <a:rPr lang="th-TH" sz="2400" b="1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ซ่อม </a:t>
            </a:r>
            <a:r>
              <a:rPr lang="th-TH" sz="2400" b="1" i="1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คือเครื่องมือทั่ว ๆ ไปที่ใช้ในการซ่อมเครื่องยนต์ สำหรับใช้เป็นเครื่องมือถอดและประกอบในการซ่อมเครื่องยนต์มีหลายอย่าง เช่น ประแจปากตาย ประแจแหวน ประ</a:t>
            </a:r>
            <a:r>
              <a:rPr lang="th-TH" sz="2400" b="1" i="1" dirty="0" err="1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แจบ็อกซ์</a:t>
            </a:r>
            <a:r>
              <a:rPr lang="th-TH" sz="2400" b="1" i="1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ไขควงและค้อน เป็นต้น</a:t>
            </a:r>
            <a:endParaRPr lang="en-US" sz="2400" b="1" i="1" dirty="0">
              <a:solidFill>
                <a:srgbClr val="33660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69396" y="3278099"/>
            <a:ext cx="60933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5.1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.1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 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(Wrench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ประแจที่ใช้ในงานถอดประกอบเครื่องกลมีดังนี้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69396" y="3804861"/>
            <a:ext cx="4389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1.</a:t>
            </a:r>
            <a:r>
              <a:rPr lang="th-TH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ประแจ</a:t>
            </a:r>
            <a:r>
              <a:rPr lang="th-TH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แหวน</a:t>
            </a:r>
            <a:r>
              <a:rPr lang="en-US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(Box–End Wrench) </a:t>
            </a:r>
            <a:endParaRPr lang="th-TH" sz="2400" b="1" dirty="0">
              <a:solidFill>
                <a:srgbClr val="FF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297" y="4501747"/>
            <a:ext cx="3707043" cy="161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6222017" y="5045174"/>
            <a:ext cx="1372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ประแจแหวน</a:t>
            </a:r>
            <a:endParaRPr lang="th-TH" sz="2400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34259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689076" y="779039"/>
            <a:ext cx="7324114" cy="2061553"/>
            <a:chOff x="541" y="6481"/>
            <a:chExt cx="9285" cy="2614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101" y="6562"/>
              <a:ext cx="8725" cy="2533"/>
              <a:chOff x="1101" y="6562"/>
              <a:chExt cx="8725" cy="2533"/>
            </a:xfrm>
          </p:grpSpPr>
          <p:pic>
            <p:nvPicPr>
              <p:cNvPr id="15365" name="Picture 5" descr="พลาสติกเกจจริงนิ้ว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599" t="25778" r="3865" b="18518"/>
              <a:stretch>
                <a:fillRect/>
              </a:stretch>
            </p:blipFill>
            <p:spPr bwMode="auto">
              <a:xfrm>
                <a:off x="1101" y="7425"/>
                <a:ext cx="8725" cy="1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64" name="Picture 4" descr="scan000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739" r="23529" b="16522"/>
              <a:stretch>
                <a:fillRect/>
              </a:stretch>
            </p:blipFill>
            <p:spPr bwMode="auto">
              <a:xfrm>
                <a:off x="4441" y="6562"/>
                <a:ext cx="5040" cy="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541" y="6481"/>
              <a:ext cx="4175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พลาสติก</a:t>
              </a:r>
              <a:r>
                <a:rPr kumimoji="0" lang="th-TH" sz="2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เกจ</a:t>
              </a: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 รูปร่างคล้ายเส้นด้าย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pic>
        <p:nvPicPr>
          <p:cNvPr id="15368" name="Picture 8" descr="พลาสติกเกจจริงม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8" t="25153" r="6625"/>
          <a:stretch>
            <a:fillRect/>
          </a:stretch>
        </p:blipFill>
        <p:spPr bwMode="auto">
          <a:xfrm>
            <a:off x="1130810" y="3774175"/>
            <a:ext cx="6734979" cy="144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1036529" y="5522826"/>
            <a:ext cx="7070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พลาสติก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มีหน่วยวัดเป็น 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มม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มีขนาดระหว่าง 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25 – 0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76 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มม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81836" y="3080432"/>
            <a:ext cx="8580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พลาสติก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มีหน่วยวัดเป็นนิ้ว มีขนาด ระหว่าง 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001 – 0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003 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นิ้ว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04649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79" y="1528176"/>
            <a:ext cx="7090848" cy="223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1410938" y="4440477"/>
            <a:ext cx="6294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การใช้พลาสติก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วัดช่องว่างระหว่างแบ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ริ่ง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กับเพลาข้อเหวี่ยง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1809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0521" y="924728"/>
            <a:ext cx="8642958" cy="4391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b="1" i="1" dirty="0" smtClean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วิธีใช้</a:t>
            </a:r>
            <a:r>
              <a:rPr lang="th-TH" sz="2400" b="1" i="1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พลาสติก</a:t>
            </a:r>
            <a:r>
              <a:rPr lang="th-TH" sz="2400" b="1" i="1" dirty="0" err="1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</a:t>
            </a:r>
            <a:r>
              <a:rPr lang="th-TH" sz="2400" b="1" i="1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i="1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ใช้วัดช่องว่างระหว่างเพลาข้อเหวี่ยงและแบ</a:t>
            </a:r>
            <a:r>
              <a:rPr lang="th-TH" sz="2400" i="1" dirty="0" err="1" smtClean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ริ่ง</a:t>
            </a:r>
            <a:endParaRPr lang="th-TH" sz="2400" i="1" dirty="0" smtClean="0">
              <a:solidFill>
                <a:srgbClr val="CC00FF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ความสะอาดเพลาข้อเหวี่ยงและแบ</a:t>
            </a:r>
            <a:r>
              <a:rPr lang="th-TH" sz="2400" dirty="0" err="1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ริ่ง</a:t>
            </a:r>
            <a:r>
              <a:rPr lang="th-TH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ให้</a:t>
            </a:r>
            <a:r>
              <a:rPr lang="th-TH" sz="2400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สะอาด</a:t>
            </a: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rgbClr val="000099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ตัด</a:t>
            </a:r>
            <a:r>
              <a:rPr lang="th-TH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พลาสติก</a:t>
            </a:r>
            <a:r>
              <a:rPr lang="th-TH" sz="2400" dirty="0" err="1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</a:t>
            </a:r>
            <a:r>
              <a:rPr lang="th-TH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พร้อมด้วยซองให้มีความยาวพอดีกับความกว้างของแบ</a:t>
            </a:r>
            <a:r>
              <a:rPr lang="th-TH" sz="2400" dirty="0" err="1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ริ่ง</a:t>
            </a:r>
            <a:endParaRPr lang="th-TH" sz="2400" dirty="0" smtClean="0">
              <a:solidFill>
                <a:srgbClr val="000099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rgbClr val="000099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เท</a:t>
            </a:r>
            <a:r>
              <a:rPr lang="th-TH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เส้นพลาสติกเกจออกจากซองและวางบนเพลาข้อ</a:t>
            </a:r>
            <a:r>
              <a:rPr lang="th-TH" sz="2400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เหวี่ยง</a:t>
            </a: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rgbClr val="000099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</a:t>
            </a:r>
            <a:r>
              <a:rPr lang="th-TH" sz="2400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ใส่</a:t>
            </a:r>
            <a:r>
              <a:rPr lang="th-TH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ฝาประกับพร้อมแบ</a:t>
            </a:r>
            <a:r>
              <a:rPr lang="th-TH" sz="2400" dirty="0" err="1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ริ่ง</a:t>
            </a:r>
            <a:r>
              <a:rPr lang="th-TH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เข้ากับเพลาข้อเหวี่ยงแล้วขันสกรูให้แน่นตามค่าแรงขันที่</a:t>
            </a:r>
            <a:r>
              <a:rPr lang="th-TH" sz="2400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กำหนด</a:t>
            </a: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rgbClr val="000099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</a:t>
            </a:r>
            <a:r>
              <a:rPr lang="th-TH" sz="2400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ถอด</a:t>
            </a:r>
            <a:r>
              <a:rPr lang="th-TH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ฝาประกับออกพร้อมแบ</a:t>
            </a:r>
            <a:r>
              <a:rPr lang="th-TH" sz="2400" dirty="0" err="1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ริ่ง</a:t>
            </a:r>
            <a:r>
              <a:rPr lang="th-TH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แล้ววัดความกว้างของพลาสติก</a:t>
            </a:r>
            <a:r>
              <a:rPr lang="th-TH" sz="2400" dirty="0" err="1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</a:t>
            </a:r>
            <a:r>
              <a:rPr lang="th-TH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ที่แบนด้วยซองพลาสติก</a:t>
            </a:r>
            <a:r>
              <a:rPr lang="th-TH" sz="2400" dirty="0" err="1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</a:t>
            </a:r>
            <a:r>
              <a:rPr lang="th-TH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แล้วนำค่าที่วัดได้ไปเทียบกับค่ามาตรฐานที่กำหนด </a:t>
            </a:r>
            <a:endParaRPr lang="en-US" sz="2400" dirty="0">
              <a:solidFill>
                <a:srgbClr val="000099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3814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5573" y="875224"/>
            <a:ext cx="8617906" cy="4032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97000"/>
              </a:lnSpc>
              <a:spcAft>
                <a:spcPts val="0"/>
              </a:spcAf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การบำรุงรักษา</a:t>
            </a:r>
          </a:p>
          <a:p>
            <a:pPr algn="thaiDist">
              <a:lnSpc>
                <a:spcPct val="97000"/>
              </a:lnSpc>
              <a:spcAft>
                <a:spcPts val="0"/>
              </a:spcAft>
            </a:pP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อย่า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งอและอย่าให้ของหนักทับพลาสติก</a:t>
            </a:r>
            <a:r>
              <a:rPr lang="th-TH" sz="2400" dirty="0" err="1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เพราะจะทำให้พลาสติกเก</a:t>
            </a:r>
            <a:r>
              <a:rPr lang="th-TH" sz="2400" dirty="0" err="1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จขาด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และแบนได้ก่อนที่จะใช้</a:t>
            </a:r>
            <a:r>
              <a:rPr lang="th-TH" sz="2400" dirty="0" smtClean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งาน</a:t>
            </a: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chemeClr val="accent2">
                  <a:lumMod val="75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dirty="0" smtClean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</a:t>
            </a:r>
            <a:r>
              <a:rPr lang="th-TH" sz="2400" spc="-10" dirty="0" smtClean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spc="-10" dirty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เก็บและดูแลรักษาต้องเก็บในที่ปลอกภัยอย่างดีเพราะพลาสติก</a:t>
            </a:r>
            <a:r>
              <a:rPr lang="th-TH" sz="2400" spc="-10" dirty="0" err="1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เกจ</a:t>
            </a:r>
            <a:r>
              <a:rPr lang="th-TH" sz="2400" spc="-10" dirty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ชำรุดเสียหายได้</a:t>
            </a:r>
            <a:r>
              <a:rPr lang="th-TH" sz="2400" spc="-10" dirty="0" smtClean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ง่าย</a:t>
            </a: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chemeClr val="accent2">
                  <a:lumMod val="75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</a:pPr>
            <a:r>
              <a:rPr lang="th-TH" sz="2400" b="1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ข้อควร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ระวัง</a:t>
            </a:r>
          </a:p>
          <a:p>
            <a:pPr algn="thaiDist">
              <a:lnSpc>
                <a:spcPct val="97000"/>
              </a:lnSpc>
              <a:spcAft>
                <a:spcPts val="0"/>
              </a:spcAft>
            </a:pP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ในขณะวัดช่องว่างโดยใช้พลาสติกเกจอย่าหมุนเพลาข้อเหวี่ยงเพราะจะทำให้พลาสติกเก</a:t>
            </a:r>
            <a:r>
              <a:rPr lang="th-TH" sz="2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จขาด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หรือชำรุดได้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75801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0666" y="462345"/>
            <a:ext cx="1920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7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บรรทัด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เหล็ก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4542215" y="1189066"/>
            <a:ext cx="4143242" cy="2718148"/>
            <a:chOff x="2191" y="1732"/>
            <a:chExt cx="5504" cy="3072"/>
          </a:xfrm>
        </p:grpSpPr>
        <p:pic>
          <p:nvPicPr>
            <p:cNvPr id="17416" name="Picture 8" descr="วัดฝาสูบ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69" b="14796"/>
            <a:stretch>
              <a:fillRect/>
            </a:stretch>
          </p:blipFill>
          <p:spPr bwMode="auto">
            <a:xfrm>
              <a:off x="3781" y="2017"/>
              <a:ext cx="3060" cy="2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5761" y="1732"/>
              <a:ext cx="1800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บรรทัดเหล็ก</a:t>
              </a:r>
              <a:endParaRPr kumimoji="0" lang="th-TH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781" y="2377"/>
              <a:ext cx="914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ฝาสูบ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191" y="2842"/>
              <a:ext cx="1320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ฟิลเลอร์เกจ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5221" y="2017"/>
              <a:ext cx="540" cy="540"/>
            </a:xfrm>
            <a:custGeom>
              <a:avLst/>
              <a:gdLst>
                <a:gd name="T0" fmla="*/ 0 w 540"/>
                <a:gd name="T1" fmla="*/ 540 h 540"/>
                <a:gd name="T2" fmla="*/ 0 w 540"/>
                <a:gd name="T3" fmla="*/ 0 h 540"/>
                <a:gd name="T4" fmla="*/ 540 w 540"/>
                <a:gd name="T5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0" h="540">
                  <a:moveTo>
                    <a:pt x="0" y="540"/>
                  </a:moveTo>
                  <a:lnTo>
                    <a:pt x="0" y="0"/>
                  </a:lnTo>
                  <a:lnTo>
                    <a:pt x="54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9" name="Line 3"/>
            <p:cNvSpPr>
              <a:spLocks noChangeShapeType="1"/>
            </p:cNvSpPr>
            <p:nvPr/>
          </p:nvSpPr>
          <p:spPr bwMode="auto">
            <a:xfrm>
              <a:off x="6121" y="2662"/>
              <a:ext cx="72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0" name="Line 2"/>
            <p:cNvSpPr>
              <a:spLocks noChangeShapeType="1"/>
            </p:cNvSpPr>
            <p:nvPr/>
          </p:nvSpPr>
          <p:spPr bwMode="auto">
            <a:xfrm flipH="1">
              <a:off x="3466" y="3142"/>
              <a:ext cx="72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1" name="สี่เหลี่ยมผืนผ้า 10"/>
          <p:cNvSpPr/>
          <p:nvPr/>
        </p:nvSpPr>
        <p:spPr>
          <a:xfrm>
            <a:off x="5136087" y="3830185"/>
            <a:ext cx="3549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การใช้บรรทัดเหล็กวัดความโก่งฝาสูบ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37332" y="960108"/>
            <a:ext cx="42665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วิธีใช้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บรรทัดเหล็ก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ความสะอาดบรรทัดเหล็กด้วยผ้าที่สะอาดก่อนใช้งาน</a:t>
            </a:r>
            <a:endParaRPr lang="en-US" sz="2400" dirty="0">
              <a:solidFill>
                <a:srgbClr val="33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ความสะอาดชิ้นงานที่จะวัด</a:t>
            </a:r>
            <a:endParaRPr lang="en-US" sz="2400" dirty="0">
              <a:solidFill>
                <a:srgbClr val="33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วาง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บรรทัดเหล็กในตำแหน่งที่จะวัดความโก่งบนชิ้นงาน</a:t>
            </a:r>
            <a:endParaRPr lang="en-US" sz="2400" dirty="0">
              <a:solidFill>
                <a:srgbClr val="33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4</a:t>
            </a:r>
            <a:r>
              <a:rPr lang="th-TH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เลือกใช้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แผ่น</a:t>
            </a:r>
            <a:r>
              <a:rPr lang="th-TH" sz="2400" dirty="0" err="1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ฟิลเลอร์เกจ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ที่สามารถสอดช่องว่างระหว่างบรรทัดเหล็กกับชิ้นงานได้อย่างพอดีแล้วอ่านผลของการวัดว่าได้ค่าเท่าไรจากแผ่น</a:t>
            </a:r>
            <a:r>
              <a:rPr lang="th-TH" sz="2400" dirty="0" err="1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ฟิลเลอร์เกจ</a:t>
            </a:r>
            <a:endParaRPr lang="en-US" sz="2400" dirty="0">
              <a:solidFill>
                <a:srgbClr val="33660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81598" y="4696210"/>
            <a:ext cx="85212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บำรุงรักษา</a:t>
            </a:r>
            <a:endParaRPr lang="en-US" sz="2400" dirty="0">
              <a:solidFill>
                <a:srgbClr val="9933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	1</a:t>
            </a:r>
            <a:r>
              <a:rPr lang="th-TH" sz="2400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ความสะอาดเครื่องมือและชโลมมันหล่อลื่นหลังใช้งาน</a:t>
            </a:r>
            <a:endParaRPr lang="en-US" sz="2400" dirty="0">
              <a:solidFill>
                <a:srgbClr val="9933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	2</a:t>
            </a:r>
            <a:r>
              <a:rPr lang="th-TH" sz="2400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ดูแล</a:t>
            </a:r>
            <a:r>
              <a:rPr lang="th-TH" sz="2400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อย่าให้ขอบของบรรทัดเหล็กชำรุดเสียหายได้</a:t>
            </a:r>
            <a:endParaRPr lang="en-US" sz="2400" dirty="0">
              <a:solidFill>
                <a:srgbClr val="9933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	3</a:t>
            </a:r>
            <a:r>
              <a:rPr lang="th-TH" sz="2400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เก็บ</a:t>
            </a:r>
            <a:r>
              <a:rPr lang="th-TH" sz="2400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เครื่องมือไม่ให้ปนกับเครื่องมืออย่างอื่น</a:t>
            </a:r>
            <a:endParaRPr lang="en-US" sz="2400" dirty="0">
              <a:solidFill>
                <a:srgbClr val="99330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45326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4035" y="724815"/>
            <a:ext cx="2537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เครื่องทดสอบหัวฉีด</a:t>
            </a: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694729" y="1791222"/>
            <a:ext cx="7754541" cy="2151343"/>
            <a:chOff x="-366" y="11233"/>
            <a:chExt cx="10763" cy="2985"/>
          </a:xfrm>
        </p:grpSpPr>
        <p:pic>
          <p:nvPicPr>
            <p:cNvPr id="18443" name="Picture 11" descr="DSCF0965_resize"/>
            <p:cNvPicPr>
              <a:picLocks noChangeAspect="1" noChangeArrowheads="1"/>
            </p:cNvPicPr>
            <p:nvPr/>
          </p:nvPicPr>
          <p:blipFill>
            <a:blip r:embed="rId2" cstate="print">
              <a:lum bright="6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7" y="11248"/>
              <a:ext cx="3960" cy="2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0" descr="เครื่องทดสอบหัวฉีด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" t="1222" r="6000" b="2240"/>
            <a:stretch>
              <a:fillRect/>
            </a:stretch>
          </p:blipFill>
          <p:spPr bwMode="auto">
            <a:xfrm>
              <a:off x="2731" y="11233"/>
              <a:ext cx="1682" cy="2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2227" y="12325"/>
              <a:ext cx="1230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คันโยก</a:t>
              </a:r>
              <a:endParaRPr kumimoji="0" lang="th-T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1120" y="11257"/>
              <a:ext cx="2006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หน้าปัด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-366" y="11848"/>
              <a:ext cx="3400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กระปุกน้ำมันเชื้อเพลิง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3967" y="11233"/>
              <a:ext cx="2560" cy="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วาล์วควบคุม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881" y="12703"/>
              <a:ext cx="0" cy="36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0" name="Line 4"/>
            <p:cNvSpPr>
              <a:spLocks noChangeShapeType="1"/>
            </p:cNvSpPr>
            <p:nvPr/>
          </p:nvSpPr>
          <p:spPr bwMode="auto">
            <a:xfrm rot="-5400000">
              <a:off x="3346" y="11983"/>
              <a:ext cx="0" cy="36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1" name="Line 3"/>
            <p:cNvSpPr>
              <a:spLocks noChangeShapeType="1"/>
            </p:cNvSpPr>
            <p:nvPr/>
          </p:nvSpPr>
          <p:spPr bwMode="auto">
            <a:xfrm rot="-5400000">
              <a:off x="3181" y="11353"/>
              <a:ext cx="0" cy="36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2" name="Line 2"/>
            <p:cNvSpPr>
              <a:spLocks noChangeShapeType="1"/>
            </p:cNvSpPr>
            <p:nvPr/>
          </p:nvSpPr>
          <p:spPr bwMode="auto">
            <a:xfrm flipH="1">
              <a:off x="4291" y="11653"/>
              <a:ext cx="360" cy="7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2981549" y="4582296"/>
            <a:ext cx="3235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เครื่องทดสอบหัวฉีดและวิธีการใช้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6576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6178" y="692320"/>
            <a:ext cx="861164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วิธีใช้เครื่องทดสอบ</a:t>
            </a:r>
            <a:r>
              <a:rPr lang="th-TH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หัวฉีด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เตรียม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เครื่องมือให้พร้อมและทำความสะอาดก่อนทดสอบ </a:t>
            </a:r>
            <a:endParaRPr lang="th-TH" sz="2400" dirty="0" smtClean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ตรวจสอบ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ดูเข็มแรงดันที่เรือนหน้าปัดตรงเลข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 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หรือไม่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เติม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น้ำมันเชื้อเพลิงที่จะใช้ทดสอบหัวฉีดที่กระปุกให้เพียงพอต่อการ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ทดสอบ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4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ใส่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ท่อแรงดันเครื่องทดสอบและใส่หัวฉีดที่จะทดสอบเข้ากับท่อแรงดันให้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แน่น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5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ปิด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วาล์วควบคุมและโยกคันโยกเครื่องทดสอบอย่างรวดเร็วเพื่อไล่สิ่งสกปรกออกจาก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หัวฉีด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6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โยก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คันโยกดูการฉีดของหัวฉีดเป็นฝอยละอองและรูป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กรวย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7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เปิด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วาล์วควบคุมและโยกคันโยกอย่างช้าๆ แล้วสังเกตแรงดันที่หน้าปัดเครื่องทดสอบว่ามีแรงดันเท่าใด</a:t>
            </a:r>
            <a:endParaRPr lang="en-US" sz="2400" dirty="0">
              <a:solidFill>
                <a:schemeClr val="accent2">
                  <a:lumMod val="50000"/>
                </a:schemeClr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41438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6784" y="795010"/>
            <a:ext cx="86304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การบำรุงรักษา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ความสะอาดเครื่องมือด้วยผ้าที่สะอาดหลังใช้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งาน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b="1" dirty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ปิด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วาล์ว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ควบคุม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b="1" dirty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ปิด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ฝากระปุกน้ำมันเชื้อเพลิงเพื่อไม่ให้ฝุ่นผงละอองเข้า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ไป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b="1" dirty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ดู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การรั่วซึมของกระปุกที่ใสน้ำมันเชื้อเพลิงถ้าปรากฏควรตรวจ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ซ่อม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b="1" dirty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เก็บ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เครื่องมือไม่ให้ปนกับเครื่องมืออย่าง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อื่น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ข้อควร</a:t>
            </a:r>
            <a:r>
              <a:rPr lang="th-TH" sz="2400" b="1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ระวัง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อย่าหมุนวาล์วควบคุมแน่นเกินไปเพราะจะทำให้วาล์วชำรุดเสียหายได้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372847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65" y="793903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82598" y="1421178"/>
            <a:ext cx="8550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พิเศษ คือ เครื่องมือที่ใช้ในในงานซ่อมช่างยนต์เฉพาะด้านที่เครื่องมือซ่อมทั่วไปไม่สามารถที่จะใช้ได้ เครื่องมือพิเศษมีหลายอย่างดังต่อไปนี้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วัดแรงบิด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123588"/>
            <a:ext cx="4800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42965" y="2673015"/>
            <a:ext cx="5531741" cy="45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1.</a:t>
            </a:r>
            <a:r>
              <a:rPr lang="th-TH" sz="2400" b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ประแจ</a:t>
            </a:r>
            <a:r>
              <a:rPr lang="th-TH" sz="2400" b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วัดแรงบิดแบบเข็มชี้</a:t>
            </a:r>
            <a:endParaRPr lang="en-US" sz="2400" dirty="0">
              <a:solidFill>
                <a:srgbClr val="7030A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42965" y="5067029"/>
            <a:ext cx="8550514" cy="45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7000"/>
              </a:lnSpc>
              <a:spcAft>
                <a:spcPts val="0"/>
              </a:spcAft>
            </a:pPr>
            <a:r>
              <a:rPr lang="th-TH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(ก) ลักษณะของประแจวัดแรงบิดแบบเข็มชี้	 </a:t>
            </a:r>
            <a:r>
              <a:rPr lang="th-TH" sz="2400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</a:t>
            </a:r>
            <a:r>
              <a:rPr lang="th-TH" sz="2400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ข) การอ่านค่าจากประแจวัดแรงบิดแบบเข็มชี้</a:t>
            </a:r>
            <a:endParaRPr lang="en-US" sz="2400" dirty="0">
              <a:solidFill>
                <a:srgbClr val="BB5611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487466" y="5746543"/>
            <a:ext cx="6169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ประแจวัดแรงบิดแบบเข็มชี้มีหน่วยวัด กก.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–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ซม.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24637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6783" y="675602"/>
            <a:ext cx="8630433" cy="5704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7000"/>
              </a:lnSpc>
              <a:spcAft>
                <a:spcPts val="0"/>
              </a:spcAf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วิธีการอ่าน</a:t>
            </a:r>
          </a:p>
          <a:p>
            <a:pPr algn="just">
              <a:lnSpc>
                <a:spcPct val="97000"/>
              </a:lnSpc>
              <a:spcAft>
                <a:spcPts val="0"/>
              </a:spcAft>
            </a:pPr>
            <a:endParaRPr lang="en-US" sz="800" dirty="0">
              <a:solidFill>
                <a:srgbClr val="A5002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just">
              <a:lnSpc>
                <a:spcPct val="97000"/>
              </a:lnSpc>
              <a:spcAft>
                <a:spcPts val="0"/>
              </a:spcAf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ค่าแรงขัน </a:t>
            </a:r>
            <a:r>
              <a:rPr lang="en-US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100 </a:t>
            </a:r>
            <a:r>
              <a:rPr lang="th-TH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กก.</a:t>
            </a:r>
            <a:r>
              <a:rPr lang="en-US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– </a:t>
            </a:r>
            <a:r>
              <a:rPr lang="th-TH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ซม. </a:t>
            </a:r>
            <a:r>
              <a:rPr lang="en-US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= 1</a:t>
            </a:r>
            <a:r>
              <a:rPr lang="th-TH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</a:t>
            </a:r>
            <a:r>
              <a:rPr lang="en-US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 </a:t>
            </a:r>
            <a:r>
              <a:rPr lang="th-TH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กก.</a:t>
            </a:r>
            <a:r>
              <a:rPr lang="en-US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– </a:t>
            </a:r>
            <a:r>
              <a:rPr lang="th-TH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ม.</a:t>
            </a:r>
            <a:endParaRPr lang="en-US" sz="2400" dirty="0">
              <a:solidFill>
                <a:srgbClr val="7030A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97000"/>
              </a:lnSpc>
              <a:spcAft>
                <a:spcPts val="0"/>
              </a:spcAft>
            </a:pPr>
            <a:r>
              <a:rPr lang="th-TH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ค่าที่อ่านได้ตามรูป (ข) คือ </a:t>
            </a:r>
            <a:r>
              <a:rPr lang="en-US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300 </a:t>
            </a:r>
            <a:r>
              <a:rPr lang="th-TH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กก.</a:t>
            </a:r>
            <a:r>
              <a:rPr lang="en-US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– </a:t>
            </a:r>
            <a:r>
              <a:rPr lang="th-TH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ซม. หรือ </a:t>
            </a:r>
            <a:r>
              <a:rPr lang="en-US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.</a:t>
            </a:r>
            <a:r>
              <a:rPr lang="en-US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00 </a:t>
            </a:r>
            <a:r>
              <a:rPr lang="th-TH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กก. </a:t>
            </a:r>
            <a:r>
              <a:rPr lang="en-US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– </a:t>
            </a:r>
            <a:r>
              <a:rPr lang="th-TH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ม.</a:t>
            </a:r>
            <a:endParaRPr lang="en-US" sz="2400" dirty="0">
              <a:solidFill>
                <a:srgbClr val="7030A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just">
              <a:lnSpc>
                <a:spcPct val="97000"/>
              </a:lnSpc>
              <a:spcAft>
                <a:spcPts val="0"/>
              </a:spcAf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วิธีใช้ประแจวัดแรงบิดแบบเข็ม</a:t>
            </a:r>
            <a:r>
              <a:rPr lang="th-TH" sz="2400" b="1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ชี้</a:t>
            </a:r>
          </a:p>
          <a:p>
            <a:pPr algn="just">
              <a:lnSpc>
                <a:spcPct val="97000"/>
              </a:lnSpc>
              <a:spcAft>
                <a:spcPts val="0"/>
              </a:spcAft>
            </a:pPr>
            <a:endParaRPr lang="en-US" sz="800" dirty="0">
              <a:solidFill>
                <a:srgbClr val="A5002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ก่อนที่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จะใช้ประแจวัดแรงบิด ควรเริ่มต้นด้วยการใช้ประแจแหวนหรือ</a:t>
            </a:r>
            <a:r>
              <a:rPr lang="th-TH" sz="2400" dirty="0" err="1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ประแจบ๊อกซ์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ขันให้แน่นก่อนแล้วจึงขันด้วยประแจวัดแรงบิด</a:t>
            </a:r>
            <a:endParaRPr lang="en-US" sz="2400" dirty="0">
              <a:solidFill>
                <a:srgbClr val="004E4C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dirty="0" smtClean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การ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จับประแจวัดแรงบิดต้องจับให้ตั้งฉากกับประแจดึงประแจเข้าหาตัวและต้องจับ </a:t>
            </a:r>
            <a:r>
              <a:rPr lang="en-US" sz="2400" dirty="0" smtClean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2 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มือคือใช้มือที่ถนัดจับที่ด้ามขัน อีกมือหนึ่งจับที่ปลายประแจ (ที่</a:t>
            </a:r>
            <a:r>
              <a:rPr lang="th-TH" sz="2400" dirty="0" err="1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ลูกบ๊อกซ์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) ไม่ให้เอียงและเป็นการป้องกันไม่ให้ลูก</a:t>
            </a:r>
            <a:r>
              <a:rPr lang="th-TH" sz="2400" dirty="0" err="1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ประแจบ๊อกซ์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หลุดจากการขัน</a:t>
            </a:r>
            <a:endParaRPr lang="en-US" sz="2400" dirty="0">
              <a:solidFill>
                <a:srgbClr val="004E4C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การเริ่มขันด้วยประแจวัดแรงบิดแบบเข็มชี้นี้ ควรกำหนดแรงขันออกเป็นระดับของแรงขัน เช่น ถ้าค่ามาตรฐานค่าแรงขันนอตยึดฝาสูบกำหนดให้ </a:t>
            </a:r>
            <a:r>
              <a:rPr lang="en-US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,</a:t>
            </a:r>
            <a:r>
              <a:rPr lang="en-US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000 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กก. </a:t>
            </a:r>
            <a:r>
              <a:rPr lang="en-US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–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ซม. ถ้าเริ่มที่ </a:t>
            </a:r>
            <a:r>
              <a:rPr lang="en-US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800 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กก. </a:t>
            </a:r>
            <a:r>
              <a:rPr lang="en-US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– 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ซม. ขันนอตทุกตัวก่อนแล้วต่อไปที่ </a:t>
            </a:r>
            <a:r>
              <a:rPr lang="en-US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900 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และ </a:t>
            </a:r>
            <a:r>
              <a:rPr lang="en-US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1000 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กก. </a:t>
            </a:r>
            <a:r>
              <a:rPr lang="en-US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–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ซม. ตามลำดับจนเสร็จ (การแบ่งระดับแรงการขันนอตให้ดูงานที่ทำด้วยว่าช่างผู้ซ่อมเห็นสมควรจะแบ่งระดับการขันเป็นอย่างไร)</a:t>
            </a:r>
            <a:endParaRPr lang="en-US" sz="2400" dirty="0">
              <a:solidFill>
                <a:srgbClr val="004E4C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</a:t>
            </a:r>
            <a:r>
              <a:rPr lang="th-TH" sz="2400" dirty="0" smtClean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อ่าน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ค่าแรงขันที่สเกลตรงเข็มชี้กับตัวเลขที่บอกไว้ว่าแรงขันเท่ากับเท่าไร</a:t>
            </a:r>
            <a:endParaRPr lang="en-US" sz="2400" dirty="0">
              <a:solidFill>
                <a:srgbClr val="004E4C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endParaRPr lang="en-US" sz="2400" dirty="0">
              <a:solidFill>
                <a:srgbClr val="004E4C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5146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97493" y="747367"/>
            <a:ext cx="8549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2.</a:t>
            </a:r>
            <a:r>
              <a:rPr lang="th-TH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ประแจ</a:t>
            </a:r>
            <a:r>
              <a:rPr lang="th-TH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ปากตาย </a:t>
            </a:r>
            <a:r>
              <a:rPr lang="en-US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(Open–End Wrench) </a:t>
            </a:r>
            <a:endParaRPr lang="th-TH" sz="2400" b="1" dirty="0">
              <a:solidFill>
                <a:srgbClr val="FF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85" y="1455184"/>
            <a:ext cx="2905865" cy="67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6138667" y="1565048"/>
            <a:ext cx="1600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ประแจปากตาย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97493" y="2273291"/>
            <a:ext cx="4528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3.</a:t>
            </a:r>
            <a:r>
              <a:rPr lang="th-TH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ประแจ</a:t>
            </a:r>
            <a:r>
              <a:rPr lang="th-TH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รวม</a:t>
            </a:r>
            <a:r>
              <a:rPr lang="en-US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(Combination Wrench) </a:t>
            </a:r>
            <a:endParaRPr lang="th-TH" sz="2400" b="1" dirty="0">
              <a:solidFill>
                <a:srgbClr val="FF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20" y="3001958"/>
            <a:ext cx="3655770" cy="64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6138667" y="2982735"/>
            <a:ext cx="1197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ประแจรวม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4297" y="3888319"/>
            <a:ext cx="8592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4.</a:t>
            </a:r>
            <a:r>
              <a:rPr lang="th-TH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ประแจ</a:t>
            </a:r>
            <a:r>
              <a:rPr lang="th-TH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แหวนหัวผ่า</a:t>
            </a:r>
            <a:r>
              <a:rPr lang="en-US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(Flare Nut Wrench) </a:t>
            </a:r>
            <a:endParaRPr lang="th-TH" sz="2400" b="1" dirty="0">
              <a:solidFill>
                <a:srgbClr val="FF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85" y="4838763"/>
            <a:ext cx="3336659" cy="59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6138667" y="4761424"/>
            <a:ext cx="1879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ประแจแหวนหัวผ่า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47251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88307" y="930506"/>
            <a:ext cx="8617906" cy="2659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บำรุงรักษา</a:t>
            </a:r>
          </a:p>
          <a:p>
            <a:pPr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i="1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i="1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i="1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ความสะอาดด้วยผ้าสะอาดทุกครั้งหลังใช้</a:t>
            </a:r>
            <a:r>
              <a:rPr lang="th-TH" sz="2400" i="1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งาน</a:t>
            </a:r>
          </a:p>
          <a:p>
            <a:pPr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i="1" dirty="0">
              <a:solidFill>
                <a:srgbClr val="BB561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i="1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i="1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ตรวจดู</a:t>
            </a:r>
            <a:r>
              <a:rPr lang="th-TH" sz="2400" i="1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เข็มชี้ เข็มชี้ควรจะชี้ที่เลข </a:t>
            </a:r>
            <a:r>
              <a:rPr lang="en-US" sz="2400" i="1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“0” </a:t>
            </a:r>
            <a:r>
              <a:rPr lang="th-TH" sz="2400" i="1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ของ</a:t>
            </a:r>
            <a:r>
              <a:rPr lang="th-TH" sz="2400" i="1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สเกล</a:t>
            </a:r>
          </a:p>
          <a:p>
            <a:pPr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i="1" dirty="0">
              <a:solidFill>
                <a:srgbClr val="BB561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i="1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i="1" dirty="0" smtClean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เก็บ</a:t>
            </a:r>
            <a:r>
              <a:rPr lang="th-TH" sz="2400" i="1" dirty="0">
                <a:solidFill>
                  <a:srgbClr val="BB561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เครื่องมือไม่ให้ปนกับเครื่องมืออย่างอื่น</a:t>
            </a:r>
            <a:endParaRPr lang="en-US" sz="2400" i="1" dirty="0">
              <a:solidFill>
                <a:srgbClr val="BB5611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0603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37995" y="628591"/>
            <a:ext cx="4709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2.</a:t>
            </a:r>
            <a:r>
              <a:rPr lang="th-TH" sz="2400" b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ประแจ</a:t>
            </a:r>
            <a:r>
              <a:rPr lang="th-TH" sz="2400" b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วัดแรงบิดแบบปรับค่าได้</a:t>
            </a:r>
            <a:endParaRPr lang="en-US" sz="1800" dirty="0">
              <a:solidFill>
                <a:srgbClr val="7030A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67" y="1244839"/>
            <a:ext cx="6772665" cy="288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046582" y="4264264"/>
            <a:ext cx="3050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ประแจวัดแรงบิดแบบปรับค่าได้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37995" y="4772539"/>
            <a:ext cx="86179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7200" algn="l"/>
                <a:tab pos="90043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124450" algn="l"/>
              </a:tabLs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การบำรุงรักษา</a:t>
            </a:r>
          </a:p>
          <a:p>
            <a:pPr algn="just">
              <a:spcAft>
                <a:spcPts val="0"/>
              </a:spcAft>
              <a:tabLst>
                <a:tab pos="457200" algn="l"/>
                <a:tab pos="90043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124450" algn="l"/>
              </a:tabLst>
            </a:pPr>
            <a:endParaRPr lang="en-US" sz="800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756285" algn="l"/>
                <a:tab pos="900430" algn="l"/>
              </a:tabLst>
            </a:pPr>
            <a:r>
              <a:rPr lang="th-TH" sz="2400" b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		</a:t>
            </a:r>
            <a:r>
              <a:rPr lang="en-US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ความสะอาดด้วยผ้าสะอาดทุกครั้งหลังใช้</a:t>
            </a: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งาน</a:t>
            </a:r>
          </a:p>
          <a:p>
            <a:pPr>
              <a:spcAft>
                <a:spcPts val="0"/>
              </a:spcAft>
              <a:tabLst>
                <a:tab pos="756285" algn="l"/>
                <a:tab pos="900430" algn="l"/>
              </a:tabLst>
            </a:pPr>
            <a:endParaRPr lang="en-US" sz="800" i="1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756285" algn="l"/>
                <a:tab pos="900430" algn="l"/>
              </a:tabLst>
            </a:pPr>
            <a:r>
              <a:rPr lang="th-TH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		2</a:t>
            </a: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เก็บ</a:t>
            </a:r>
            <a:r>
              <a:rPr lang="th-TH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เครื่องมือไม่ให้ปนกับเครื่องมืออย่างอื่น</a:t>
            </a:r>
            <a:endParaRPr lang="en-US" sz="2400" i="1" dirty="0">
              <a:solidFill>
                <a:srgbClr val="00808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08881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4258" y="648272"/>
            <a:ext cx="865548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714375" algn="l"/>
              </a:tabLst>
            </a:pPr>
            <a:r>
              <a:rPr lang="th-TH" sz="2400" b="1" dirty="0" smtClean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วิธีใช้</a:t>
            </a:r>
            <a:r>
              <a:rPr lang="th-TH" sz="2400" b="1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ประแจวัดแรงบิดแบบปรับค่า</a:t>
            </a:r>
            <a:r>
              <a:rPr lang="th-TH" sz="2400" b="1" dirty="0" smtClean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ได้</a:t>
            </a:r>
          </a:p>
          <a:p>
            <a:pPr algn="thaiDist">
              <a:spcAft>
                <a:spcPts val="0"/>
              </a:spcAft>
              <a:tabLst>
                <a:tab pos="714375" algn="l"/>
              </a:tabLst>
            </a:pPr>
            <a:endParaRPr lang="en-US" sz="8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14375" algn="l"/>
              </a:tabLst>
            </a:pP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</a:t>
            </a:r>
            <a:r>
              <a:rPr lang="th-TH" sz="2400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แบบนี้วิธีการใช้</a:t>
            </a:r>
            <a:r>
              <a:rPr lang="th-TH" sz="2400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ต่าง ๆ </a:t>
            </a:r>
            <a:r>
              <a:rPr lang="th-TH" sz="2400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ก็จะเหมือนประแจวัดแรงบิดแบบเข็มชี้แต่จะต่างกันตรงที่ประแจ	แบบนี้ปรับค่าได้หมายความว่ากำหนดแรงขันออกเป็นระดับได้โดยที่ถ้าตั้งแรงขันไว้เท่าใดถ้า	ออกแรงเกินกว่าที่ตั้งไว้จะตัดเองโดยอัตโนมัติ ซึ่งมีวิธีการใช้</a:t>
            </a:r>
            <a:r>
              <a:rPr lang="th-TH" sz="2400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ดังนี้</a:t>
            </a:r>
          </a:p>
          <a:p>
            <a:pPr algn="thaiDist">
              <a:spcAft>
                <a:spcPts val="0"/>
              </a:spcAft>
              <a:tabLst>
                <a:tab pos="714375" algn="l"/>
              </a:tabLst>
            </a:pPr>
            <a:endParaRPr lang="en-US" sz="8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14375" algn="l"/>
              </a:tabLst>
            </a:pP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ถ้า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กำหนดแรงขันเท่ากับ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,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000 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กก.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– </a:t>
            </a:r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ซม.</a:t>
            </a:r>
          </a:p>
          <a:p>
            <a:pPr algn="thaiDist">
              <a:spcAft>
                <a:spcPts val="0"/>
              </a:spcAft>
              <a:tabLst>
                <a:tab pos="714375" algn="l"/>
              </a:tabLst>
            </a:pPr>
            <a:endParaRPr lang="en-US" sz="800" dirty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14375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ถ้า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แบ่งแรงขันออกเป็น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 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ระดับคือ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600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,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800 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และ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,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000 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กก.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– </a:t>
            </a:r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ซม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14375" algn="l"/>
              </a:tabLst>
            </a:pPr>
            <a:endParaRPr lang="en-US" sz="800" dirty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14375" algn="l"/>
              </a:tabLst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ปลด</a:t>
            </a:r>
            <a:r>
              <a:rPr lang="th-TH" sz="2400" dirty="0" err="1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ตัวล็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อกค่า</a:t>
            </a:r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แรงบิด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14375" algn="l"/>
              </a:tabLst>
            </a:pPr>
            <a:endParaRPr lang="en-US" sz="800" dirty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14375" algn="l"/>
              </a:tabLst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</a:t>
            </a:r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หมุน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สเกลย่อยโดยดูตัวเลขที่สเกลหลักให้ได้ค่าแรงขันที่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800 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ตามกำหนดและให้ตัวเลขที่สเกลย่อยตรงเลข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0 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ตรงกับขีดที่กำหนด</a:t>
            </a:r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ไว้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14375" algn="l"/>
              </a:tabLst>
            </a:pPr>
            <a:endParaRPr lang="en-US" sz="800" dirty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14375" algn="l"/>
              </a:tabLst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6</a:t>
            </a:r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ล็อก</a:t>
            </a:r>
            <a:r>
              <a:rPr lang="th-TH" sz="2400" dirty="0" err="1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ตัวล็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อกค่าแรงบิดแล้วออกแรงขัน เมื่อถึงแรงที่ตั้งไว้ ประแจก็จะตัดแรงขันออกเอง</a:t>
            </a:r>
            <a:r>
              <a:rPr lang="th-TH" sz="2400" dirty="0" err="1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โดยอัติ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โนมัติ</a:t>
            </a:r>
            <a:endParaRPr lang="th-TH" sz="2400" dirty="0" smtClean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14375" algn="l"/>
              </a:tabLst>
            </a:pPr>
            <a:endParaRPr lang="en-US" sz="800" dirty="0" smtClean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14375" algn="l"/>
              </a:tabLst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7</a:t>
            </a:r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ถ้า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กำหนดแรงขันใหม่ก็ทำวิธีเดียวกันนี้ จนเสร็จงาน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77215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22291" y="592599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ปลอก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รัดแหวนลูกสูบ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2392471" y="193930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4750432" y="1621392"/>
            <a:ext cx="4017963" cy="1807608"/>
            <a:chOff x="2277" y="3005"/>
            <a:chExt cx="6844" cy="3078"/>
          </a:xfrm>
        </p:grpSpPr>
        <p:pic>
          <p:nvPicPr>
            <p:cNvPr id="21511" name="Picture 7" descr="ลานรัดแหวน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6" r="10454" b="7101"/>
            <a:stretch>
              <a:fillRect/>
            </a:stretch>
          </p:blipFill>
          <p:spPr bwMode="auto">
            <a:xfrm>
              <a:off x="2277" y="3185"/>
              <a:ext cx="3364" cy="2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5935" y="3005"/>
              <a:ext cx="3186" cy="3078"/>
              <a:chOff x="2880" y="8088"/>
              <a:chExt cx="3186" cy="3078"/>
            </a:xfrm>
          </p:grpSpPr>
          <p:pic>
            <p:nvPicPr>
              <p:cNvPr id="21510" name="Picture 6" descr="DSCF0807_resize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8088"/>
                <a:ext cx="3186" cy="23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Group 3"/>
              <p:cNvGrpSpPr>
                <a:grpSpLocks/>
              </p:cNvGrpSpPr>
              <p:nvPr/>
            </p:nvGrpSpPr>
            <p:grpSpPr bwMode="auto">
              <a:xfrm>
                <a:off x="3216" y="9496"/>
                <a:ext cx="2513" cy="1670"/>
                <a:chOff x="3216" y="9496"/>
                <a:chExt cx="2513" cy="1670"/>
              </a:xfrm>
            </p:grpSpPr>
            <p:sp>
              <p:nvSpPr>
                <p:cNvPr id="7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216" y="10626"/>
                  <a:ext cx="2513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ประกอบลูกสูบ</a:t>
                  </a:r>
                  <a:endPara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" name="Freeform 4"/>
                <p:cNvSpPr>
                  <a:spLocks/>
                </p:cNvSpPr>
                <p:nvPr/>
              </p:nvSpPr>
              <p:spPr bwMode="auto">
                <a:xfrm>
                  <a:off x="4830" y="9496"/>
                  <a:ext cx="720" cy="1124"/>
                </a:xfrm>
                <a:custGeom>
                  <a:avLst/>
                  <a:gdLst>
                    <a:gd name="T0" fmla="*/ 360 w 720"/>
                    <a:gd name="T1" fmla="*/ 0 h 1620"/>
                    <a:gd name="T2" fmla="*/ 720 w 720"/>
                    <a:gd name="T3" fmla="*/ 0 h 1620"/>
                    <a:gd name="T4" fmla="*/ 720 w 720"/>
                    <a:gd name="T5" fmla="*/ 1620 h 1620"/>
                    <a:gd name="T6" fmla="*/ 0 w 720"/>
                    <a:gd name="T7" fmla="*/ 1620 h 1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0" h="1620">
                      <a:moveTo>
                        <a:pt x="360" y="0"/>
                      </a:moveTo>
                      <a:lnTo>
                        <a:pt x="720" y="0"/>
                      </a:lnTo>
                      <a:lnTo>
                        <a:pt x="720" y="1620"/>
                      </a:lnTo>
                      <a:lnTo>
                        <a:pt x="0" y="162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 type="triangl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</p:grpSp>
        </p:grpSp>
      </p:grpSp>
      <p:sp>
        <p:nvSpPr>
          <p:cNvPr id="9" name="สี่เหลี่ยมผืนผ้า 8"/>
          <p:cNvSpPr/>
          <p:nvPr/>
        </p:nvSpPr>
        <p:spPr>
          <a:xfrm>
            <a:off x="5934497" y="3974799"/>
            <a:ext cx="2108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ปลอกรัดแหวนลูกสูบ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86809" y="1054264"/>
            <a:ext cx="43839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วิธีใช้</a:t>
            </a:r>
            <a:r>
              <a:rPr lang="th-TH" sz="2400" b="1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ปลอกรัดแหวนลูกสูบ</a:t>
            </a:r>
            <a:endParaRPr lang="en-US" sz="2400" dirty="0">
              <a:solidFill>
                <a:srgbClr val="A5002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ความสะอาดปลอกรัดและชิ้นงานก่อนใช้งาน</a:t>
            </a:r>
            <a:endParaRPr lang="en-US" sz="2400" dirty="0">
              <a:solidFill>
                <a:srgbClr val="004E4C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คลาย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ปลอกรัดให้ใหญ่กว่าชิ้นงานที่จะรัด (เวลาคลายต้องใช้มือพยุงไว้อย่าให้สปริงคลายตัวแรงและใช้มืออีกข้างหนึ่งบีบ</a:t>
            </a:r>
            <a:r>
              <a:rPr lang="th-TH" sz="2400" dirty="0" err="1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เดือยล็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อกไว้)</a:t>
            </a:r>
            <a:endParaRPr lang="en-US" sz="2400" dirty="0">
              <a:solidFill>
                <a:srgbClr val="004E4C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dirty="0" smtClean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นำ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ปลอกรัด รัดชิ้นงานโดยใช้ด้ามหมุนของปลอกรัด หมุนรัดชิ้นงานให้แน่น</a:t>
            </a:r>
            <a:endParaRPr lang="en-US" sz="2400" dirty="0">
              <a:solidFill>
                <a:srgbClr val="004E4C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</a:t>
            </a:r>
            <a:r>
              <a:rPr lang="th-TH" sz="2400" dirty="0" smtClean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นำ</a:t>
            </a:r>
            <a:r>
              <a:rPr lang="th-TH" sz="2400" dirty="0">
                <a:solidFill>
                  <a:srgbClr val="004E4C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ชิ้นงาน (แหวนลูกสูบ) ที่รัดแล้วประกอบเข้ากับเครื่องยนต์ </a:t>
            </a:r>
            <a:endParaRPr lang="en-US" sz="2400" dirty="0">
              <a:solidFill>
                <a:srgbClr val="004E4C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95913" y="4839916"/>
            <a:ext cx="85521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		</a:t>
            </a:r>
            <a:r>
              <a:rPr lang="th-TH" sz="2400" b="1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บำรุงรักษา</a:t>
            </a:r>
            <a:endParaRPr lang="en-US" sz="2400" dirty="0">
              <a:solidFill>
                <a:srgbClr val="A5002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	1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ความสะอาดและ</a:t>
            </a:r>
            <a:r>
              <a:rPr lang="th-TH" sz="2400" dirty="0" err="1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ชะโลม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น้ำมันหล่อลื่นหลังใช้งาน</a:t>
            </a:r>
            <a:endParaRPr lang="en-US" sz="2400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	2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ปรับ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ขนาดของเครื่องมือให้มีความเหมาะสมในการเก็บ</a:t>
            </a:r>
            <a:endParaRPr lang="en-US" sz="2400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	3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เก็บ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เครื่องมือไม่ให้ปนกับเครื่องมืออย่างอื่น</a:t>
            </a:r>
            <a:endParaRPr lang="en-US" sz="2400" dirty="0">
              <a:solidFill>
                <a:srgbClr val="00808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3584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08646" y="429821"/>
            <a:ext cx="2440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คีม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ถ่างแหวนลูกสูบ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5035753" y="2882577"/>
            <a:ext cx="3432207" cy="1200150"/>
            <a:chOff x="2830" y="3180"/>
            <a:chExt cx="5406" cy="1889"/>
          </a:xfrm>
        </p:grpSpPr>
        <p:pic>
          <p:nvPicPr>
            <p:cNvPr id="22531" name="Picture 3" descr="DSCF076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C2D2DF"/>
                </a:clrFrom>
                <a:clrTo>
                  <a:srgbClr val="C2D2DF">
                    <a:alpha val="0"/>
                  </a:srgbClr>
                </a:clrTo>
              </a:clrChange>
              <a:lum bright="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9" y="3188"/>
              <a:ext cx="2507" cy="1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" y="3180"/>
              <a:ext cx="2899" cy="1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สี่เหลี่ยมผืนผ้า 4"/>
          <p:cNvSpPr/>
          <p:nvPr/>
        </p:nvSpPr>
        <p:spPr>
          <a:xfrm>
            <a:off x="5915134" y="2222649"/>
            <a:ext cx="1922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คีมถ่างแหวนลูกสูบ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08646" y="891486"/>
            <a:ext cx="49128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วิธีใช้</a:t>
            </a:r>
            <a:r>
              <a:rPr lang="th-TH" sz="2400" b="1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คีมถ่างแหวนลูกสูบ</a:t>
            </a:r>
            <a:endParaRPr lang="en-US" sz="2400" dirty="0">
              <a:solidFill>
                <a:srgbClr val="A5002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เลือก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ขนาดของเครื่องมือให้มีขนาดเหมาะสมกับแหวนลูกสูบ</a:t>
            </a:r>
            <a:endParaRPr lang="en-US" sz="2400" dirty="0">
              <a:solidFill>
                <a:srgbClr val="33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ใส่เครื่องมือเข้ากับแหวนลูกสูบโดยให้ขอเกี่ยวของเครื่องมืออยู่ที่ปากแหวน ถ้าใช้ถอดให้หงายเครื่องมือขึ้น ถ้าใส่ให้คว่ำเครื่องมือลง</a:t>
            </a:r>
            <a:endParaRPr lang="en-US" sz="2400" dirty="0">
              <a:solidFill>
                <a:srgbClr val="33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ค่อย 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ๆ ออกแรงบีบด้ามจับเครื่องมือ จนแหวนลูกสูบออกจากลูกสูบ</a:t>
            </a:r>
            <a:endParaRPr lang="en-US" sz="2400" dirty="0">
              <a:solidFill>
                <a:srgbClr val="33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endParaRPr lang="en-US" sz="2400" dirty="0">
              <a:solidFill>
                <a:srgbClr val="33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04283" y="3840113"/>
            <a:ext cx="70673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บำรุงรักษา</a:t>
            </a:r>
            <a:endParaRPr lang="en-US" sz="2400" dirty="0">
              <a:solidFill>
                <a:srgbClr val="A5002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ความสะอาดให้เรียบร้อยหลังจากใช้งานทุกครั้ง</a:t>
            </a:r>
            <a:endParaRPr lang="en-US" sz="2400" dirty="0">
              <a:solidFill>
                <a:srgbClr val="33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ตรวจดู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กลไกและจุดหมุนควรหล่อลื่นด้วยน้ำมันหล่อลื่น</a:t>
            </a:r>
            <a:endParaRPr lang="en-US" sz="2400" dirty="0">
              <a:solidFill>
                <a:srgbClr val="33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เก็บ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เครื่องมือในกล่องเครื่องมือไม่ปนกับเครื่องมืออื่น ๆ</a:t>
            </a:r>
            <a:endParaRPr lang="en-US" sz="2400" dirty="0">
              <a:solidFill>
                <a:srgbClr val="33660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115396" y="5365393"/>
            <a:ext cx="7840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ข้อควรระวัง</a:t>
            </a:r>
            <a:endParaRPr lang="en-US" sz="2400" dirty="0">
              <a:solidFill>
                <a:srgbClr val="A5002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dirty="0" smtClean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อย่า</a:t>
            </a:r>
            <a:r>
              <a:rPr lang="th-TH" sz="2400" dirty="0">
                <a:solidFill>
                  <a:srgbClr val="33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บีบด้ามจับให้แหวนถ่างออกมากเกินไปอาจจะทำให้แหวนหักได้</a:t>
            </a:r>
            <a:endParaRPr lang="en-US" sz="2400" dirty="0">
              <a:solidFill>
                <a:srgbClr val="33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7479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08479" y="549450"/>
            <a:ext cx="3092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4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เหล็ก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เซาะร่องแหวนลูกสูบ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705" y="3789437"/>
            <a:ext cx="2664466" cy="146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811011" y="5521019"/>
            <a:ext cx="2574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เหล็กเซาะร่องแหวนลูกสูบ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92026" y="1091899"/>
            <a:ext cx="855994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วิธีใช้</a:t>
            </a:r>
            <a:r>
              <a:rPr lang="th-TH" sz="2400" b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เหล็กเซาะร่อง</a:t>
            </a:r>
            <a:r>
              <a:rPr lang="th-TH" sz="2400" b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ลูกสูบ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เลือก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ขนาดของเครื่องมือให้เหมาะสมกับขนาดของร่อง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แหวน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ใส่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เครื่องมือเข้ากับร่องแหวนของ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ลูกสูบ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จับ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ลูกสูบให้อยู่กับ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ที่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หมุน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เครื่องมือไปมาสลับกันหลาย ๆ ครั้งเพื่อให้เหล็กเซาะร่องขูดเขม่าและสิ่งสกปรกออกจนหมดแล้วถอดเครื่องมือ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อก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การบำรุงรักษา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ความสะอาดและ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ชโลม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น้ำมันหล่อลื่นหลังใช้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งาน</a:t>
            </a:r>
          </a:p>
          <a:p>
            <a:pPr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เก็บ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เครื่องมือในที่เก็บโดยไม่ปนกับเครื่องมืออื่น ๆ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93202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35730" y="587028"/>
            <a:ext cx="3047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ถอดล้อช่วยแรง</a:t>
            </a:r>
            <a:r>
              <a:rPr lang="th-TH" sz="2400" b="1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116238" y="1397971"/>
            <a:ext cx="5882256" cy="2031030"/>
            <a:chOff x="-60" y="3461"/>
            <a:chExt cx="9264" cy="3199"/>
          </a:xfrm>
        </p:grpSpPr>
        <p:pic>
          <p:nvPicPr>
            <p:cNvPr id="24585" name="Picture 9" descr="ล้อช่วยแรง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3" t="7988" r="9259" b="6805"/>
            <a:stretch>
              <a:fillRect/>
            </a:stretch>
          </p:blipFill>
          <p:spPr bwMode="auto">
            <a:xfrm>
              <a:off x="4621" y="4944"/>
              <a:ext cx="2520" cy="1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4" name="Picture 8" descr="ล้อช่วยแรง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6" y="4056"/>
              <a:ext cx="1898" cy="2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-60" y="3461"/>
              <a:ext cx="7262" cy="3199"/>
              <a:chOff x="1775" y="2550"/>
              <a:chExt cx="7368" cy="3544"/>
            </a:xfrm>
          </p:grpSpPr>
          <p:pic>
            <p:nvPicPr>
              <p:cNvPr id="24583" name="Picture 7" descr="ล้อช่วยแรง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0" y="4140"/>
                <a:ext cx="2700" cy="19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 Box 6"/>
              <p:cNvSpPr txBox="1">
                <a:spLocks noChangeArrowheads="1"/>
              </p:cNvSpPr>
              <p:nvPr/>
            </p:nvSpPr>
            <p:spPr bwMode="auto">
              <a:xfrm>
                <a:off x="4307" y="3486"/>
                <a:ext cx="4836" cy="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ถอดนอตยึดล้อช่วยแรง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1775" y="2550"/>
                <a:ext cx="4010" cy="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รูสำหรับใส่สกรูยึดเครื่องมือถอดล้อช่วยแรง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Line 4"/>
              <p:cNvSpPr>
                <a:spLocks noChangeShapeType="1"/>
              </p:cNvSpPr>
              <p:nvPr/>
            </p:nvSpPr>
            <p:spPr bwMode="auto">
              <a:xfrm>
                <a:off x="4140" y="3705"/>
                <a:ext cx="0" cy="1553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9" name="Line 3"/>
              <p:cNvSpPr>
                <a:spLocks noChangeShapeType="1"/>
              </p:cNvSpPr>
              <p:nvPr/>
            </p:nvSpPr>
            <p:spPr bwMode="auto">
              <a:xfrm>
                <a:off x="4572" y="4095"/>
                <a:ext cx="0" cy="127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10" name="สี่เหลี่ยมผืนผ้า 9"/>
          <p:cNvSpPr/>
          <p:nvPr/>
        </p:nvSpPr>
        <p:spPr>
          <a:xfrm>
            <a:off x="2733997" y="3678295"/>
            <a:ext cx="3676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เครื่องมือถอดล้อช่วยแรงและวิธีการใช้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05880" y="4316703"/>
            <a:ext cx="85707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การบำรุงรักษา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rgbClr val="99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ทำ</a:t>
            </a:r>
            <a:r>
              <a:rPr lang="th-TH" sz="2400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ความสะอาดและ</a:t>
            </a:r>
            <a:r>
              <a:rPr lang="th-TH" sz="2400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ชโลม</a:t>
            </a:r>
            <a:r>
              <a:rPr lang="th-TH" sz="2400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น้ำมันหล่อลื่นเครื่องมือหลังจากใช้</a:t>
            </a:r>
            <a:r>
              <a:rPr lang="th-TH" sz="2400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งาน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rgbClr val="99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เก็บ</a:t>
            </a:r>
            <a:r>
              <a:rPr lang="th-TH" sz="2400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เครื่องมือไว้ในที่เก็บไม่ปนกับเครื่องมืออื่น ๆ</a:t>
            </a:r>
            <a:endParaRPr lang="en-US" sz="2400" dirty="0">
              <a:solidFill>
                <a:srgbClr val="99660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89375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5573" y="822604"/>
            <a:ext cx="859285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h-TH" sz="2400" b="1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วิธีใช้เครื่องมือถอดล้อช่วย</a:t>
            </a:r>
            <a:r>
              <a:rPr lang="th-TH" sz="2400" b="1" dirty="0" smtClean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แรง</a:t>
            </a:r>
          </a:p>
          <a:p>
            <a:pPr>
              <a:spcAft>
                <a:spcPts val="0"/>
              </a:spcAft>
            </a:pPr>
            <a:endParaRPr lang="en-US" sz="800" dirty="0">
              <a:solidFill>
                <a:srgbClr val="666633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นำ</a:t>
            </a:r>
            <a:r>
              <a:rPr lang="th-TH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ใส่ที่ล้อช่วยแรงหลังจากถอดนอตยึดล้อช่วยแรงออกแล้วโดยให้ปลายของสกรูที่ด้ามขันยันกับรูปลายเพลาของเพลาข้อเหวี่ยงในแนวตรงหรือตั้งฉากกับล้อช่วย</a:t>
            </a:r>
            <a:r>
              <a:rPr lang="th-TH" sz="2400" dirty="0" smtClean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แรง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rgbClr val="666633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dirty="0" smtClean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ใส่</a:t>
            </a:r>
            <a:r>
              <a:rPr lang="th-TH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สกรูยึดเครื่องมือกับล้อช่วยแรง </a:t>
            </a:r>
            <a:r>
              <a:rPr lang="en-US" sz="2400" dirty="0" smtClean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3 </a:t>
            </a:r>
            <a:r>
              <a:rPr lang="th-TH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ตัว และยึดให้แน่นโดยขันสกรูยึดเข้าพร้อม ๆ กันจนแน่นโดยให้เครื่องมือเมื่อติดตั้งเสร็จแล้วให้ได้ศูนย์กลางของล้อช่วย</a:t>
            </a:r>
            <a:r>
              <a:rPr lang="th-TH" sz="2400" dirty="0" smtClean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แรง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rgbClr val="666633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dirty="0" smtClean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</a:t>
            </a:r>
            <a:r>
              <a:rPr lang="th-TH" sz="2400" dirty="0" err="1" smtClean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ล็อ</a:t>
            </a:r>
            <a:r>
              <a:rPr lang="th-TH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กล้อช่วยแรงไม่ให้หมุนตามในขณะที่ขันด้ามขันของเครื่องมือ</a:t>
            </a:r>
            <a:r>
              <a:rPr lang="th-TH" sz="2400" dirty="0" smtClean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rgbClr val="666633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4</a:t>
            </a:r>
            <a:r>
              <a:rPr lang="th-TH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</a:t>
            </a:r>
            <a:r>
              <a:rPr lang="th-TH" sz="2400" dirty="0" smtClean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ขัน</a:t>
            </a:r>
            <a:r>
              <a:rPr lang="th-TH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ด้ามขันของเครื่องมือและใช้ค้อนพา</a:t>
            </a:r>
            <a:r>
              <a:rPr lang="th-TH" sz="2400" dirty="0" err="1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สติก</a:t>
            </a:r>
            <a:r>
              <a:rPr lang="th-TH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ตอกที่ด้ามขันช่วยเพราะล้อช่วยแรงยึดติดแน่นกับเพลาข้อเหวี่ยง เพื่อให้ปลายสกรูของเครื่องมือไปยันกับปลายเพลาข้อเหวี่ยง เมื่อขันเข้าต่อไปเรื่อย ๆ เครื่องมือจะดึงเอาล้อช่วยแรงออกมาได้ (การขันเข้าต้องค่อย ๆ ขันเข้าทีละน้อยจนกระทั่งล้อช่วยแรงหลุดออกมา</a:t>
            </a:r>
            <a:r>
              <a:rPr lang="th-TH" sz="2400" dirty="0" smtClean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</a:p>
          <a:p>
            <a:pPr algn="thaiDist">
              <a:spcAft>
                <a:spcPts val="0"/>
              </a:spcAft>
              <a:tabLst>
                <a:tab pos="900113" algn="l"/>
                <a:tab pos="1339850" algn="l"/>
              </a:tabLst>
            </a:pPr>
            <a:endParaRPr lang="en-US" sz="800" dirty="0">
              <a:solidFill>
                <a:srgbClr val="666633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</a:t>
            </a:r>
            <a:r>
              <a:rPr lang="th-TH" sz="2400" dirty="0" smtClean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เมื่อ</a:t>
            </a:r>
            <a:r>
              <a:rPr lang="th-TH" sz="2400" dirty="0">
                <a:solidFill>
                  <a:srgbClr val="6666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เสร็จแล้วถอดเครื่องมือเก็บ</a:t>
            </a:r>
            <a:endParaRPr lang="en-US" sz="2400" dirty="0">
              <a:solidFill>
                <a:srgbClr val="666633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4685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02643" y="592126"/>
            <a:ext cx="2890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6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ถอดปลอกสูบ</a:t>
            </a:r>
            <a:r>
              <a:rPr lang="th-TH" sz="2400" b="1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843087" y="693428"/>
            <a:ext cx="5760120" cy="2209479"/>
            <a:chOff x="1623" y="2930"/>
            <a:chExt cx="9070" cy="3479"/>
          </a:xfrm>
        </p:grpSpPr>
        <p:sp>
          <p:nvSpPr>
            <p:cNvPr id="5" name="Text Box 14"/>
            <p:cNvSpPr txBox="1">
              <a:spLocks noChangeArrowheads="1"/>
            </p:cNvSpPr>
            <p:nvPr/>
          </p:nvSpPr>
          <p:spPr bwMode="auto">
            <a:xfrm>
              <a:off x="7268" y="4279"/>
              <a:ext cx="1824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ขายัน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6" name="Line 13"/>
            <p:cNvSpPr>
              <a:spLocks noChangeShapeType="1"/>
            </p:cNvSpPr>
            <p:nvPr/>
          </p:nvSpPr>
          <p:spPr bwMode="auto">
            <a:xfrm flipH="1">
              <a:off x="6405" y="4442"/>
              <a:ext cx="900" cy="7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pic>
          <p:nvPicPr>
            <p:cNvPr id="25612" name="Picture 12" descr="ปลอกสูบ 1"/>
            <p:cNvPicPr>
              <a:picLocks noChangeAspect="1" noChangeArrowheads="1"/>
            </p:cNvPicPr>
            <p:nvPr/>
          </p:nvPicPr>
          <p:blipFill>
            <a:blip r:embed="rId2" cstate="print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" y="4124"/>
              <a:ext cx="2536" cy="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1" name="Picture 11" descr="DSCF096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8E9698"/>
                </a:clrFrom>
                <a:clrTo>
                  <a:srgbClr val="8E9698">
                    <a:alpha val="0"/>
                  </a:srgbClr>
                </a:clrTo>
              </a:clrChange>
              <a:lum bright="6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56" t="9000" r="36481" b="25000"/>
            <a:stretch>
              <a:fillRect/>
            </a:stretch>
          </p:blipFill>
          <p:spPr bwMode="auto">
            <a:xfrm rot="186880">
              <a:off x="8752" y="2930"/>
              <a:ext cx="1941" cy="3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7241" y="5888"/>
              <a:ext cx="1405" cy="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ขาดูด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V="1">
              <a:off x="8552" y="5903"/>
              <a:ext cx="540" cy="18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7139" y="4757"/>
              <a:ext cx="158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ปลอกสูบ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8666" y="5043"/>
              <a:ext cx="55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pic>
          <p:nvPicPr>
            <p:cNvPr id="25606" name="Picture 6" descr="ปลอกสูบ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" y="3787"/>
              <a:ext cx="3060" cy="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4077" y="5275"/>
              <a:ext cx="1080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สกรู</a:t>
              </a:r>
              <a:endParaRPr kumimoji="0" lang="th-T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4566" y="4015"/>
              <a:ext cx="1080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นอต</a:t>
              </a:r>
              <a:endParaRPr kumimoji="0" lang="th-T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3" name="Line 3"/>
            <p:cNvSpPr>
              <a:spLocks noChangeShapeType="1"/>
            </p:cNvSpPr>
            <p:nvPr/>
          </p:nvSpPr>
          <p:spPr bwMode="auto">
            <a:xfrm>
              <a:off x="5085" y="4442"/>
              <a:ext cx="0" cy="36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4" name="Line 2"/>
            <p:cNvSpPr>
              <a:spLocks noChangeShapeType="1"/>
            </p:cNvSpPr>
            <p:nvPr/>
          </p:nvSpPr>
          <p:spPr bwMode="auto">
            <a:xfrm>
              <a:off x="4605" y="5047"/>
              <a:ext cx="0" cy="36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5" name="สี่เหลี่ยมผืนผ้า 14"/>
          <p:cNvSpPr/>
          <p:nvPr/>
        </p:nvSpPr>
        <p:spPr>
          <a:xfrm>
            <a:off x="2846360" y="3095341"/>
            <a:ext cx="3518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เครื่องมือถอดปลอกสูบและวิธีการใช้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302643" y="3657220"/>
            <a:ext cx="5727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7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ดูดเฟืองหรือดูดมู่เล่</a:t>
            </a:r>
            <a:r>
              <a:rPr lang="th-TH" sz="2400" b="1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18" name="Group 21"/>
          <p:cNvGrpSpPr>
            <a:grpSpLocks/>
          </p:cNvGrpSpPr>
          <p:nvPr/>
        </p:nvGrpSpPr>
        <p:grpSpPr bwMode="auto">
          <a:xfrm>
            <a:off x="2655365" y="4110752"/>
            <a:ext cx="3970338" cy="1549400"/>
            <a:chOff x="2650" y="4412"/>
            <a:chExt cx="6252" cy="2441"/>
          </a:xfrm>
        </p:grpSpPr>
        <p:pic>
          <p:nvPicPr>
            <p:cNvPr id="25628" name="Picture 2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" y="4854"/>
              <a:ext cx="1590" cy="1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22"/>
            <p:cNvGrpSpPr>
              <a:grpSpLocks/>
            </p:cNvGrpSpPr>
            <p:nvPr/>
          </p:nvGrpSpPr>
          <p:grpSpPr bwMode="auto">
            <a:xfrm>
              <a:off x="4912" y="4412"/>
              <a:ext cx="3990" cy="2441"/>
              <a:chOff x="6480" y="4476"/>
              <a:chExt cx="3990" cy="2441"/>
            </a:xfrm>
          </p:grpSpPr>
          <p:pic>
            <p:nvPicPr>
              <p:cNvPr id="25627" name="Picture 27" descr="DSCF0811_resiz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DEE0EC"/>
                  </a:clrFrom>
                  <a:clrTo>
                    <a:srgbClr val="DEE0EC">
                      <a:alpha val="0"/>
                    </a:srgbClr>
                  </a:clrTo>
                </a:clrChange>
                <a:lum bright="18000"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25" t="5000"/>
              <a:stretch>
                <a:fillRect/>
              </a:stretch>
            </p:blipFill>
            <p:spPr bwMode="auto">
              <a:xfrm>
                <a:off x="6480" y="4476"/>
                <a:ext cx="3060" cy="24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 Box 26"/>
              <p:cNvSpPr txBox="1">
                <a:spLocks noChangeArrowheads="1"/>
              </p:cNvSpPr>
              <p:nvPr/>
            </p:nvSpPr>
            <p:spPr bwMode="auto">
              <a:xfrm>
                <a:off x="9030" y="5775"/>
                <a:ext cx="1440" cy="5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ขาดูด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1" name="Text Box 25"/>
              <p:cNvSpPr txBox="1">
                <a:spLocks noChangeArrowheads="1"/>
              </p:cNvSpPr>
              <p:nvPr/>
            </p:nvSpPr>
            <p:spPr bwMode="auto">
              <a:xfrm>
                <a:off x="8880" y="4860"/>
                <a:ext cx="1440" cy="5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สกรู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2" name="Line 24"/>
              <p:cNvSpPr>
                <a:spLocks noChangeShapeType="1"/>
              </p:cNvSpPr>
              <p:nvPr/>
            </p:nvSpPr>
            <p:spPr bwMode="auto">
              <a:xfrm flipH="1">
                <a:off x="8008" y="6070"/>
                <a:ext cx="108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3" name="Line 23"/>
              <p:cNvSpPr>
                <a:spLocks noChangeShapeType="1"/>
              </p:cNvSpPr>
              <p:nvPr/>
            </p:nvSpPr>
            <p:spPr bwMode="auto">
              <a:xfrm flipH="1">
                <a:off x="7815" y="5160"/>
                <a:ext cx="108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24" name="สี่เหลี่ยมผืนผ้า 23"/>
          <p:cNvSpPr/>
          <p:nvPr/>
        </p:nvSpPr>
        <p:spPr>
          <a:xfrm>
            <a:off x="3292340" y="5838092"/>
            <a:ext cx="2557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เครื่องมือดูดเฟืองหรือมู่เล่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00557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06887" y="759893"/>
            <a:ext cx="8561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ประกอบปลอกสูบ</a:t>
            </a:r>
            <a:r>
              <a:rPr lang="th-TH" sz="2400" b="1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55309" y="128088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2540110" y="1301302"/>
            <a:ext cx="2391821" cy="1879029"/>
            <a:chOff x="2041" y="4860"/>
            <a:chExt cx="2791" cy="1980"/>
          </a:xfrm>
        </p:grpSpPr>
        <p:pic>
          <p:nvPicPr>
            <p:cNvPr id="26627" name="Picture 3" descr="ปลอกสูบ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23" t="17183" r="10818" b="23981"/>
            <a:stretch>
              <a:fillRect/>
            </a:stretch>
          </p:blipFill>
          <p:spPr bwMode="auto">
            <a:xfrm>
              <a:off x="3218" y="4931"/>
              <a:ext cx="1614" cy="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26" name="Picture 2" descr="ปลอกสูบ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52" t="17183" r="50941" b="23981"/>
            <a:stretch>
              <a:fillRect/>
            </a:stretch>
          </p:blipFill>
          <p:spPr bwMode="auto">
            <a:xfrm>
              <a:off x="2041" y="4860"/>
              <a:ext cx="1258" cy="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สี่เหลี่ยมผืนผ้า 4"/>
          <p:cNvSpPr/>
          <p:nvPr/>
        </p:nvSpPr>
        <p:spPr>
          <a:xfrm>
            <a:off x="5327565" y="2061208"/>
            <a:ext cx="2401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เครื่องมือประกอบลูกสูบ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1354761" y="3380636"/>
            <a:ext cx="6803705" cy="1995346"/>
            <a:chOff x="1886" y="3101"/>
            <a:chExt cx="7684" cy="2253"/>
          </a:xfrm>
        </p:grpSpPr>
        <p:pic>
          <p:nvPicPr>
            <p:cNvPr id="26638" name="Picture 14" descr="DSCF0800_resize"/>
            <p:cNvPicPr>
              <a:picLocks noChangeAspect="1" noChangeArrowheads="1"/>
            </p:cNvPicPr>
            <p:nvPr/>
          </p:nvPicPr>
          <p:blipFill>
            <a:blip r:embed="rId3" cstate="print">
              <a:lum bright="18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9" t="23788"/>
            <a:stretch>
              <a:fillRect/>
            </a:stretch>
          </p:blipFill>
          <p:spPr bwMode="auto">
            <a:xfrm>
              <a:off x="3406" y="3569"/>
              <a:ext cx="2520" cy="1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886" y="3314"/>
              <a:ext cx="1445" cy="2040"/>
              <a:chOff x="2845" y="2745"/>
              <a:chExt cx="1445" cy="2040"/>
            </a:xfrm>
          </p:grpSpPr>
          <p:pic>
            <p:nvPicPr>
              <p:cNvPr id="26637" name="Picture 13" descr="ปลอกสูบ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72" t="11111" r="25397" b="12698"/>
              <a:stretch>
                <a:fillRect/>
              </a:stretch>
            </p:blipFill>
            <p:spPr bwMode="auto">
              <a:xfrm>
                <a:off x="2845" y="3150"/>
                <a:ext cx="988" cy="1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>
                <a:off x="2850" y="2745"/>
                <a:ext cx="14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ปลอกสูบ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26634" name="Picture 10" descr="ปลอกสูบ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1" y="3629"/>
              <a:ext cx="2477" cy="1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7729" y="3101"/>
              <a:ext cx="1841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ตอกปลอกสูบ</a:t>
              </a:r>
              <a:endParaRPr kumimoji="0" lang="th-T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001" y="3120"/>
              <a:ext cx="1380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ค้อนพา</a:t>
              </a:r>
              <a:r>
                <a:rPr kumimoji="0" lang="th-TH" sz="2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สติก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7111" y="3554"/>
              <a:ext cx="0" cy="79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8431" y="3509"/>
              <a:ext cx="0" cy="96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4" name="สี่เหลี่ยมผืนผ้า 13"/>
          <p:cNvSpPr/>
          <p:nvPr/>
        </p:nvSpPr>
        <p:spPr>
          <a:xfrm>
            <a:off x="3030178" y="5778062"/>
            <a:ext cx="3446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การใช้เครื่องมือประกอบลูกสูบ</a:t>
            </a:r>
            <a:endParaRPr lang="th-TH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8860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91230" y="747367"/>
            <a:ext cx="8561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</a:t>
            </a:r>
            <a:r>
              <a:rPr lang="th-TH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ประแจ</a:t>
            </a:r>
            <a:r>
              <a:rPr lang="th-TH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แหวนโค้ง</a:t>
            </a:r>
            <a:r>
              <a:rPr lang="en-US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(Half Moon Box Wrench) </a:t>
            </a:r>
            <a:endParaRPr lang="th-TH" sz="2400" b="1" dirty="0">
              <a:solidFill>
                <a:srgbClr val="FF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66" y="1373874"/>
            <a:ext cx="2299734" cy="72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775664" y="1643856"/>
            <a:ext cx="1697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ประแจแหวนโค้ง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91230" y="2308322"/>
            <a:ext cx="4427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6.</a:t>
            </a:r>
            <a:r>
              <a:rPr lang="th-TH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ประแจ</a:t>
            </a:r>
            <a:r>
              <a:rPr lang="th-TH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กระบอก</a:t>
            </a:r>
            <a:r>
              <a:rPr lang="en-US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(Socket Wrench) </a:t>
            </a:r>
            <a:endParaRPr lang="th-TH" sz="2400" b="1" dirty="0">
              <a:solidFill>
                <a:srgbClr val="FF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4099" name="Picture 3" descr="1275979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851" y="2908187"/>
            <a:ext cx="1794771" cy="124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291230" y="4290691"/>
            <a:ext cx="8561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7.</a:t>
            </a:r>
            <a:r>
              <a:rPr lang="th-TH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ประแจ</a:t>
            </a:r>
            <a:r>
              <a:rPr lang="th-TH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วัดแรงบิด</a:t>
            </a:r>
            <a:r>
              <a:rPr lang="en-US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(Torque Wrench) </a:t>
            </a:r>
            <a:r>
              <a:rPr lang="th-TH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หรือประแจปอนด์ </a:t>
            </a:r>
            <a:endParaRPr lang="th-TH" sz="2400" b="1" dirty="0">
              <a:solidFill>
                <a:srgbClr val="FF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4100" name="Picture 6" descr="torquewrench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4944648"/>
            <a:ext cx="25495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5794099" y="5187180"/>
            <a:ext cx="1721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ประแจวัดแรงบิด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794099" y="3068674"/>
            <a:ext cx="1669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ประแจกระบอก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42477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31731" y="647158"/>
            <a:ext cx="86241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9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 ประกอบสปริงวาล์ว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758950" y="1416084"/>
            <a:ext cx="2980937" cy="1441450"/>
            <a:chOff x="3856" y="9223"/>
            <a:chExt cx="3924" cy="1897"/>
          </a:xfrm>
        </p:grpSpPr>
        <p:pic>
          <p:nvPicPr>
            <p:cNvPr id="27654" name="Picture 6" descr="เครื่องถอดสปริงลิ้น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7"/>
            <a:stretch>
              <a:fillRect/>
            </a:stretch>
          </p:blipFill>
          <p:spPr bwMode="auto">
            <a:xfrm>
              <a:off x="3856" y="9223"/>
              <a:ext cx="2340" cy="1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6706" y="9866"/>
              <a:ext cx="1074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คันโยก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6376" y="10316"/>
              <a:ext cx="1018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สกรู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Line 3"/>
            <p:cNvSpPr>
              <a:spLocks noChangeShapeType="1"/>
            </p:cNvSpPr>
            <p:nvPr/>
          </p:nvSpPr>
          <p:spPr bwMode="auto">
            <a:xfrm>
              <a:off x="6001" y="10151"/>
              <a:ext cx="72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Line 2"/>
            <p:cNvSpPr>
              <a:spLocks noChangeShapeType="1"/>
            </p:cNvSpPr>
            <p:nvPr/>
          </p:nvSpPr>
          <p:spPr bwMode="auto">
            <a:xfrm>
              <a:off x="5596" y="10601"/>
              <a:ext cx="72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9" name="สี่เหลี่ยมผืนผ้า 8"/>
          <p:cNvSpPr/>
          <p:nvPr/>
        </p:nvSpPr>
        <p:spPr>
          <a:xfrm>
            <a:off x="4858395" y="2020009"/>
            <a:ext cx="3289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เครื่องมือถอด ประกอบสปริงวาล์ว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59915" y="3160276"/>
            <a:ext cx="86241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10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วัดความแข็งของสปริงวาล์ว</a:t>
            </a:r>
            <a:r>
              <a:rPr lang="th-TH" sz="2400" b="1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7658" name="Picture 10" descr="DSCF05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4" t="20676" r="9991" b="2817"/>
          <a:stretch>
            <a:fillRect/>
          </a:stretch>
        </p:blipFill>
        <p:spPr bwMode="auto">
          <a:xfrm>
            <a:off x="2607920" y="3855666"/>
            <a:ext cx="17240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4739887" y="4685978"/>
            <a:ext cx="3150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เครื่องมือวัดความแข็งสปริงวาล์ว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22545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45430" y="751858"/>
            <a:ext cx="3825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11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ฉาก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วัดความเอียงของสปริงวาล์ว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45" y="1620619"/>
            <a:ext cx="6680310" cy="210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218669" y="4542751"/>
            <a:ext cx="3139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ฉากวัดความเอียงของสปริงวาล์ว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7983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3047" y="833798"/>
            <a:ext cx="7954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8.</a:t>
            </a:r>
            <a:r>
              <a:rPr lang="th-TH" sz="2400" b="1" i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ประแจ</a:t>
            </a:r>
            <a:r>
              <a:rPr lang="th-TH" sz="2400" b="1" i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เลื่อน</a:t>
            </a:r>
            <a:r>
              <a:rPr lang="en-US" sz="2400" b="1" i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(Adjustable Wrench) </a:t>
            </a:r>
            <a:endParaRPr lang="th-TH" sz="2400" b="1" dirty="0">
              <a:solidFill>
                <a:srgbClr val="FF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48" y="1629197"/>
            <a:ext cx="24431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060483" y="2639206"/>
            <a:ext cx="1324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ประแจเลื่อน</a:t>
            </a:r>
            <a:endParaRPr lang="th-TH" sz="2400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100811" y="872027"/>
            <a:ext cx="3782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9.</a:t>
            </a:r>
            <a:r>
              <a:rPr lang="th-TH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b="1" spc="-10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</a:t>
            </a:r>
            <a:r>
              <a:rPr lang="th-TH" sz="2400" b="1" spc="-10" dirty="0" err="1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แอล</a:t>
            </a:r>
            <a:r>
              <a:rPr lang="en-US" sz="2400" b="1" spc="-1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(Allen Wrench)</a:t>
            </a:r>
            <a:endParaRPr lang="th-TH" sz="2400" b="1" dirty="0">
              <a:solidFill>
                <a:srgbClr val="FF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5123" name="Picture 8" descr="ประแจแอล"/>
          <p:cNvPicPr>
            <a:picLocks noChangeAspect="1" noChangeArrowheads="1"/>
          </p:cNvPicPr>
          <p:nvPr/>
        </p:nvPicPr>
        <p:blipFill>
          <a:blip r:embed="rId3" cstate="print">
            <a:lum bright="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5"/>
          <a:stretch>
            <a:fillRect/>
          </a:stretch>
        </p:blipFill>
        <p:spPr bwMode="auto">
          <a:xfrm>
            <a:off x="5363164" y="1464784"/>
            <a:ext cx="24272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5959492" y="2661776"/>
            <a:ext cx="1234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แอล</a:t>
            </a:r>
            <a:endParaRPr lang="th-TH" sz="2400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63047" y="3246593"/>
            <a:ext cx="430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10.</a:t>
            </a:r>
            <a:r>
              <a:rPr lang="th-TH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ประแจ</a:t>
            </a:r>
            <a:r>
              <a:rPr lang="th-TH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กระบอกข้ออ่อน</a:t>
            </a:r>
            <a:r>
              <a:rPr lang="en-US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en-US" sz="2400" b="1" dirty="0" smtClean="0">
              <a:solidFill>
                <a:srgbClr val="FF33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r>
              <a:rPr lang="en-US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    (</a:t>
            </a:r>
            <a:r>
              <a:rPr lang="en-US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Swivel Socket)</a:t>
            </a:r>
            <a:r>
              <a:rPr lang="th-TH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b="1" dirty="0">
              <a:solidFill>
                <a:srgbClr val="FF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5124" name="Picture 9" descr="ข้อต่ออ่อ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9949" r="4054" b="10507"/>
          <a:stretch>
            <a:fillRect/>
          </a:stretch>
        </p:blipFill>
        <p:spPr bwMode="auto">
          <a:xfrm>
            <a:off x="2084938" y="4086422"/>
            <a:ext cx="1588582" cy="122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1565957" y="5641001"/>
            <a:ext cx="2313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ประแจกระบอกข้ออ่อน</a:t>
            </a:r>
            <a:endParaRPr lang="th-TH" sz="2400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047988" y="3255425"/>
            <a:ext cx="3858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11.</a:t>
            </a:r>
            <a:r>
              <a:rPr lang="th-TH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ประแจ</a:t>
            </a:r>
            <a:r>
              <a:rPr lang="th-TH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ข้ออ่อนด้ามในตัว</a:t>
            </a:r>
            <a:r>
              <a:rPr lang="en-US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en-US" sz="2400" b="1" dirty="0" smtClean="0">
              <a:solidFill>
                <a:srgbClr val="FF33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r>
              <a:rPr lang="en-US" sz="2400" b="1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     (</a:t>
            </a:r>
            <a:r>
              <a:rPr lang="en-US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Flex Hand Wrench) </a:t>
            </a:r>
            <a:endParaRPr lang="th-TH" sz="2400" b="1" dirty="0">
              <a:solidFill>
                <a:srgbClr val="FF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5125" name="Picture 10" descr="ข้อต่ออ่อนด้ามในตัว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9" r="2995" b="25691"/>
          <a:stretch>
            <a:fillRect/>
          </a:stretch>
        </p:blipFill>
        <p:spPr bwMode="auto">
          <a:xfrm>
            <a:off x="5194834" y="4397072"/>
            <a:ext cx="25844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5194834" y="5641001"/>
            <a:ext cx="2422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ประแจข้ออ่อนด้ามในตัว</a:t>
            </a:r>
            <a:endParaRPr lang="th-TH" sz="2400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683037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2441" y="822522"/>
            <a:ext cx="8599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5.1.2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ด้าม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ประแจ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(Handle)</a:t>
            </a:r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และด้ามต่อ(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Extension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dirty="0" smtClean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ประกอบด้วย</a:t>
            </a:r>
            <a:r>
              <a:rPr lang="th-TH" sz="2400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ด้ามขันชนิดต่าง ๆ ดังนี้ </a:t>
            </a:r>
            <a:endParaRPr lang="en-US" sz="2400" dirty="0">
              <a:solidFill>
                <a:srgbClr val="FF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-3131" y="1401220"/>
            <a:ext cx="8599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14375" algn="l"/>
              </a:tabLst>
            </a:pPr>
            <a:r>
              <a:rPr lang="en-US" sz="2400" b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</a:t>
            </a:r>
            <a:r>
              <a:rPr lang="en-US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</a:t>
            </a:r>
            <a:r>
              <a:rPr lang="th-TH" sz="2400" b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ด้าม</a:t>
            </a:r>
            <a:r>
              <a:rPr lang="th-TH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ขันเร็ว</a:t>
            </a:r>
            <a:r>
              <a:rPr lang="en-US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(Speed Handle) </a:t>
            </a:r>
            <a:endParaRPr lang="th-TH" sz="2400" b="1" dirty="0">
              <a:solidFill>
                <a:srgbClr val="006666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146" name="Picture 11" descr="speedhandle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4343" r="4341" b="10126"/>
          <a:stretch>
            <a:fillRect/>
          </a:stretch>
        </p:blipFill>
        <p:spPr bwMode="auto">
          <a:xfrm>
            <a:off x="1602482" y="1979918"/>
            <a:ext cx="21812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149515" y="3254138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ด้ามสว่าน</a:t>
            </a:r>
            <a:endParaRPr lang="th-TH" sz="2400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73489" y="1412152"/>
            <a:ext cx="3166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2.</a:t>
            </a:r>
            <a:r>
              <a:rPr lang="th-TH" sz="2400" b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ด้าม</a:t>
            </a:r>
            <a:r>
              <a:rPr lang="th-TH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ขันปรับมุม</a:t>
            </a:r>
            <a:r>
              <a:rPr lang="en-US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(Flex Handle) </a:t>
            </a:r>
            <a:endParaRPr lang="th-TH" sz="2400" b="1" dirty="0">
              <a:solidFill>
                <a:srgbClr val="006666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147" name="Picture 12" descr="swivelhandle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t="10001" b="9586"/>
          <a:stretch>
            <a:fillRect/>
          </a:stretch>
        </p:blipFill>
        <p:spPr bwMode="auto">
          <a:xfrm>
            <a:off x="5212028" y="1990850"/>
            <a:ext cx="2206625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5473389" y="3254137"/>
            <a:ext cx="1566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ด้ามขันปรับมุม</a:t>
            </a:r>
            <a:endParaRPr lang="th-TH" sz="2400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-3131" y="3860800"/>
            <a:ext cx="4493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14375" algn="l"/>
              </a:tabLst>
            </a:pPr>
            <a:r>
              <a:rPr lang="en-US" sz="2400" b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3.</a:t>
            </a:r>
            <a:r>
              <a:rPr lang="th-TH" sz="2400" b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ด้าม</a:t>
            </a:r>
            <a:r>
              <a:rPr lang="th-TH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ขันกรอกแกรก</a:t>
            </a:r>
            <a:r>
              <a:rPr lang="en-US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(Ratchet Handle)</a:t>
            </a:r>
            <a:r>
              <a:rPr lang="th-TH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b="1" dirty="0">
              <a:solidFill>
                <a:srgbClr val="006666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148" name="Picture 13" descr="reversible rach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82" y="4551916"/>
            <a:ext cx="2619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1881813" y="5713718"/>
            <a:ext cx="1622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ด้ามกรอกแกรก</a:t>
            </a:r>
            <a:endParaRPr lang="th-TH" sz="2400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673489" y="3848747"/>
            <a:ext cx="3417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4.</a:t>
            </a:r>
            <a:r>
              <a:rPr lang="th-TH" sz="2400" b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ด้าม</a:t>
            </a:r>
            <a:r>
              <a:rPr lang="th-TH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ขันตัวที </a:t>
            </a:r>
            <a:r>
              <a:rPr lang="en-US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(Sliding</a:t>
            </a:r>
            <a:r>
              <a:rPr lang="th-TH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“T”</a:t>
            </a:r>
            <a:r>
              <a:rPr lang="th-TH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Handle</a:t>
            </a:r>
            <a:r>
              <a:rPr lang="th-TH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) </a:t>
            </a:r>
            <a:endParaRPr lang="th-TH" sz="2400" b="1" dirty="0">
              <a:solidFill>
                <a:srgbClr val="006666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149" name="Picture 14" descr="sliding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82" y="4658278"/>
            <a:ext cx="3200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5623269" y="5783458"/>
            <a:ext cx="126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ด้ามขันตัวที</a:t>
            </a:r>
            <a:endParaRPr lang="th-TH" sz="2400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32774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34455" y="809302"/>
            <a:ext cx="2255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 ด้าม</a:t>
            </a:r>
            <a:r>
              <a:rPr lang="th-TH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ต่อ </a:t>
            </a:r>
            <a:r>
              <a:rPr lang="en-US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(Extension)</a:t>
            </a:r>
            <a:r>
              <a:rPr lang="th-TH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b="1" dirty="0">
              <a:solidFill>
                <a:srgbClr val="006666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7170" name="Picture 15" descr="extention2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0" y="1465558"/>
            <a:ext cx="2813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4572000" y="809302"/>
            <a:ext cx="3012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6. ข้อ</a:t>
            </a:r>
            <a:r>
              <a:rPr lang="th-TH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ต่ออ่อน</a:t>
            </a:r>
            <a:r>
              <a:rPr lang="en-US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(Universal</a:t>
            </a:r>
            <a:r>
              <a:rPr lang="th-TH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Joint) </a:t>
            </a:r>
            <a:endParaRPr lang="th-TH" sz="2400" b="1" dirty="0">
              <a:solidFill>
                <a:srgbClr val="006666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7171" name="Picture 16" descr="universalj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45" y="1397285"/>
            <a:ext cx="169703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34455" y="3167390"/>
            <a:ext cx="2717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7.</a:t>
            </a:r>
            <a:r>
              <a:rPr lang="th-TH" sz="2400" b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หัวต่อ</a:t>
            </a:r>
            <a:r>
              <a:rPr lang="th-TH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ลด</a:t>
            </a:r>
            <a:r>
              <a:rPr lang="en-US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–</a:t>
            </a:r>
            <a:r>
              <a:rPr lang="th-TH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เพิ่ม</a:t>
            </a:r>
            <a:r>
              <a:rPr lang="en-US" sz="2400" b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(Adaptor) </a:t>
            </a:r>
            <a:endParaRPr lang="th-TH" sz="2400" b="1" dirty="0">
              <a:solidFill>
                <a:srgbClr val="006666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7172" name="Picture 17" descr="adaptor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3593" r="2814" b="8557"/>
          <a:stretch>
            <a:fillRect/>
          </a:stretch>
        </p:blipFill>
        <p:spPr bwMode="auto">
          <a:xfrm>
            <a:off x="833867" y="4002754"/>
            <a:ext cx="2582240" cy="119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4572000" y="317678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8.</a:t>
            </a:r>
            <a:r>
              <a:rPr lang="th-TH" sz="2400" b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b="1" spc="-30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หัวต่อ</a:t>
            </a:r>
            <a:r>
              <a:rPr lang="th-TH" sz="2400" b="1" spc="-30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แบบต่าง ๆ </a:t>
            </a:r>
            <a:r>
              <a:rPr lang="en-US" sz="2400" b="1" spc="-30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(Socket Attachment) </a:t>
            </a:r>
            <a:endParaRPr lang="th-TH" sz="2400" b="1" dirty="0">
              <a:solidFill>
                <a:srgbClr val="006666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887232" y="3541089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aphicFrame>
        <p:nvGraphicFramePr>
          <p:cNvPr id="7" name="วัตถุ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013405"/>
              </p:ext>
            </p:extLst>
          </p:nvPr>
        </p:nvGraphicFramePr>
        <p:xfrm>
          <a:off x="5197024" y="3860800"/>
          <a:ext cx="2387339" cy="1634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Picture" r:id="rId6" imgW="1760514" imgH="1208535" progId="Word.Picture.8">
                  <p:embed/>
                </p:oleObj>
              </mc:Choice>
              <mc:Fallback>
                <p:oleObj name="Picture" r:id="rId6" imgW="1760514" imgH="1208535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7024" y="3860800"/>
                        <a:ext cx="2387339" cy="16349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สี่เหลี่ยมผืนผ้า 7"/>
          <p:cNvSpPr/>
          <p:nvPr/>
        </p:nvSpPr>
        <p:spPr>
          <a:xfrm>
            <a:off x="5628215" y="5544268"/>
            <a:ext cx="174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หัวต่อแบบต่าง ๆ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693160" y="2576620"/>
            <a:ext cx="859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ด้ามต่อ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489111" y="2695450"/>
            <a:ext cx="1165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ข้อต่ออ่อน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693160" y="5525478"/>
            <a:ext cx="1569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หัวต่อลด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–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เพิ่ม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4786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6783" y="807495"/>
            <a:ext cx="8586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x-none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5.1.3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400" b="1" spc="-10" dirty="0" smtClean="0">
                <a:solidFill>
                  <a:srgbClr val="000099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ไข</a:t>
            </a:r>
            <a:r>
              <a:rPr lang="th-TH" sz="2400" b="1" spc="-10" dirty="0">
                <a:solidFill>
                  <a:srgbClr val="000099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ควง </a:t>
            </a:r>
            <a:r>
              <a:rPr lang="x-none" sz="2400" b="1" spc="-10" dirty="0">
                <a:solidFill>
                  <a:srgbClr val="000099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(Screwdriver)</a:t>
            </a:r>
            <a:r>
              <a:rPr lang="th-TH" sz="2400" spc="-10" dirty="0"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 เป็นเครื่องมือสำหรับขันหรือคลายสกรู แบ่งตามลักษณะการใช้งานดังนี้</a:t>
            </a:r>
            <a:r>
              <a:rPr lang="th-TH" sz="2400" dirty="0"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 </a:t>
            </a:r>
            <a:endParaRPr lang="en-US" sz="24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41321" y="1327470"/>
            <a:ext cx="8586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1.</a:t>
            </a:r>
            <a:r>
              <a:rPr lang="th-TH" sz="2400" b="1" i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b="1" i="1" spc="-10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ไข</a:t>
            </a:r>
            <a:r>
              <a:rPr lang="th-TH" sz="2400" b="1" i="1" spc="-10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ควงปากแบน</a:t>
            </a:r>
            <a:r>
              <a:rPr lang="en-US" sz="2400" b="1" i="1" spc="-10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(Flat Head Screwdriver) </a:t>
            </a:r>
            <a:endParaRPr lang="th-TH" sz="2400" b="1" i="1" dirty="0">
              <a:solidFill>
                <a:srgbClr val="006666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8194" name="Picture 19" descr="slotted head screw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48" y="2035353"/>
            <a:ext cx="2169852" cy="151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5105947" y="2563507"/>
            <a:ext cx="1595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ไขควงปากแบน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41321" y="3901934"/>
            <a:ext cx="8602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2.</a:t>
            </a:r>
            <a:r>
              <a:rPr lang="th-TH" sz="2400" b="1" i="1" dirty="0" smtClean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ไข</a:t>
            </a:r>
            <a:r>
              <a:rPr lang="th-TH" sz="2400" b="1" i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ควงปากแฉกหรือ</a:t>
            </a:r>
            <a:r>
              <a:rPr lang="th-TH" sz="2400" b="1" i="1" dirty="0" err="1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ฟิลลิปส์</a:t>
            </a:r>
            <a:r>
              <a:rPr lang="en-US" sz="2400" b="1" i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(Phillips Head Screwdriver)</a:t>
            </a:r>
            <a:r>
              <a:rPr lang="th-TH" sz="2400" b="1" i="1" dirty="0">
                <a:solidFill>
                  <a:srgbClr val="0066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b="1" i="1" dirty="0">
              <a:solidFill>
                <a:srgbClr val="006666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8195" name="Picture 20" descr="cross head scr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62" y="4514168"/>
            <a:ext cx="2203538" cy="161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5105947" y="4857971"/>
            <a:ext cx="1576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ไขควงปากแฉก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1540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651</TotalTime>
  <Words>907</Words>
  <Application>Microsoft Office PowerPoint</Application>
  <PresentationFormat>นำเสนอทางหน้าจอ (4:3)</PresentationFormat>
  <Paragraphs>439</Paragraphs>
  <Slides>51</Slides>
  <Notes>0</Notes>
  <HiddenSlides>0</HiddenSlides>
  <MMClips>0</MMClips>
  <ScaleCrop>false</ScaleCrop>
  <HeadingPairs>
    <vt:vector size="8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ชื่อเรื่องสไลด์</vt:lpstr>
      </vt:variant>
      <vt:variant>
        <vt:i4>51</vt:i4>
      </vt:variant>
    </vt:vector>
  </HeadingPairs>
  <TitlesOfParts>
    <vt:vector size="59" baseType="lpstr">
      <vt:lpstr>Angsana New</vt:lpstr>
      <vt:lpstr>Arial</vt:lpstr>
      <vt:lpstr>Calibri</vt:lpstr>
      <vt:lpstr>Calibri Light</vt:lpstr>
      <vt:lpstr>Cordia New</vt:lpstr>
      <vt:lpstr>Times New Roman</vt:lpstr>
      <vt:lpstr>ธีมของ Office</vt:lpstr>
      <vt:lpstr>Picture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deed_30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Administrator</dc:creator>
  <cp:lastModifiedBy>Administrator</cp:lastModifiedBy>
  <cp:revision>80</cp:revision>
  <dcterms:created xsi:type="dcterms:W3CDTF">2020-06-16T04:35:48Z</dcterms:created>
  <dcterms:modified xsi:type="dcterms:W3CDTF">2020-06-17T08:55:52Z</dcterms:modified>
</cp:coreProperties>
</file>