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3300"/>
    <a:srgbClr val="666633"/>
    <a:srgbClr val="996600"/>
    <a:srgbClr val="336600"/>
    <a:srgbClr val="008080"/>
    <a:srgbClr val="A50021"/>
    <a:srgbClr val="004E4C"/>
    <a:srgbClr val="BB561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9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8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36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90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4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0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4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8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52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1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401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8999" y="850075"/>
            <a:ext cx="3457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ลูกสูบและเพลาข้อเหวี่ยง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8999" y="1311740"/>
            <a:ext cx="862448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วัด</a:t>
            </a:r>
            <a:endParaRPr lang="en-US" sz="2400" dirty="0">
              <a:solidFill>
                <a:srgbClr val="33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60475" algn="l"/>
              </a:tabLst>
            </a:pP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สายสีแดงของโอห์มมิเตอร์แตะที่สายสีดำของคอยล์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60475" algn="l"/>
              </a:tabLst>
            </a:pP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สายสีดำของโอห์มมิเตอร์แตะที่โครงเหล็กของคอยล์(กราวด์)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อ่าน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ค่าความต้านทาน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นำ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ค่าความต้านทานที่ได้เทียบกับค่ามาตรฐานถ้าไม่ได้ให้เปลี่ยนใหม่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60475" algn="l"/>
              </a:tabLst>
            </a:pP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แสดง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ค่ามาตรฐาน ค่าความต้านทานขดลวดไฟแรงต่ำ 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24107"/>
              </p:ext>
            </p:extLst>
          </p:nvPr>
        </p:nvGraphicFramePr>
        <p:xfrm>
          <a:off x="610990" y="4304872"/>
          <a:ext cx="7947072" cy="8558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11280"/>
                <a:gridCol w="4635792"/>
              </a:tblGrid>
              <a:tr h="336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ค่ามาตรฐาน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4608" marR="94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เครื่องยนต์</a:t>
                      </a:r>
                      <a:r>
                        <a:rPr lang="en-US" sz="22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HONDA </a:t>
                      </a:r>
                      <a:r>
                        <a:rPr lang="th-TH" sz="22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รุ่น </a:t>
                      </a:r>
                      <a:r>
                        <a:rPr lang="en-US" sz="22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GX 120 T1 </a:t>
                      </a:r>
                      <a:r>
                        <a:rPr lang="th-TH" sz="22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2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160T1 </a:t>
                      </a:r>
                      <a:r>
                        <a:rPr lang="th-TH" sz="22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 </a:t>
                      </a:r>
                      <a:r>
                        <a:rPr lang="en-US" sz="22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200T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4608" marR="94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19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ความต้านทานขดลวดไฟแรงต่ำ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4608" marR="94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2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8 – 1</a:t>
                      </a:r>
                      <a:r>
                        <a:rPr lang="th-TH" sz="2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 </a:t>
                      </a:r>
                      <a:r>
                        <a:rPr lang="en-US" sz="2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  <a:sym typeface="Symbol" panose="05050102010706020507" pitchFamily="18" charset="2"/>
                        </a:rPr>
                        <a:t>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4608" marR="94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787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1836" y="772419"/>
            <a:ext cx="8636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  <a:tab pos="1260475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วัด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ค่าความต้านทานขดลวดไฟแรงสูงของคอยล์จุดระเบิด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206202" y="1842312"/>
            <a:ext cx="6731596" cy="1822054"/>
            <a:chOff x="1950" y="5420"/>
            <a:chExt cx="9421" cy="2550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950" y="5540"/>
              <a:ext cx="3812" cy="2289"/>
              <a:chOff x="1440" y="12600"/>
              <a:chExt cx="3812" cy="2289"/>
            </a:xfrm>
          </p:grpSpPr>
          <p:pic>
            <p:nvPicPr>
              <p:cNvPr id="16415" name="Picture 31" descr="DSCF125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12960"/>
                <a:ext cx="2784" cy="1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auto">
              <a:xfrm>
                <a:off x="2157" y="12600"/>
                <a:ext cx="234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สายหัวเทียน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4050" y="13751"/>
                <a:ext cx="1202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คอยล์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4734" y="5420"/>
              <a:ext cx="6637" cy="2550"/>
              <a:chOff x="4734" y="12326"/>
              <a:chExt cx="6637" cy="255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4734" y="12326"/>
                <a:ext cx="6637" cy="2550"/>
                <a:chOff x="4734" y="12315"/>
                <a:chExt cx="6637" cy="2550"/>
              </a:xfrm>
            </p:grpSpPr>
            <p:grpSp>
              <p:nvGrpSpPr>
                <p:cNvPr id="10" name="Group 8"/>
                <p:cNvGrpSpPr>
                  <a:grpSpLocks/>
                </p:cNvGrpSpPr>
                <p:nvPr/>
              </p:nvGrpSpPr>
              <p:grpSpPr bwMode="auto">
                <a:xfrm>
                  <a:off x="4734" y="12315"/>
                  <a:ext cx="6637" cy="2550"/>
                  <a:chOff x="5229" y="12210"/>
                  <a:chExt cx="6637" cy="2550"/>
                </a:xfrm>
              </p:grpSpPr>
              <p:grpSp>
                <p:nvGrpSpPr>
                  <p:cNvPr id="1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6345" y="12263"/>
                    <a:ext cx="4275" cy="2452"/>
                    <a:chOff x="6345" y="12668"/>
                    <a:chExt cx="4275" cy="2452"/>
                  </a:xfrm>
                </p:grpSpPr>
                <p:sp>
                  <p:nvSpPr>
                    <p:cNvPr id="24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80" y="12668"/>
                      <a:ext cx="900" cy="7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คอยล์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grpSp>
                  <p:nvGrpSpPr>
                    <p:cNvPr id="25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45" y="12690"/>
                      <a:ext cx="4275" cy="2430"/>
                      <a:chOff x="6345" y="12270"/>
                      <a:chExt cx="4275" cy="2430"/>
                    </a:xfrm>
                  </p:grpSpPr>
                  <p:sp>
                    <p:nvSpPr>
                      <p:cNvPr id="26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41" y="14490"/>
                        <a:ext cx="79" cy="79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240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  <p:pic>
                    <p:nvPicPr>
                      <p:cNvPr id="16409" name="Picture 25" descr="scan0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139" t="6000" r="12408" b="10001"/>
                      <a:stretch>
                        <a:fillRect/>
                      </a:stretch>
                    </p:blipFill>
                    <p:spPr bwMode="auto">
                      <a:xfrm rot="1115401">
                        <a:off x="6345" y="12270"/>
                        <a:ext cx="2520" cy="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6408" name="Picture 24" descr="DSCF1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662" t="3751" r="7996" b="2499"/>
                      <a:stretch>
                        <a:fillRect/>
                      </a:stretch>
                    </p:blipFill>
                    <p:spPr bwMode="auto">
                      <a:xfrm>
                        <a:off x="8850" y="13290"/>
                        <a:ext cx="1368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27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90" y="13619"/>
                        <a:ext cx="540" cy="900"/>
                      </a:xfrm>
                      <a:custGeom>
                        <a:avLst/>
                        <a:gdLst>
                          <a:gd name="T0" fmla="*/ 0 w 540"/>
                          <a:gd name="T1" fmla="*/ 720 h 900"/>
                          <a:gd name="T2" fmla="*/ 0 w 540"/>
                          <a:gd name="T3" fmla="*/ 900 h 900"/>
                          <a:gd name="T4" fmla="*/ 180 w 540"/>
                          <a:gd name="T5" fmla="*/ 900 h 900"/>
                          <a:gd name="T6" fmla="*/ 180 w 540"/>
                          <a:gd name="T7" fmla="*/ 0 h 900"/>
                          <a:gd name="T8" fmla="*/ 540 w 540"/>
                          <a:gd name="T9" fmla="*/ 0 h 9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40" h="900">
                            <a:moveTo>
                              <a:pt x="0" y="720"/>
                            </a:moveTo>
                            <a:lnTo>
                              <a:pt x="0" y="900"/>
                            </a:lnTo>
                            <a:lnTo>
                              <a:pt x="180" y="900"/>
                            </a:lnTo>
                            <a:lnTo>
                              <a:pt x="180" y="0"/>
                            </a:lnTo>
                            <a:lnTo>
                              <a:pt x="540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240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56" y="14280"/>
                        <a:ext cx="79" cy="79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240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60" y="13620"/>
                        <a:ext cx="2460" cy="1080"/>
                      </a:xfrm>
                      <a:custGeom>
                        <a:avLst/>
                        <a:gdLst>
                          <a:gd name="T0" fmla="*/ 0 w 2340"/>
                          <a:gd name="T1" fmla="*/ 900 h 1080"/>
                          <a:gd name="T2" fmla="*/ 0 w 2340"/>
                          <a:gd name="T3" fmla="*/ 1080 h 1080"/>
                          <a:gd name="T4" fmla="*/ 2340 w 2340"/>
                          <a:gd name="T5" fmla="*/ 1080 h 1080"/>
                          <a:gd name="T6" fmla="*/ 2340 w 2340"/>
                          <a:gd name="T7" fmla="*/ 0 h 1080"/>
                          <a:gd name="T8" fmla="*/ 1800 w 2340"/>
                          <a:gd name="T9" fmla="*/ 0 h 10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340" h="1080">
                            <a:moveTo>
                              <a:pt x="0" y="900"/>
                            </a:moveTo>
                            <a:lnTo>
                              <a:pt x="0" y="1080"/>
                            </a:lnTo>
                            <a:lnTo>
                              <a:pt x="2340" y="1080"/>
                            </a:lnTo>
                            <a:lnTo>
                              <a:pt x="2340" y="0"/>
                            </a:lnTo>
                            <a:lnTo>
                              <a:pt x="1800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240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  <p:sp>
                <p:nvSpPr>
                  <p:cNvPr id="1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81" y="12765"/>
                    <a:ext cx="1885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สายสีแดง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7" y="12699"/>
                    <a:ext cx="1376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สายสีดำ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0" y="13680"/>
                    <a:ext cx="1722" cy="10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โครงเหล็ก(กราวด์)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0453" y="13285"/>
                    <a:ext cx="0" cy="36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8880" y="13245"/>
                    <a:ext cx="0" cy="36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12" y="12210"/>
                    <a:ext cx="2049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โอห์มมิเตอร์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9525" y="12960"/>
                    <a:ext cx="0" cy="36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29" y="12240"/>
                    <a:ext cx="2121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สายหัวเทียน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6705" y="12645"/>
                    <a:ext cx="0" cy="193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73" y="13285"/>
                    <a:ext cx="900" cy="54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1" name="Oval 7"/>
                <p:cNvSpPr>
                  <a:spLocks noChangeArrowheads="1"/>
                </p:cNvSpPr>
                <p:nvPr/>
              </p:nvSpPr>
              <p:spPr bwMode="auto">
                <a:xfrm>
                  <a:off x="9525" y="13695"/>
                  <a:ext cx="79" cy="79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2" name="Oval 6"/>
                <p:cNvSpPr>
                  <a:spLocks noChangeArrowheads="1"/>
                </p:cNvSpPr>
                <p:nvPr/>
              </p:nvSpPr>
              <p:spPr bwMode="auto">
                <a:xfrm>
                  <a:off x="8520" y="13680"/>
                  <a:ext cx="79" cy="79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9585" y="13680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+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8175" y="13560"/>
                <a:ext cx="54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_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6384" name="สี่เหลี่ยมผืนผ้า 16383"/>
          <p:cNvSpPr/>
          <p:nvPr/>
        </p:nvSpPr>
        <p:spPr>
          <a:xfrm>
            <a:off x="1051282" y="4272594"/>
            <a:ext cx="7041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แสดงการวัดค่าความต้านทานขดลวดไฟแรงสูงของคอยล์จุดระเบิด</a:t>
            </a:r>
            <a:endParaRPr lang="en-US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0080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1836" y="739863"/>
            <a:ext cx="8580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วิธีการวัด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rgbClr val="99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สายสีแดงของโอห์มมิเตอร์แตะที่สายหัว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เทียน</a:t>
            </a:r>
          </a:p>
          <a:p>
            <a:pPr>
              <a:spcAft>
                <a:spcPts val="0"/>
              </a:spcAft>
              <a:tabLst>
                <a:tab pos="1260475" algn="l"/>
              </a:tabLst>
            </a:pPr>
            <a:endParaRPr lang="en-US" sz="2400" dirty="0">
              <a:solidFill>
                <a:srgbClr val="66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สายสีดำของโอห์มมิเตอร์แตะที่โครงเหล็กของคอยล์(กราวด์)</a:t>
            </a:r>
            <a:endParaRPr lang="en-US" sz="2400" dirty="0">
              <a:solidFill>
                <a:srgbClr val="666633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42893"/>
              </p:ext>
            </p:extLst>
          </p:nvPr>
        </p:nvGraphicFramePr>
        <p:xfrm>
          <a:off x="1063708" y="3054897"/>
          <a:ext cx="7016584" cy="7482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23577"/>
                <a:gridCol w="4093007"/>
              </a:tblGrid>
              <a:tr h="242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ค่ามาตรฐาน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3531" marR="83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เครื่องยนต์</a:t>
                      </a:r>
                      <a:r>
                        <a:rPr lang="en-US" sz="1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HONDA </a:t>
                      </a:r>
                      <a:r>
                        <a:rPr lang="th-TH" sz="1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รุ่น </a:t>
                      </a:r>
                      <a:r>
                        <a:rPr lang="en-US" sz="1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GX 120 T1 </a:t>
                      </a:r>
                      <a:r>
                        <a:rPr lang="th-TH" sz="1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1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160T1 </a:t>
                      </a:r>
                      <a:r>
                        <a:rPr lang="th-TH" sz="1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 </a:t>
                      </a:r>
                      <a:r>
                        <a:rPr lang="en-US" sz="1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200T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3531" marR="83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58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ความต้านทานขดลวดไฟแรงสูง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3531" marR="83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9 – 7</a:t>
                      </a:r>
                      <a:r>
                        <a:rPr lang="th-TH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 k </a:t>
                      </a: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  <a:sym typeface="Symbol" panose="05050102010706020507" pitchFamily="18" charset="2"/>
                        </a:rPr>
                        <a:t>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3531" marR="83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9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1835" y="872627"/>
            <a:ext cx="6382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การ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ปรับตั้งระยะห่างของขาคอยล์จุดระเบิดทรานซิสเตอร์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192530" y="1735554"/>
            <a:ext cx="6370320" cy="2449472"/>
            <a:chOff x="377" y="1794"/>
            <a:chExt cx="10032" cy="3858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1669" y="3444"/>
              <a:ext cx="72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377" y="3148"/>
              <a:ext cx="159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คอยล์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4184" y="2547"/>
              <a:ext cx="2700" cy="1800"/>
              <a:chOff x="5535" y="8311"/>
              <a:chExt cx="2700" cy="1800"/>
            </a:xfrm>
          </p:grpSpPr>
          <p:pic>
            <p:nvPicPr>
              <p:cNvPr id="18448" name="Picture 16" descr="DSCF138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42" t="41545" r="1889" b="23695"/>
              <a:stretch>
                <a:fillRect/>
              </a:stretch>
            </p:blipFill>
            <p:spPr bwMode="auto">
              <a:xfrm>
                <a:off x="5535" y="8311"/>
                <a:ext cx="2700" cy="1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>
                <a:off x="6645" y="9091"/>
                <a:ext cx="960" cy="987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851" y="4932"/>
              <a:ext cx="439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ระยะห่างของขาคอยล์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999" y="3447"/>
              <a:ext cx="510" cy="1440"/>
            </a:xfrm>
            <a:custGeom>
              <a:avLst/>
              <a:gdLst>
                <a:gd name="T0" fmla="*/ 0 w 900"/>
                <a:gd name="T1" fmla="*/ 0 h 1440"/>
                <a:gd name="T2" fmla="*/ 0 w 900"/>
                <a:gd name="T3" fmla="*/ 1440 h 1440"/>
                <a:gd name="T4" fmla="*/ 900 w 900"/>
                <a:gd name="T5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0" h="1440">
                  <a:moveTo>
                    <a:pt x="0" y="0"/>
                  </a:moveTo>
                  <a:lnTo>
                    <a:pt x="0" y="1440"/>
                  </a:lnTo>
                  <a:lnTo>
                    <a:pt x="900" y="144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549" y="4316"/>
              <a:ext cx="330" cy="571"/>
            </a:xfrm>
            <a:custGeom>
              <a:avLst/>
              <a:gdLst>
                <a:gd name="T0" fmla="*/ 0 w 1080"/>
                <a:gd name="T1" fmla="*/ 360 h 360"/>
                <a:gd name="T2" fmla="*/ 1080 w 1080"/>
                <a:gd name="T3" fmla="*/ 360 h 360"/>
                <a:gd name="T4" fmla="*/ 1080 w 1080"/>
                <a:gd name="T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0" h="360">
                  <a:moveTo>
                    <a:pt x="0" y="360"/>
                  </a:moveTo>
                  <a:lnTo>
                    <a:pt x="1080" y="360"/>
                  </a:lnTo>
                  <a:lnTo>
                    <a:pt x="108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949" y="1794"/>
              <a:ext cx="242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ฟิลเลอร์เกจ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6404" y="2351"/>
              <a:ext cx="0" cy="18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6899" y="1885"/>
              <a:ext cx="3510" cy="2431"/>
              <a:chOff x="6855" y="3645"/>
              <a:chExt cx="3510" cy="2431"/>
            </a:xfrm>
          </p:grpSpPr>
          <p:pic>
            <p:nvPicPr>
              <p:cNvPr id="18440" name="Picture 8"/>
              <p:cNvPicPr>
                <a:picLocks noChangeAspect="1" noChangeArrowheads="1"/>
              </p:cNvPicPr>
              <p:nvPr/>
            </p:nvPicPr>
            <p:blipFill>
              <a:blip r:embed="rId3">
                <a:lum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79" t="4129" r="7782" b="12682"/>
              <a:stretch>
                <a:fillRect/>
              </a:stretch>
            </p:blipFill>
            <p:spPr bwMode="auto">
              <a:xfrm>
                <a:off x="6855" y="4263"/>
                <a:ext cx="2700" cy="1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" name="Group 3"/>
              <p:cNvGrpSpPr>
                <a:grpSpLocks/>
              </p:cNvGrpSpPr>
              <p:nvPr/>
            </p:nvGrpSpPr>
            <p:grpSpPr bwMode="auto">
              <a:xfrm>
                <a:off x="7200" y="3645"/>
                <a:ext cx="3165" cy="1803"/>
                <a:chOff x="7200" y="3645"/>
                <a:chExt cx="3165" cy="1803"/>
              </a:xfrm>
            </p:grpSpPr>
            <p:sp>
              <p:nvSpPr>
                <p:cNvPr id="1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550" y="4908"/>
                  <a:ext cx="1815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ระยะห่าง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6" name="Group 4"/>
                <p:cNvGrpSpPr>
                  <a:grpSpLocks/>
                </p:cNvGrpSpPr>
                <p:nvPr/>
              </p:nvGrpSpPr>
              <p:grpSpPr bwMode="auto">
                <a:xfrm>
                  <a:off x="7200" y="3645"/>
                  <a:ext cx="2969" cy="900"/>
                  <a:chOff x="7200" y="3645"/>
                  <a:chExt cx="2969" cy="900"/>
                </a:xfrm>
              </p:grpSpPr>
              <p:sp>
                <p:nvSpPr>
                  <p:cNvPr id="17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0" y="3645"/>
                    <a:ext cx="2969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คอยล์จุดระเบิด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8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7860" y="4280"/>
                    <a:ext cx="0" cy="26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sp>
        <p:nvSpPr>
          <p:cNvPr id="20" name="สี่เหลี่ยมผืนผ้า 19"/>
          <p:cNvSpPr/>
          <p:nvPr/>
        </p:nvSpPr>
        <p:spPr>
          <a:xfrm>
            <a:off x="1715348" y="4617398"/>
            <a:ext cx="5732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แสดงการปรับตั้งระยะห่างของขาคอยล์จุดระเบิด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613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9308" y="628233"/>
            <a:ext cx="85865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วิธีการปรับ</a:t>
            </a:r>
          </a:p>
          <a:p>
            <a:pPr>
              <a:spcAft>
                <a:spcPts val="0"/>
              </a:spcAft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60475" algn="l"/>
              </a:tabLst>
            </a:pP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คลาย</a:t>
            </a:r>
            <a:r>
              <a:rPr lang="th-TH" sz="2400" dirty="0" err="1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ยึดคอยล์ทั้ง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จุด พอ</a:t>
            </a: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หลวมๆ</a:t>
            </a:r>
          </a:p>
          <a:p>
            <a:pPr>
              <a:spcAft>
                <a:spcPts val="0"/>
              </a:spcAft>
              <a:tabLst>
                <a:tab pos="1260475" algn="l"/>
              </a:tabLst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60475" algn="l"/>
              </a:tabLst>
            </a:pP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 err="1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ฟิลเลอร์เกจ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ที่มีความหนาตามที่มาตรฐานเครื่องยนต์กำหนดสอดเข้าระหว่างล้อแม่เหล็กกับขาคอยล์ทั้ง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ข้าง</a:t>
            </a:r>
          </a:p>
          <a:p>
            <a:pPr>
              <a:spcAft>
                <a:spcPts val="0"/>
              </a:spcAft>
              <a:tabLst>
                <a:tab pos="1260475" algn="l"/>
              </a:tabLst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กดขาคอยล์ให้แนบสนิท</a:t>
            </a:r>
            <a:r>
              <a:rPr lang="th-TH" sz="2400" dirty="0" err="1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กับฟิลเลอร์</a:t>
            </a:r>
            <a:r>
              <a:rPr lang="th-TH" sz="2400" dirty="0" err="1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เกจ</a:t>
            </a:r>
            <a:endParaRPr lang="th-TH" sz="2400" dirty="0" smtClean="0">
              <a:solidFill>
                <a:schemeClr val="accent2">
                  <a:lumMod val="75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60475" algn="l"/>
              </a:tabLst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ขัน</a:t>
            </a:r>
            <a:r>
              <a:rPr lang="th-TH" sz="2400" dirty="0" err="1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ยึดขาคอยล์ทั้ง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ข้างให้แน่น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9307" y="3565723"/>
            <a:ext cx="8586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แสดงค่ามาตรฐานระยะห่างคอยล์จุดระเบิด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28787"/>
              </p:ext>
            </p:extLst>
          </p:nvPr>
        </p:nvGraphicFramePr>
        <p:xfrm>
          <a:off x="1005552" y="4380028"/>
          <a:ext cx="7132895" cy="7710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72040"/>
                <a:gridCol w="4160855"/>
              </a:tblGrid>
              <a:tr h="301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ค่ามาตรฐาน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5" marR="84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เครื่องยนต์</a:t>
                      </a:r>
                      <a:r>
                        <a:rPr lang="en-US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HONDA </a:t>
                      </a:r>
                      <a:r>
                        <a:rPr lang="th-TH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รุ่น </a:t>
                      </a:r>
                      <a:r>
                        <a:rPr lang="en-US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GX 120 T1 </a:t>
                      </a:r>
                      <a:r>
                        <a:rPr lang="th-TH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160T1 </a:t>
                      </a:r>
                      <a:r>
                        <a:rPr lang="th-TH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 </a:t>
                      </a:r>
                      <a:r>
                        <a:rPr lang="en-US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200T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5" marR="84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66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ระยะห่างคอยล์จุดระเบิด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5" marR="84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   ±    0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 </a:t>
                      </a:r>
                      <a:r>
                        <a:rPr lang="th-TH" sz="2000" dirty="0" err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มม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5" marR="84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3" y="781377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17913" y="1500383"/>
            <a:ext cx="8563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715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ประกอบเครื่องยนต์เล็กแก๊สโซ</a:t>
            </a:r>
            <a:r>
              <a:rPr lang="th-TH" sz="2400" dirty="0" err="1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HONDA 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รุ่น</a:t>
            </a:r>
            <a:r>
              <a:rPr lang="en-US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GX 160 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มีขั้นตอนการประกอบให้ย้อนลำดับขั้นในการถอด ซึ่งมีลำดับขั้นการประกอบดังต่อไปนี้</a:t>
            </a:r>
            <a:endParaRPr lang="en-US" sz="2400" dirty="0">
              <a:solidFill>
                <a:srgbClr val="99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7913" y="2403101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6.3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ประกอบเพลาข้อเหวี่ยง	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375764" y="3007402"/>
            <a:ext cx="2392471" cy="2464687"/>
            <a:chOff x="7260" y="1755"/>
            <a:chExt cx="2568" cy="2646"/>
          </a:xfrm>
        </p:grpSpPr>
        <p:pic>
          <p:nvPicPr>
            <p:cNvPr id="20486" name="Picture 6" descr="DSCF1066_resize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" y="2475"/>
              <a:ext cx="2568" cy="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rot="5400000">
              <a:off x="8010" y="2790"/>
              <a:ext cx="126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740" y="1755"/>
              <a:ext cx="1800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เพลาข้อเหวี่ยง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3006689" y="5806579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แสดงการประกอบเพลาข้อเหวี่ยง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7897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9869" y="81059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6.3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ประกอบลูกสูบ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268199" y="1511995"/>
            <a:ext cx="6607601" cy="2333495"/>
            <a:chOff x="841" y="8885"/>
            <a:chExt cx="8326" cy="2941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841" y="9120"/>
              <a:ext cx="2925" cy="2706"/>
              <a:chOff x="3465" y="10627"/>
              <a:chExt cx="2700" cy="2498"/>
            </a:xfrm>
          </p:grpSpPr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3465" y="10965"/>
                <a:ext cx="2700" cy="2160"/>
                <a:chOff x="3420" y="10980"/>
                <a:chExt cx="2700" cy="2160"/>
              </a:xfrm>
            </p:grpSpPr>
            <p:pic>
              <p:nvPicPr>
                <p:cNvPr id="21520" name="Picture 1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0" y="10980"/>
                  <a:ext cx="1965" cy="17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20" y="11160"/>
                  <a:ext cx="108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120</a:t>
                  </a: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  <a:sym typeface="Symbol" panose="05050102010706020507" pitchFamily="18" charset="2"/>
                    </a:rPr>
                    <a:t></a:t>
                  </a:r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20" y="12420"/>
                  <a:ext cx="108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120</a:t>
                  </a: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  <a:sym typeface="Symbol" panose="05050102010706020507" pitchFamily="18" charset="2"/>
                    </a:rPr>
                    <a:t></a:t>
                  </a:r>
                </a:p>
              </p:txBody>
            </p:sp>
            <p:sp>
              <p:nvSpPr>
                <p:cNvPr id="1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040" y="11160"/>
                  <a:ext cx="108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120</a:t>
                  </a: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  <a:sym typeface="Symbol" panose="05050102010706020507" pitchFamily="18" charset="2"/>
                    </a:rPr>
                    <a:t></a:t>
                  </a:r>
                </a:p>
              </p:txBody>
            </p:sp>
          </p:grp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764" y="10627"/>
                <a:ext cx="21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การจัดปากแหวน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667" y="8885"/>
              <a:ext cx="2700" cy="2554"/>
              <a:chOff x="4680" y="7962"/>
              <a:chExt cx="2700" cy="2554"/>
            </a:xfrm>
          </p:grpSpPr>
          <p:pic>
            <p:nvPicPr>
              <p:cNvPr id="21513" name="Picture 9" descr="DSCF1328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8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0" y="8490"/>
                <a:ext cx="2700" cy="20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5835" y="7962"/>
                <a:ext cx="1080" cy="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ลูกสูบ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6285" y="8400"/>
                <a:ext cx="1" cy="56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6592" y="8975"/>
              <a:ext cx="2575" cy="2535"/>
              <a:chOff x="7505" y="8025"/>
              <a:chExt cx="2575" cy="2535"/>
            </a:xfrm>
          </p:grpSpPr>
          <p:pic>
            <p:nvPicPr>
              <p:cNvPr id="21509" name="Picture 5" descr="DSCF133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06"/>
              <a:stretch>
                <a:fillRect/>
              </a:stretch>
            </p:blipFill>
            <p:spPr bwMode="auto">
              <a:xfrm>
                <a:off x="7505" y="8488"/>
                <a:ext cx="2395" cy="2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8640" y="8025"/>
                <a:ext cx="1440" cy="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ด้ามค้อน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Line 3"/>
              <p:cNvSpPr>
                <a:spLocks noChangeShapeType="1"/>
              </p:cNvSpPr>
              <p:nvPr/>
            </p:nvSpPr>
            <p:spPr bwMode="auto">
              <a:xfrm>
                <a:off x="9360" y="8445"/>
                <a:ext cx="1" cy="56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7" name="สี่เหลี่ยมผืนผ้า 16"/>
          <p:cNvSpPr/>
          <p:nvPr/>
        </p:nvSpPr>
        <p:spPr>
          <a:xfrm>
            <a:off x="3396068" y="4207050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แสดงการประกอบลูกสูบ</a:t>
            </a:r>
            <a:endParaRPr lang="th-TH" sz="2400" b="1" i="1" dirty="0">
              <a:solidFill>
                <a:srgbClr val="CC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5887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8099" y="787267"/>
            <a:ext cx="3477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6.3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ประกอบเพลาลูกเบี้ยว	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14391" y="1515650"/>
            <a:ext cx="7915217" cy="1913350"/>
            <a:chOff x="457" y="8036"/>
            <a:chExt cx="9371" cy="2266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457" y="8382"/>
              <a:ext cx="2891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มาร์คที่เฟืองเพลาข้อเหวี่ยง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และเฟืองเพลาลูกเบี้ยว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2">
              <a:lum bright="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" y="8036"/>
              <a:ext cx="3855" cy="2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288" y="8322"/>
              <a:ext cx="2700" cy="1927"/>
              <a:chOff x="5040" y="8820"/>
              <a:chExt cx="2700" cy="1927"/>
            </a:xfrm>
          </p:grpSpPr>
          <p:pic>
            <p:nvPicPr>
              <p:cNvPr id="22535" name="Picture 7" descr="DSCF131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95"/>
              <a:stretch>
                <a:fillRect/>
              </a:stretch>
            </p:blipFill>
            <p:spPr bwMode="auto">
              <a:xfrm>
                <a:off x="5040" y="8820"/>
                <a:ext cx="2700" cy="1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5873" y="9360"/>
                <a:ext cx="652" cy="586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2673" y="9672"/>
              <a:ext cx="170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4" y="9387"/>
              <a:ext cx="1858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เพลาลูกเบี้ยว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Line 2"/>
            <p:cNvSpPr>
              <a:spLocks noChangeShapeType="1"/>
            </p:cNvSpPr>
            <p:nvPr/>
          </p:nvSpPr>
          <p:spPr bwMode="auto">
            <a:xfrm>
              <a:off x="2987" y="9039"/>
              <a:ext cx="120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1" name="สี่เหลี่ยมผืนผ้า 10"/>
          <p:cNvSpPr/>
          <p:nvPr/>
        </p:nvSpPr>
        <p:spPr>
          <a:xfrm>
            <a:off x="3363175" y="4167852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แสดงการประกอบลูกสูบ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3420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8188" y="526242"/>
            <a:ext cx="2103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6.3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ประกอบฝาสูบ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2129424" y="145078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269698" y="826730"/>
            <a:ext cx="6872015" cy="2209906"/>
            <a:chOff x="1201" y="2045"/>
            <a:chExt cx="8943" cy="2877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201" y="2290"/>
              <a:ext cx="2568" cy="2506"/>
              <a:chOff x="5085" y="2180"/>
              <a:chExt cx="2568" cy="2506"/>
            </a:xfrm>
          </p:grpSpPr>
          <p:pic>
            <p:nvPicPr>
              <p:cNvPr id="23573" name="Picture 21" descr="DSCF1348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5" y="2760"/>
                <a:ext cx="2568" cy="1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" name="Group 18"/>
              <p:cNvGrpSpPr>
                <a:grpSpLocks/>
              </p:cNvGrpSpPr>
              <p:nvPr/>
            </p:nvGrpSpPr>
            <p:grpSpPr bwMode="auto">
              <a:xfrm>
                <a:off x="5845" y="2180"/>
                <a:ext cx="1440" cy="945"/>
                <a:chOff x="5845" y="2180"/>
                <a:chExt cx="1440" cy="945"/>
              </a:xfrm>
            </p:grpSpPr>
            <p:sp>
              <p:nvSpPr>
                <p:cNvPr id="21" name="Line 20"/>
                <p:cNvSpPr>
                  <a:spLocks noChangeShapeType="1"/>
                </p:cNvSpPr>
                <p:nvPr/>
              </p:nvSpPr>
              <p:spPr bwMode="auto">
                <a:xfrm>
                  <a:off x="6480" y="2765"/>
                  <a:ext cx="0" cy="36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845" y="2180"/>
                  <a:ext cx="14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ฝาสูบ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pic>
          <p:nvPicPr>
            <p:cNvPr id="23568" name="Picture 16" descr="DSCF13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50"/>
            <a:stretch>
              <a:fillRect/>
            </a:stretch>
          </p:blipFill>
          <p:spPr bwMode="auto">
            <a:xfrm>
              <a:off x="3991" y="2814"/>
              <a:ext cx="2880" cy="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6390" y="2045"/>
              <a:ext cx="375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ตำแหน่งการขัน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โบลท์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ยึดฝาสูบ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7141" y="2814"/>
              <a:ext cx="2055" cy="2108"/>
              <a:chOff x="8280" y="2880"/>
              <a:chExt cx="2055" cy="2108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8280" y="2880"/>
                <a:ext cx="2055" cy="1980"/>
                <a:chOff x="8280" y="2880"/>
                <a:chExt cx="2055" cy="1980"/>
              </a:xfrm>
            </p:grpSpPr>
            <p:sp>
              <p:nvSpPr>
                <p:cNvPr id="1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795" y="2940"/>
                  <a:ext cx="5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1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280" y="4140"/>
                  <a:ext cx="5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2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8280" y="2940"/>
                  <a:ext cx="5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3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795" y="4140"/>
                  <a:ext cx="5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4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" name="AutoShape 10"/>
                <p:cNvSpPr>
                  <a:spLocks noChangeArrowheads="1"/>
                </p:cNvSpPr>
                <p:nvPr/>
              </p:nvSpPr>
              <p:spPr bwMode="auto">
                <a:xfrm>
                  <a:off x="8280" y="2880"/>
                  <a:ext cx="1980" cy="1980"/>
                </a:xfrm>
                <a:prstGeom prst="roundRect">
                  <a:avLst>
                    <a:gd name="adj" fmla="val 5301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5" name="Oval 9"/>
                <p:cNvSpPr>
                  <a:spLocks noChangeArrowheads="1"/>
                </p:cNvSpPr>
                <p:nvPr/>
              </p:nvSpPr>
              <p:spPr bwMode="auto">
                <a:xfrm>
                  <a:off x="9720" y="3181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" name="Oval 8"/>
                <p:cNvSpPr>
                  <a:spLocks noChangeArrowheads="1"/>
                </p:cNvSpPr>
                <p:nvPr/>
              </p:nvSpPr>
              <p:spPr bwMode="auto">
                <a:xfrm>
                  <a:off x="8610" y="3181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" name="Oval 7"/>
                <p:cNvSpPr>
                  <a:spLocks noChangeArrowheads="1"/>
                </p:cNvSpPr>
                <p:nvPr/>
              </p:nvSpPr>
              <p:spPr bwMode="auto">
                <a:xfrm>
                  <a:off x="9750" y="4367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" name="Oval 6"/>
                <p:cNvSpPr>
                  <a:spLocks noChangeArrowheads="1"/>
                </p:cNvSpPr>
                <p:nvPr/>
              </p:nvSpPr>
              <p:spPr bwMode="auto">
                <a:xfrm>
                  <a:off x="8640" y="4367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" name="Oval 5"/>
                <p:cNvSpPr>
                  <a:spLocks noChangeArrowheads="1"/>
                </p:cNvSpPr>
                <p:nvPr/>
              </p:nvSpPr>
              <p:spPr bwMode="auto">
                <a:xfrm>
                  <a:off x="8880" y="3435"/>
                  <a:ext cx="816" cy="816"/>
                </a:xfrm>
                <a:prstGeom prst="ellips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8640" y="4350"/>
                <a:ext cx="1260" cy="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ฝาสูบ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23" name="สี่เหลี่ยมผืนผ้า 22"/>
          <p:cNvSpPr/>
          <p:nvPr/>
        </p:nvSpPr>
        <p:spPr>
          <a:xfrm>
            <a:off x="3413601" y="3018110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แสดงการประกอบลูกสูบ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88517" y="3468324"/>
            <a:ext cx="8667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6.3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 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ประกอบก้านส่งวาล์วและกระเดื่องกดวาล์ว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949739" y="4038350"/>
            <a:ext cx="7140783" cy="1771234"/>
            <a:chOff x="390" y="11955"/>
            <a:chExt cx="10783" cy="2646"/>
          </a:xfrm>
        </p:grpSpPr>
        <p:grpSp>
          <p:nvGrpSpPr>
            <p:cNvPr id="27" name="Group 42"/>
            <p:cNvGrpSpPr>
              <a:grpSpLocks/>
            </p:cNvGrpSpPr>
            <p:nvPr/>
          </p:nvGrpSpPr>
          <p:grpSpPr bwMode="auto">
            <a:xfrm>
              <a:off x="7410" y="11955"/>
              <a:ext cx="3763" cy="2646"/>
              <a:chOff x="7410" y="11955"/>
              <a:chExt cx="3763" cy="2646"/>
            </a:xfrm>
          </p:grpSpPr>
          <p:pic>
            <p:nvPicPr>
              <p:cNvPr id="23598" name="Picture 46" descr="DSCF137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0" y="12675"/>
                <a:ext cx="2568" cy="1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3557" name="Group 43"/>
              <p:cNvGrpSpPr>
                <a:grpSpLocks/>
              </p:cNvGrpSpPr>
              <p:nvPr/>
            </p:nvGrpSpPr>
            <p:grpSpPr bwMode="auto">
              <a:xfrm>
                <a:off x="8505" y="11955"/>
                <a:ext cx="2668" cy="1710"/>
                <a:chOff x="8505" y="11955"/>
                <a:chExt cx="2668" cy="1710"/>
              </a:xfrm>
            </p:grpSpPr>
            <p:sp>
              <p:nvSpPr>
                <p:cNvPr id="23558" name="Freeform 45"/>
                <p:cNvSpPr>
                  <a:spLocks/>
                </p:cNvSpPr>
                <p:nvPr/>
              </p:nvSpPr>
              <p:spPr bwMode="auto">
                <a:xfrm>
                  <a:off x="8505" y="12240"/>
                  <a:ext cx="315" cy="1425"/>
                </a:xfrm>
                <a:custGeom>
                  <a:avLst/>
                  <a:gdLst>
                    <a:gd name="T0" fmla="*/ 0 w 540"/>
                    <a:gd name="T1" fmla="*/ 900 h 900"/>
                    <a:gd name="T2" fmla="*/ 0 w 540"/>
                    <a:gd name="T3" fmla="*/ 0 h 900"/>
                    <a:gd name="T4" fmla="*/ 540 w 540"/>
                    <a:gd name="T5" fmla="*/ 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0" h="900">
                      <a:moveTo>
                        <a:pt x="0" y="900"/>
                      </a:moveTo>
                      <a:lnTo>
                        <a:pt x="0" y="0"/>
                      </a:lnTo>
                      <a:lnTo>
                        <a:pt x="5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55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730" y="11955"/>
                  <a:ext cx="2443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กระเดื่องกดวาล์ว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28" name="Group 36"/>
            <p:cNvGrpSpPr>
              <a:grpSpLocks/>
            </p:cNvGrpSpPr>
            <p:nvPr/>
          </p:nvGrpSpPr>
          <p:grpSpPr bwMode="auto">
            <a:xfrm>
              <a:off x="390" y="12060"/>
              <a:ext cx="4318" cy="2520"/>
              <a:chOff x="480" y="12060"/>
              <a:chExt cx="4318" cy="2520"/>
            </a:xfrm>
          </p:grpSpPr>
          <p:pic>
            <p:nvPicPr>
              <p:cNvPr id="23593" name="Picture 41" descr="DSCF1276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6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4" t="18750" r="7152" b="15625"/>
              <a:stretch>
                <a:fillRect/>
              </a:stretch>
            </p:blipFill>
            <p:spPr bwMode="auto">
              <a:xfrm rot="-5400000">
                <a:off x="2849" y="12631"/>
                <a:ext cx="2520" cy="1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53" name="Text Box 40"/>
              <p:cNvSpPr txBox="1">
                <a:spLocks noChangeArrowheads="1"/>
              </p:cNvSpPr>
              <p:nvPr/>
            </p:nvSpPr>
            <p:spPr bwMode="auto">
              <a:xfrm>
                <a:off x="1362" y="12960"/>
                <a:ext cx="1968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ก้านส่งวาล์ว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3554" name="Text Box 39"/>
              <p:cNvSpPr txBox="1">
                <a:spLocks noChangeArrowheads="1"/>
              </p:cNvSpPr>
              <p:nvPr/>
            </p:nvSpPr>
            <p:spPr bwMode="auto">
              <a:xfrm>
                <a:off x="480" y="12165"/>
                <a:ext cx="276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กระเดื่องกดวาล์ว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3555" name="Line 38"/>
              <p:cNvSpPr>
                <a:spLocks noChangeShapeType="1"/>
              </p:cNvSpPr>
              <p:nvPr/>
            </p:nvSpPr>
            <p:spPr bwMode="auto">
              <a:xfrm>
                <a:off x="3117" y="13272"/>
                <a:ext cx="5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3556" name="Line 37"/>
              <p:cNvSpPr>
                <a:spLocks noChangeShapeType="1"/>
              </p:cNvSpPr>
              <p:nvPr/>
            </p:nvSpPr>
            <p:spPr bwMode="auto">
              <a:xfrm>
                <a:off x="3045" y="12480"/>
                <a:ext cx="42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4815" y="11955"/>
              <a:ext cx="3020" cy="2616"/>
              <a:chOff x="4815" y="11970"/>
              <a:chExt cx="3020" cy="2616"/>
            </a:xfrm>
          </p:grpSpPr>
          <p:pic>
            <p:nvPicPr>
              <p:cNvPr id="23587" name="Picture 35" descr="DSCF1369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6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5" y="12705"/>
                <a:ext cx="2506" cy="1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0" name="Group 32"/>
              <p:cNvGrpSpPr>
                <a:grpSpLocks/>
              </p:cNvGrpSpPr>
              <p:nvPr/>
            </p:nvGrpSpPr>
            <p:grpSpPr bwMode="auto">
              <a:xfrm>
                <a:off x="5685" y="11970"/>
                <a:ext cx="2150" cy="2040"/>
                <a:chOff x="5685" y="11970"/>
                <a:chExt cx="2150" cy="2040"/>
              </a:xfrm>
            </p:grpSpPr>
            <p:sp>
              <p:nvSpPr>
                <p:cNvPr id="3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908" y="11970"/>
                  <a:ext cx="1927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ก้านส่งวาล์ว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552" name="Freeform 33"/>
                <p:cNvSpPr>
                  <a:spLocks/>
                </p:cNvSpPr>
                <p:nvPr/>
              </p:nvSpPr>
              <p:spPr bwMode="auto">
                <a:xfrm>
                  <a:off x="5685" y="12240"/>
                  <a:ext cx="255" cy="1770"/>
                </a:xfrm>
                <a:custGeom>
                  <a:avLst/>
                  <a:gdLst>
                    <a:gd name="T0" fmla="*/ 0 w 540"/>
                    <a:gd name="T1" fmla="*/ 900 h 900"/>
                    <a:gd name="T2" fmla="*/ 0 w 540"/>
                    <a:gd name="T3" fmla="*/ 0 h 900"/>
                    <a:gd name="T4" fmla="*/ 540 w 540"/>
                    <a:gd name="T5" fmla="*/ 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0" h="900">
                      <a:moveTo>
                        <a:pt x="0" y="900"/>
                      </a:moveTo>
                      <a:lnTo>
                        <a:pt x="0" y="0"/>
                      </a:lnTo>
                      <a:lnTo>
                        <a:pt x="5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23560" name="สี่เหลี่ยมผืนผ้า 23559"/>
          <p:cNvSpPr/>
          <p:nvPr/>
        </p:nvSpPr>
        <p:spPr>
          <a:xfrm>
            <a:off x="860744" y="5916019"/>
            <a:ext cx="7422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แสดงการประกอบก้านส่งวาล์วและกระเดื่องกดวาล์ววิธีการประกอบ</a:t>
            </a:r>
            <a:endParaRPr lang="en-US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7265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35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6783" y="5594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6.3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 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ประกอบคอยล์จุดระเบิด		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298286" y="1089090"/>
            <a:ext cx="4525963" cy="1514475"/>
            <a:chOff x="2098" y="6710"/>
            <a:chExt cx="7128" cy="2386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5716" y="6713"/>
              <a:ext cx="3510" cy="2233"/>
              <a:chOff x="6855" y="3843"/>
              <a:chExt cx="3510" cy="2233"/>
            </a:xfrm>
          </p:grpSpPr>
          <p:pic>
            <p:nvPicPr>
              <p:cNvPr id="24589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lum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79" t="4129" r="7782" b="12682"/>
              <a:stretch>
                <a:fillRect/>
              </a:stretch>
            </p:blipFill>
            <p:spPr bwMode="auto">
              <a:xfrm>
                <a:off x="6855" y="4263"/>
                <a:ext cx="2700" cy="1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7200" y="3843"/>
                <a:ext cx="3165" cy="1605"/>
                <a:chOff x="7200" y="3843"/>
                <a:chExt cx="3165" cy="1605"/>
              </a:xfrm>
            </p:grpSpPr>
            <p:sp>
              <p:nvSpPr>
                <p:cNvPr id="1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8550" y="4908"/>
                  <a:ext cx="1815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ระยะห่าง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2" name="Group 9"/>
                <p:cNvGrpSpPr>
                  <a:grpSpLocks/>
                </p:cNvGrpSpPr>
                <p:nvPr/>
              </p:nvGrpSpPr>
              <p:grpSpPr bwMode="auto">
                <a:xfrm>
                  <a:off x="7200" y="3843"/>
                  <a:ext cx="2612" cy="702"/>
                  <a:chOff x="7200" y="3843"/>
                  <a:chExt cx="2612" cy="702"/>
                </a:xfrm>
              </p:grpSpPr>
              <p:sp>
                <p:nvSpPr>
                  <p:cNvPr id="13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0" y="3843"/>
                    <a:ext cx="2612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คอยล์จุดระเบิด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7860" y="4280"/>
                    <a:ext cx="0" cy="26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2098" y="6710"/>
              <a:ext cx="3618" cy="2386"/>
              <a:chOff x="3237" y="3840"/>
              <a:chExt cx="3618" cy="2386"/>
            </a:xfrm>
          </p:grpSpPr>
          <p:pic>
            <p:nvPicPr>
              <p:cNvPr id="24582" name="Picture 6" descr="DSCF137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7" y="4273"/>
                <a:ext cx="2597" cy="1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4260" y="3840"/>
                <a:ext cx="2595" cy="1165"/>
                <a:chOff x="4260" y="3840"/>
                <a:chExt cx="2595" cy="1165"/>
              </a:xfrm>
            </p:grpSpPr>
            <p:sp>
              <p:nvSpPr>
                <p:cNvPr id="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260" y="3840"/>
                  <a:ext cx="2595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คอยล์จุดระเบิด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" name="Line 4"/>
                <p:cNvSpPr>
                  <a:spLocks noChangeShapeType="1"/>
                </p:cNvSpPr>
                <p:nvPr/>
              </p:nvSpPr>
              <p:spPr bwMode="auto">
                <a:xfrm>
                  <a:off x="4692" y="4285"/>
                  <a:ext cx="0" cy="72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15" name="สี่เหลี่ยมผืนผ้า 14"/>
          <p:cNvSpPr/>
          <p:nvPr/>
        </p:nvSpPr>
        <p:spPr>
          <a:xfrm>
            <a:off x="298731" y="3357745"/>
            <a:ext cx="3229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6.3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 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ปรับกาวานา	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263791" y="2780722"/>
            <a:ext cx="6594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แสดงการประกอบคอยล์จุดระเบิดและตั้งระยะห่างขาคอยล์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1928812" y="3747887"/>
            <a:ext cx="6620510" cy="1779352"/>
            <a:chOff x="1246" y="4874"/>
            <a:chExt cx="10426" cy="2801"/>
          </a:xfrm>
        </p:grpSpPr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1246" y="4874"/>
              <a:ext cx="6690" cy="2801"/>
              <a:chOff x="1246" y="4874"/>
              <a:chExt cx="6690" cy="2801"/>
            </a:xfrm>
          </p:grpSpPr>
          <p:grpSp>
            <p:nvGrpSpPr>
              <p:cNvPr id="24" name="Group 30"/>
              <p:cNvGrpSpPr>
                <a:grpSpLocks/>
              </p:cNvGrpSpPr>
              <p:nvPr/>
            </p:nvGrpSpPr>
            <p:grpSpPr bwMode="auto">
              <a:xfrm>
                <a:off x="1246" y="4874"/>
                <a:ext cx="4350" cy="2801"/>
                <a:chOff x="5145" y="2116"/>
                <a:chExt cx="4350" cy="2801"/>
              </a:xfrm>
            </p:grpSpPr>
            <p:pic>
              <p:nvPicPr>
                <p:cNvPr id="24609" name="Picture 33" descr="DSCF140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5" y="2988"/>
                  <a:ext cx="2477" cy="19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Freeform 32"/>
                <p:cNvSpPr>
                  <a:spLocks/>
                </p:cNvSpPr>
                <p:nvPr/>
              </p:nvSpPr>
              <p:spPr bwMode="auto">
                <a:xfrm>
                  <a:off x="6673" y="2730"/>
                  <a:ext cx="360" cy="1049"/>
                </a:xfrm>
                <a:custGeom>
                  <a:avLst/>
                  <a:gdLst>
                    <a:gd name="T0" fmla="*/ 0 w 360"/>
                    <a:gd name="T1" fmla="*/ 1080 h 1080"/>
                    <a:gd name="T2" fmla="*/ 0 w 360"/>
                    <a:gd name="T3" fmla="*/ 0 h 1080"/>
                    <a:gd name="T4" fmla="*/ 360 w 360"/>
                    <a:gd name="T5" fmla="*/ 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0" h="1080">
                      <a:moveTo>
                        <a:pt x="0" y="1080"/>
                      </a:moveTo>
                      <a:lnTo>
                        <a:pt x="0" y="0"/>
                      </a:lnTo>
                      <a:lnTo>
                        <a:pt x="36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880" y="2116"/>
                  <a:ext cx="3615" cy="5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ดันกาวานาไปทางซ้าย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5" name="Group 25"/>
              <p:cNvGrpSpPr>
                <a:grpSpLocks/>
              </p:cNvGrpSpPr>
              <p:nvPr/>
            </p:nvGrpSpPr>
            <p:grpSpPr bwMode="auto">
              <a:xfrm>
                <a:off x="3871" y="4975"/>
                <a:ext cx="4065" cy="2695"/>
                <a:chOff x="2490" y="2220"/>
                <a:chExt cx="4065" cy="2695"/>
              </a:xfrm>
            </p:grpSpPr>
            <p:pic>
              <p:nvPicPr>
                <p:cNvPr id="24605" name="Picture 29" descr="DSCF140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0" y="2988"/>
                  <a:ext cx="2563" cy="1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6" name="Group 26"/>
                <p:cNvGrpSpPr>
                  <a:grpSpLocks/>
                </p:cNvGrpSpPr>
                <p:nvPr/>
              </p:nvGrpSpPr>
              <p:grpSpPr bwMode="auto">
                <a:xfrm>
                  <a:off x="4035" y="2220"/>
                  <a:ext cx="2520" cy="1604"/>
                  <a:chOff x="4035" y="2220"/>
                  <a:chExt cx="2520" cy="1604"/>
                </a:xfrm>
              </p:grpSpPr>
              <p:sp>
                <p:nvSpPr>
                  <p:cNvPr id="27" name="Freeform 28"/>
                  <p:cNvSpPr>
                    <a:spLocks/>
                  </p:cNvSpPr>
                  <p:nvPr/>
                </p:nvSpPr>
                <p:spPr bwMode="auto">
                  <a:xfrm>
                    <a:off x="4035" y="2744"/>
                    <a:ext cx="360" cy="1080"/>
                  </a:xfrm>
                  <a:custGeom>
                    <a:avLst/>
                    <a:gdLst>
                      <a:gd name="T0" fmla="*/ 0 w 360"/>
                      <a:gd name="T1" fmla="*/ 1080 h 1080"/>
                      <a:gd name="T2" fmla="*/ 0 w 360"/>
                      <a:gd name="T3" fmla="*/ 0 h 1080"/>
                      <a:gd name="T4" fmla="*/ 360 w 360"/>
                      <a:gd name="T5" fmla="*/ 0 h 10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0" h="1080">
                        <a:moveTo>
                          <a:pt x="0" y="1080"/>
                        </a:moveTo>
                        <a:lnTo>
                          <a:pt x="0" y="0"/>
                        </a:lnTo>
                        <a:lnTo>
                          <a:pt x="36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 type="triangle" w="sm" len="sm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95" y="2220"/>
                    <a:ext cx="2160" cy="5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ลิ้นเร่งเปิดสุด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6586" y="5054"/>
              <a:ext cx="5086" cy="2613"/>
              <a:chOff x="7725" y="2304"/>
              <a:chExt cx="5086" cy="2613"/>
            </a:xfrm>
          </p:grpSpPr>
          <p:pic>
            <p:nvPicPr>
              <p:cNvPr id="24599" name="Picture 23" descr="DSCF140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5" y="2988"/>
                <a:ext cx="2580" cy="1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015" y="2304"/>
                <a:ext cx="3796" cy="1772"/>
                <a:chOff x="9015" y="2304"/>
                <a:chExt cx="3796" cy="1772"/>
              </a:xfrm>
            </p:grpSpPr>
            <p:sp>
              <p:nvSpPr>
                <p:cNvPr id="2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015" y="2304"/>
                  <a:ext cx="3796" cy="6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ขันนอตยึดแขนกาวานา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auto">
                <a:xfrm>
                  <a:off x="9225" y="2880"/>
                  <a:ext cx="0" cy="119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31" name="สี่เหลี่ยมผืนผ้า 30"/>
          <p:cNvSpPr/>
          <p:nvPr/>
        </p:nvSpPr>
        <p:spPr>
          <a:xfrm>
            <a:off x="3595687" y="5854869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แสดงการปรับกาวานา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9203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20" y="1663834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20" y="2500970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20" y="3415409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014608" y="1089764"/>
            <a:ext cx="0" cy="2549673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014608" y="1803749"/>
            <a:ext cx="85177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007463" y="2670133"/>
            <a:ext cx="85177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007463" y="3607475"/>
            <a:ext cx="85177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3" y="768851"/>
            <a:ext cx="2930658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579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0" y="756325"/>
            <a:ext cx="6080258" cy="4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94362" y="1319159"/>
            <a:ext cx="85552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ตรวจซ่อมเครื่องยนต์เล็กแก๊สโซ</a:t>
            </a:r>
            <a:r>
              <a:rPr lang="th-TH" sz="2400" dirty="0" err="1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เป็นการตรวจซ่อมเครื่องยนต์เพื่อให้เครื่องยนต์มีประสิทธิภาพในการทำงานและในการตรวจซ่อมนั้นจะต้องมีการถอดแยกชิ้นส่วนต่าง ๆ ของเครื่องยนต์ออกเพื่อตรวจสอบหาชิ้นส่วนของเครื่องยนต์ที่ชำรุดและสึกหรอ </a:t>
            </a:r>
            <a:endParaRPr lang="en-US" sz="1800" dirty="0">
              <a:solidFill>
                <a:srgbClr val="666633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144038" y="26631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15365" y="2633055"/>
            <a:ext cx="3607583" cy="3709432"/>
            <a:chOff x="2069" y="5110"/>
            <a:chExt cx="6730" cy="6920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" y="5110"/>
              <a:ext cx="6730" cy="6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DSCF1445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9" t="5544" r="10571" b="2988"/>
            <a:stretch>
              <a:fillRect/>
            </a:stretch>
          </p:blipFill>
          <p:spPr bwMode="auto">
            <a:xfrm>
              <a:off x="2419" y="5317"/>
              <a:ext cx="2992" cy="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สี่เหลี่ยมผืนผ้า 4"/>
          <p:cNvSpPr/>
          <p:nvPr/>
        </p:nvSpPr>
        <p:spPr>
          <a:xfrm>
            <a:off x="5022948" y="4127816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เครื่องยนต์เล็กแก๊สโซ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Honda GX 160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2473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2" y="810308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95762" y="1423674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ถอดฝาสูบ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107926" y="2241094"/>
            <a:ext cx="6928148" cy="1897693"/>
            <a:chOff x="1207" y="2665"/>
            <a:chExt cx="8835" cy="2419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207" y="2665"/>
              <a:ext cx="3075" cy="2419"/>
              <a:chOff x="5040" y="2580"/>
              <a:chExt cx="3075" cy="2419"/>
            </a:xfrm>
          </p:grpSpPr>
          <p:pic>
            <p:nvPicPr>
              <p:cNvPr id="10251" name="Picture 11" descr="DSCF1054_resize"/>
              <p:cNvPicPr>
                <a:picLocks noChangeAspect="1" noChangeArrowheads="1"/>
              </p:cNvPicPr>
              <p:nvPr/>
            </p:nvPicPr>
            <p:blipFill>
              <a:blip r:embed="rId3">
                <a:lum bright="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3060"/>
                <a:ext cx="2585" cy="1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790" y="2580"/>
                <a:ext cx="2325" cy="1020"/>
                <a:chOff x="5790" y="2580"/>
                <a:chExt cx="2325" cy="1020"/>
              </a:xfrm>
            </p:grpSpPr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5790" y="2880"/>
                  <a:ext cx="900" cy="720"/>
                </a:xfrm>
                <a:custGeom>
                  <a:avLst/>
                  <a:gdLst>
                    <a:gd name="T0" fmla="*/ 0 w 900"/>
                    <a:gd name="T1" fmla="*/ 720 h 720"/>
                    <a:gd name="T2" fmla="*/ 0 w 900"/>
                    <a:gd name="T3" fmla="*/ 0 h 720"/>
                    <a:gd name="T4" fmla="*/ 900 w 900"/>
                    <a:gd name="T5" fmla="*/ 0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00" h="720">
                      <a:moveTo>
                        <a:pt x="0" y="720"/>
                      </a:moveTo>
                      <a:lnTo>
                        <a:pt x="0" y="0"/>
                      </a:lnTo>
                      <a:lnTo>
                        <a:pt x="90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675" y="2580"/>
                  <a:ext cx="1440" cy="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ฝาสูบ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4282" y="3023"/>
              <a:ext cx="5760" cy="2061"/>
              <a:chOff x="4140" y="8875"/>
              <a:chExt cx="5760" cy="2061"/>
            </a:xfrm>
          </p:grpSpPr>
          <p:pic>
            <p:nvPicPr>
              <p:cNvPr id="10246" name="Picture 6" descr="DSCF128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50"/>
              <a:stretch>
                <a:fillRect/>
              </a:stretch>
            </p:blipFill>
            <p:spPr bwMode="auto">
              <a:xfrm>
                <a:off x="4140" y="9000"/>
                <a:ext cx="2290" cy="1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oup 3"/>
              <p:cNvGrpSpPr>
                <a:grpSpLocks/>
              </p:cNvGrpSpPr>
              <p:nvPr/>
            </p:nvGrpSpPr>
            <p:grpSpPr bwMode="auto">
              <a:xfrm>
                <a:off x="7020" y="8875"/>
                <a:ext cx="2880" cy="1980"/>
                <a:chOff x="7020" y="8785"/>
                <a:chExt cx="2880" cy="1980"/>
              </a:xfrm>
            </p:grpSpPr>
            <p:pic>
              <p:nvPicPr>
                <p:cNvPr id="10245" name="Picture 5" descr="DSCF1273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24000" contrast="1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949" t="13126" r="15591" b="4375"/>
                <a:stretch>
                  <a:fillRect/>
                </a:stretch>
              </p:blipFill>
              <p:spPr bwMode="auto">
                <a:xfrm>
                  <a:off x="7020" y="8785"/>
                  <a:ext cx="1980" cy="19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8460" y="9720"/>
                  <a:ext cx="14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ชุดวาล์ว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13" name="สี่เหลี่ยมผืนผ้า 12"/>
          <p:cNvSpPr/>
          <p:nvPr/>
        </p:nvSpPr>
        <p:spPr>
          <a:xfrm>
            <a:off x="2089749" y="4769643"/>
            <a:ext cx="4964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แสดงการถอดฝาสูบ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ประเก็น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ฝาสูบและชุดวาล์วออก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657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1836" y="802534"/>
            <a:ext cx="8580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วิธีการถอด</a:t>
            </a:r>
          </a:p>
          <a:p>
            <a:pPr>
              <a:spcAft>
                <a:spcPts val="0"/>
              </a:spcAft>
            </a:pPr>
            <a:endParaRPr lang="en-US" sz="800" dirty="0">
              <a:solidFill>
                <a:srgbClr val="66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52538" algn="l"/>
              </a:tabLst>
            </a:pP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1. ถอด</a:t>
            </a:r>
            <a:r>
              <a:rPr lang="th-TH" sz="2400" dirty="0" err="1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ยึดฝาครอบวาล์ว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spcAft>
                <a:spcPts val="0"/>
              </a:spcAft>
              <a:tabLst>
                <a:tab pos="1252538" algn="l"/>
              </a:tabLst>
            </a:pPr>
            <a:endParaRPr lang="en-US" sz="800" dirty="0">
              <a:solidFill>
                <a:srgbClr val="66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52538" algn="l"/>
              </a:tabLst>
            </a:pP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2. ถอด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ฝาครอบวาล์ว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spcAft>
                <a:spcPts val="0"/>
              </a:spcAft>
              <a:tabLst>
                <a:tab pos="1252538" algn="l"/>
              </a:tabLst>
            </a:pPr>
            <a:endParaRPr lang="en-US" sz="800" dirty="0">
              <a:solidFill>
                <a:srgbClr val="66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52538" algn="l"/>
              </a:tabLst>
            </a:pP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 ถอด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นอตยึดกระเดื่องกดวาล์ว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spcAft>
                <a:spcPts val="0"/>
              </a:spcAft>
              <a:tabLst>
                <a:tab pos="1252538" algn="l"/>
              </a:tabLst>
            </a:pPr>
            <a:endParaRPr lang="en-US" sz="800" dirty="0">
              <a:solidFill>
                <a:srgbClr val="66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52538" algn="l"/>
              </a:tabLst>
            </a:pP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4. ถอด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กระเดื่องกดวาล์วและถอดก้านกระทุ้งวาล์ว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spcAft>
                <a:spcPts val="0"/>
              </a:spcAft>
              <a:tabLst>
                <a:tab pos="1252538" algn="l"/>
              </a:tabLst>
            </a:pPr>
            <a:endParaRPr lang="en-US" sz="800" dirty="0">
              <a:solidFill>
                <a:srgbClr val="66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52538" algn="l"/>
              </a:tabLst>
            </a:pP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5. ถอด</a:t>
            </a:r>
            <a:r>
              <a:rPr lang="th-TH" sz="2400" dirty="0" err="1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ยึดฝาสูบออกแบบ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ทแยง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มุมและถอดฝาสูบ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spcAft>
                <a:spcPts val="0"/>
              </a:spcAft>
              <a:tabLst>
                <a:tab pos="1252538" algn="l"/>
              </a:tabLst>
            </a:pPr>
            <a:endParaRPr lang="en-US" sz="800" dirty="0">
              <a:solidFill>
                <a:srgbClr val="66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252538" algn="l"/>
              </a:tabLst>
            </a:pP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 ใช้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เครื่องมือพิเศษถอดสปริงวาล์วและถอดวาล์วออกจากฝา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สูบ</a:t>
            </a:r>
          </a:p>
          <a:p>
            <a:pPr>
              <a:spcAft>
                <a:spcPts val="0"/>
              </a:spcAft>
              <a:tabLst>
                <a:tab pos="1439863" algn="l"/>
              </a:tabLst>
            </a:pP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อย่าให้สปริงวาล์ว</a:t>
            </a:r>
            <a:r>
              <a:rPr lang="en-US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th-TH" sz="2400" dirty="0" err="1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แหวนล็</a:t>
            </a:r>
            <a:r>
              <a:rPr lang="th-TH" sz="2400" dirty="0">
                <a:solidFill>
                  <a:srgbClr val="66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อกและวาล์วสลับกัน)</a:t>
            </a:r>
            <a:endParaRPr lang="en-US" sz="2400" dirty="0">
              <a:solidFill>
                <a:srgbClr val="666633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8668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948112" y="1973295"/>
            <a:ext cx="7155296" cy="1492218"/>
            <a:chOff x="1066" y="11097"/>
            <a:chExt cx="9734" cy="2031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066" y="11202"/>
              <a:ext cx="4782" cy="1926"/>
              <a:chOff x="3076" y="3060"/>
              <a:chExt cx="4782" cy="1926"/>
            </a:xfrm>
          </p:grpSpPr>
          <p:pic>
            <p:nvPicPr>
              <p:cNvPr id="12299" name="Picture 11" descr="DSCF1064_resiz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060"/>
                <a:ext cx="2563" cy="1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3076" y="3150"/>
                <a:ext cx="3284" cy="798"/>
                <a:chOff x="3016" y="3345"/>
                <a:chExt cx="3284" cy="798"/>
              </a:xfrm>
            </p:grpSpPr>
            <p:sp>
              <p:nvSpPr>
                <p:cNvPr id="1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16" y="3345"/>
                  <a:ext cx="2324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ประกับก้านสูบ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1" name="Freeform 9"/>
                <p:cNvSpPr>
                  <a:spLocks/>
                </p:cNvSpPr>
                <p:nvPr/>
              </p:nvSpPr>
              <p:spPr bwMode="auto">
                <a:xfrm>
                  <a:off x="4320" y="3783"/>
                  <a:ext cx="1980" cy="360"/>
                </a:xfrm>
                <a:custGeom>
                  <a:avLst/>
                  <a:gdLst>
                    <a:gd name="T0" fmla="*/ 0 w 1980"/>
                    <a:gd name="T1" fmla="*/ 0 h 360"/>
                    <a:gd name="T2" fmla="*/ 0 w 1980"/>
                    <a:gd name="T3" fmla="*/ 360 h 360"/>
                    <a:gd name="T4" fmla="*/ 1980 w 1980"/>
                    <a:gd name="T5" fmla="*/ 36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" h="360">
                      <a:moveTo>
                        <a:pt x="0" y="0"/>
                      </a:moveTo>
                      <a:lnTo>
                        <a:pt x="0" y="360"/>
                      </a:lnTo>
                      <a:lnTo>
                        <a:pt x="1980" y="3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6720" y="11097"/>
              <a:ext cx="4080" cy="2031"/>
              <a:chOff x="5220" y="8385"/>
              <a:chExt cx="4080" cy="2031"/>
            </a:xfrm>
          </p:grpSpPr>
          <p:pic>
            <p:nvPicPr>
              <p:cNvPr id="12294" name="Picture 6" descr="DSCF1065_resize"/>
              <p:cNvPicPr>
                <a:picLocks noChangeAspect="1" noChangeArrowheads="1"/>
              </p:cNvPicPr>
              <p:nvPr/>
            </p:nvPicPr>
            <p:blipFill>
              <a:blip r:embed="rId3">
                <a:lum bright="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" y="8490"/>
                <a:ext cx="2563" cy="1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6660" y="8385"/>
                <a:ext cx="2640" cy="720"/>
                <a:chOff x="6660" y="8385"/>
                <a:chExt cx="2640" cy="720"/>
              </a:xfrm>
            </p:grpSpPr>
            <p:sp>
              <p:nvSpPr>
                <p:cNvPr id="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500" y="8385"/>
                  <a:ext cx="180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ลูกสูบ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" name="Freeform 4"/>
                <p:cNvSpPr>
                  <a:spLocks/>
                </p:cNvSpPr>
                <p:nvPr/>
              </p:nvSpPr>
              <p:spPr bwMode="auto">
                <a:xfrm>
                  <a:off x="6660" y="8685"/>
                  <a:ext cx="900" cy="360"/>
                </a:xfrm>
                <a:custGeom>
                  <a:avLst/>
                  <a:gdLst>
                    <a:gd name="T0" fmla="*/ 0 w 1800"/>
                    <a:gd name="T1" fmla="*/ 360 h 360"/>
                    <a:gd name="T2" fmla="*/ 0 w 1800"/>
                    <a:gd name="T3" fmla="*/ 0 h 360"/>
                    <a:gd name="T4" fmla="*/ 1800 w 1800"/>
                    <a:gd name="T5" fmla="*/ 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00" h="360">
                      <a:moveTo>
                        <a:pt x="0" y="360"/>
                      </a:moveTo>
                      <a:lnTo>
                        <a:pt x="0" y="0"/>
                      </a:lnTo>
                      <a:lnTo>
                        <a:pt x="180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12" name="สี่เหลี่ยมผืนผ้า 11"/>
          <p:cNvSpPr/>
          <p:nvPr/>
        </p:nvSpPr>
        <p:spPr>
          <a:xfrm>
            <a:off x="3557138" y="4096081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แสดงการถอดลูกสูบ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68812" y="820422"/>
            <a:ext cx="3389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ถอดลูกสูบและเพลาข้อเหวี่ยง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6383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273876" y="751099"/>
            <a:ext cx="85962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719138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รอบๆ ฝาครอบเสื้อสูบออก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ฝาครอบเสื้อสูบและ</a:t>
            </a:r>
            <a:r>
              <a:rPr lang="th-TH" sz="24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ปะเก็น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ถอดเพลาลูกเบี้ยวออก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                (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สังเกตมาร์คที่เฟืองเพลาลูกเบี้ยวขบกับเฟืองเพลาข้อเหวี่ยง)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ลูกกระทุ้งวาล์วออก(ระวังอย่าให้ลูกกระทุ้งวาล์วสลับกัน)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หมุน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เพลาข้อเหวี่ยงให้ลูกสูบขึ้น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สูงสุด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6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ยึดประกับก้านสูบและถอดประกับก้านสูบ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 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(สังเกตมาร์คที่ประกับก้านสูบ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7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ด้ามค้อนดันให้ลูกสูบออกจากกระบอกสูบ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8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ลูกสูบออก (สังเกต มาร์คที่หัวลูกสูบ)		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9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หมุน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เพลาข้อเหวี่ยงหาจังหวะที่ดึงเพลาข้อเหวี่ยงออก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10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เพลาข้อเหวี่ยงออก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0336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8" y="768850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63047" y="1481399"/>
            <a:ext cx="8718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dirty="0">
                <a:solidFill>
                  <a:srgbClr val="33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ตรวจวัดชิ้นส่วนของเครื่องยนต์ เพื่อต้องการรู้ว่าชิ้นส่วนของเครื่องยนต์ยังสามารถใช้งานได้หรือจะต้องเปลี่ยนใหม่ ซึ่งการตรวจวัดชิ้นส่วนต่างๆ ของเครื่องยนต์มีดังนี้</a:t>
            </a:r>
            <a:endParaRPr lang="en-US" sz="2400" dirty="0">
              <a:solidFill>
                <a:srgbClr val="3366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68018" y="2528562"/>
            <a:ext cx="3389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ถอดลูกสูบและเพลาข้อเหวี่ยง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11801" y="3206393"/>
            <a:ext cx="6120398" cy="1676734"/>
            <a:chOff x="1515" y="10211"/>
            <a:chExt cx="9639" cy="2640"/>
          </a:xfrm>
        </p:grpSpPr>
        <p:pic>
          <p:nvPicPr>
            <p:cNvPr id="13316" name="Picture 4" descr="DSCF1253"/>
            <p:cNvPicPr>
              <a:picLocks noChangeAspect="1" noChangeArrowheads="1"/>
            </p:cNvPicPr>
            <p:nvPr/>
          </p:nvPicPr>
          <p:blipFill>
            <a:blip r:embed="rId3" cstate="print">
              <a:lum bright="24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8" t="9375" b="15625"/>
            <a:stretch>
              <a:fillRect/>
            </a:stretch>
          </p:blipFill>
          <p:spPr bwMode="auto">
            <a:xfrm>
              <a:off x="2788" y="10964"/>
              <a:ext cx="2243" cy="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515" y="10235"/>
              <a:ext cx="4177" cy="2616"/>
              <a:chOff x="3885" y="4625"/>
              <a:chExt cx="4177" cy="2616"/>
            </a:xfrm>
          </p:grpSpPr>
          <p:pic>
            <p:nvPicPr>
              <p:cNvPr id="13318" name="Picture 6"/>
              <p:cNvPicPr>
                <a:picLocks noChangeAspect="1" noChangeArrowheads="1"/>
              </p:cNvPicPr>
              <p:nvPr/>
            </p:nvPicPr>
            <p:blipFill>
              <a:blip r:embed="rId4">
                <a:lum brigh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3" t="7454" r="7692" b="3105"/>
              <a:stretch>
                <a:fillRect/>
              </a:stretch>
            </p:blipFill>
            <p:spPr bwMode="auto">
              <a:xfrm>
                <a:off x="3885" y="5081"/>
                <a:ext cx="900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4425" y="5531"/>
                <a:ext cx="5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6" name="Group 8"/>
              <p:cNvGrpSpPr>
                <a:grpSpLocks/>
              </p:cNvGrpSpPr>
              <p:nvPr/>
            </p:nvGrpSpPr>
            <p:grpSpPr bwMode="auto">
              <a:xfrm>
                <a:off x="4875" y="5336"/>
                <a:ext cx="0" cy="405"/>
                <a:chOff x="2790" y="4215"/>
                <a:chExt cx="0" cy="405"/>
              </a:xfrm>
            </p:grpSpPr>
            <p:sp>
              <p:nvSpPr>
                <p:cNvPr id="18" name="Line 9"/>
                <p:cNvSpPr>
                  <a:spLocks noChangeShapeType="1"/>
                </p:cNvSpPr>
                <p:nvPr/>
              </p:nvSpPr>
              <p:spPr bwMode="auto">
                <a:xfrm>
                  <a:off x="2790" y="4215"/>
                  <a:ext cx="0" cy="18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790" y="4440"/>
                  <a:ext cx="0" cy="18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4141" y="4625"/>
                <a:ext cx="3921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Angsana New" panose="02020603050405020304" pitchFamily="18" charset="-34"/>
                    <a:cs typeface="Cordia New" panose="020B0304020202020204" pitchFamily="34" charset="-34"/>
                  </a:rPr>
                  <a:t>ระยะห่างร่องแหวน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pic>
          <p:nvPicPr>
            <p:cNvPr id="13324" name="Picture 12" descr="DSCF1263"/>
            <p:cNvPicPr>
              <a:picLocks noChangeAspect="1" noChangeArrowheads="1"/>
            </p:cNvPicPr>
            <p:nvPr/>
          </p:nvPicPr>
          <p:blipFill>
            <a:blip r:embed="rId5" cstate="print">
              <a:lum bright="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" y="10766"/>
              <a:ext cx="2226" cy="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7678" y="10211"/>
              <a:ext cx="3476" cy="2101"/>
              <a:chOff x="7079" y="8607"/>
              <a:chExt cx="3476" cy="2101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7560" y="9360"/>
                <a:ext cx="1117" cy="1348"/>
                <a:chOff x="1620" y="10292"/>
                <a:chExt cx="1117" cy="1348"/>
              </a:xfrm>
            </p:grpSpPr>
            <p:grpSp>
              <p:nvGrpSpPr>
                <p:cNvPr id="9" name="Group 15"/>
                <p:cNvGrpSpPr>
                  <a:grpSpLocks/>
                </p:cNvGrpSpPr>
                <p:nvPr/>
              </p:nvGrpSpPr>
              <p:grpSpPr bwMode="auto">
                <a:xfrm>
                  <a:off x="1620" y="10292"/>
                  <a:ext cx="1117" cy="1348"/>
                  <a:chOff x="1620" y="10292"/>
                  <a:chExt cx="1117" cy="1348"/>
                </a:xfrm>
              </p:grpSpPr>
              <p:pic>
                <p:nvPicPr>
                  <p:cNvPr id="13328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0" y="10440"/>
                    <a:ext cx="1117" cy="12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2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122" y="10292"/>
                    <a:ext cx="110" cy="290"/>
                    <a:chOff x="2122" y="10292"/>
                    <a:chExt cx="110" cy="290"/>
                  </a:xfrm>
                </p:grpSpPr>
                <p:sp>
                  <p:nvSpPr>
                    <p:cNvPr id="13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22" y="10299"/>
                      <a:ext cx="0" cy="28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th-TH" sz="24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4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32" y="10292"/>
                      <a:ext cx="0" cy="28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th-TH" sz="24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sp>
              <p:nvSpPr>
                <p:cNvPr id="10" name="Line 20"/>
                <p:cNvSpPr>
                  <a:spLocks noChangeShapeType="1"/>
                </p:cNvSpPr>
                <p:nvPr/>
              </p:nvSpPr>
              <p:spPr bwMode="auto">
                <a:xfrm>
                  <a:off x="1932" y="10440"/>
                  <a:ext cx="18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228" y="10440"/>
                  <a:ext cx="18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" name="Text Box 22"/>
              <p:cNvSpPr txBox="1">
                <a:spLocks noChangeArrowheads="1"/>
              </p:cNvSpPr>
              <p:nvPr/>
            </p:nvSpPr>
            <p:spPr bwMode="auto">
              <a:xfrm>
                <a:off x="7079" y="8607"/>
                <a:ext cx="3476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Angsana New" panose="02020603050405020304" pitchFamily="18" charset="-34"/>
                    <a:cs typeface="Cordia New" panose="020B0304020202020204" pitchFamily="34" charset="-34"/>
                  </a:rPr>
                  <a:t>ระยะห่างปากแหวน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20" name="สี่เหลี่ยมผืนผ้า 19"/>
          <p:cNvSpPr/>
          <p:nvPr/>
        </p:nvSpPr>
        <p:spPr>
          <a:xfrm>
            <a:off x="2434399" y="5209303"/>
            <a:ext cx="4373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แสดงการวัดระยะห่างร่องแหวนและปากแหวน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6342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1125" y="1035465"/>
            <a:ext cx="866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ค่ามาตรฐาน ระยะห่างร่องแหวนและปากแหวน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13382"/>
              </p:ext>
            </p:extLst>
          </p:nvPr>
        </p:nvGraphicFramePr>
        <p:xfrm>
          <a:off x="1003060" y="1949863"/>
          <a:ext cx="7137878" cy="1828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9120"/>
                <a:gridCol w="2563283"/>
                <a:gridCol w="3125475"/>
              </a:tblGrid>
              <a:tr h="905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ค่ามาตรฐาน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9" marR="8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เครื่องยนต์ </a:t>
                      </a:r>
                      <a:r>
                        <a:rPr lang="en-US" sz="20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HONDA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รุ่น </a:t>
                      </a:r>
                      <a:r>
                        <a:rPr lang="en-US" sz="20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GX 120 T1 </a:t>
                      </a: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160T1 </a:t>
                      </a: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 </a:t>
                      </a:r>
                      <a:r>
                        <a:rPr lang="en-US" sz="20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200T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ระยะห่างร่องแหวน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9" marR="8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เครื่องยนต์ </a:t>
                      </a:r>
                      <a:r>
                        <a:rPr lang="en-US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HONDA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รุ่น </a:t>
                      </a:r>
                      <a:r>
                        <a:rPr lang="en-US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GX 120 T1 </a:t>
                      </a:r>
                      <a:r>
                        <a:rPr lang="th-TH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160T1 </a:t>
                      </a:r>
                      <a:r>
                        <a:rPr lang="th-TH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 </a:t>
                      </a:r>
                      <a:r>
                        <a:rPr lang="en-US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200T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ระยะห่างปากแหวน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9" marR="8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1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แหวนอัดตัวที่ </a:t>
                      </a: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9" marR="8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015 – 0</a:t>
                      </a:r>
                      <a:r>
                        <a:rPr lang="th-TH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045  </a:t>
                      </a:r>
                      <a:r>
                        <a:rPr lang="th-TH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มม.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9" marR="8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 – 0</a:t>
                      </a:r>
                      <a:r>
                        <a:rPr lang="th-TH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  </a:t>
                      </a:r>
                      <a:r>
                        <a:rPr lang="th-TH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มม.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9" marR="8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1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แหวนอัดตัวที่ </a:t>
                      </a: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9" marR="8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015 – 0</a:t>
                      </a:r>
                      <a:r>
                        <a:rPr lang="th-TH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045  </a:t>
                      </a:r>
                      <a:r>
                        <a:rPr lang="th-TH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มม.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9" marR="8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 – 0</a:t>
                      </a:r>
                      <a:r>
                        <a:rPr lang="th-TH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  </a:t>
                      </a:r>
                      <a:r>
                        <a:rPr lang="th-TH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มม.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9" marR="8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1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แหวนน้ำมันตัวที่ </a:t>
                      </a:r>
                      <a:r>
                        <a:rPr lang="en-US" sz="20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9" marR="8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015 – 0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045  </a:t>
                      </a:r>
                      <a:r>
                        <a:rPr lang="th-TH" sz="2000" dirty="0" err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มม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9" marR="8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 – 0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  </a:t>
                      </a:r>
                      <a:r>
                        <a:rPr lang="th-TH" sz="2000" dirty="0" err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มม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4919" marR="8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733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532</Words>
  <Application>Microsoft Office PowerPoint</Application>
  <PresentationFormat>นำเสนอทางหน้าจอ (4:3)</PresentationFormat>
  <Paragraphs>154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7" baseType="lpstr">
      <vt:lpstr>Angsana New</vt:lpstr>
      <vt:lpstr>Arial</vt:lpstr>
      <vt:lpstr>Calibri</vt:lpstr>
      <vt:lpstr>Calibri Light</vt:lpstr>
      <vt:lpstr>Cordia New</vt:lpstr>
      <vt:lpstr>Symbol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89</cp:revision>
  <dcterms:created xsi:type="dcterms:W3CDTF">2020-06-16T04:35:48Z</dcterms:created>
  <dcterms:modified xsi:type="dcterms:W3CDTF">2020-06-17T09:47:55Z</dcterms:modified>
</cp:coreProperties>
</file>