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1" r:id="rId27"/>
    <p:sldId id="282" r:id="rId28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21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CC00FF"/>
    <a:srgbClr val="660033"/>
    <a:srgbClr val="993300"/>
    <a:srgbClr val="990033"/>
    <a:srgbClr val="663300"/>
    <a:srgbClr val="996600"/>
    <a:srgbClr val="FF3300"/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1812" y="372"/>
      </p:cViewPr>
      <p:guideLst>
        <p:guide pos="2880"/>
        <p:guide orient="horz" pos="21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18/06/63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1267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18/06/63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51946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18/06/63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3283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18/06/63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4936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18/06/63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5905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18/06/63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90403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18/06/63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6104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18/06/63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06405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18/06/63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53894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18/06/63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88524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18/06/63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065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2C319-874A-438D-98EC-6EED1E3E2AFC}" type="datetimeFigureOut">
              <a:rPr lang="th-TH" smtClean="0"/>
              <a:t>18/06/63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518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8009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สี่เหลี่ยมผืนผ้า 13"/>
          <p:cNvSpPr/>
          <p:nvPr/>
        </p:nvSpPr>
        <p:spPr>
          <a:xfrm>
            <a:off x="281836" y="872666"/>
            <a:ext cx="858032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  <a:tabLst>
                <a:tab pos="756285" algn="l"/>
              </a:tabLst>
            </a:pPr>
            <a:r>
              <a:rPr lang="en-US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 smtClean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7</a:t>
            </a: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เฟืองปลอกบังคับลูกปั๊ม ทำหน้าที่บังคับให้ลูกปั๊มให้เคลื่อนที่ไปมา เฟืองปลอกบังคับลูกปั๊มจะขบอยู่กับเฟืองฟันหวี </a:t>
            </a:r>
          </a:p>
          <a:p>
            <a:pPr algn="thaiDist">
              <a:spcAft>
                <a:spcPts val="0"/>
              </a:spcAft>
              <a:tabLst>
                <a:tab pos="756285" algn="l"/>
              </a:tabLst>
            </a:pP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8</a:t>
            </a: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แผ่นรองสปริงตัวบน ทำหน้าที่รองรับสปริงลูกปั๊มทางด้านบน</a:t>
            </a:r>
            <a:endParaRPr lang="en-US" sz="2400" dirty="0">
              <a:solidFill>
                <a:srgbClr val="00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756285" algn="l"/>
              </a:tabLst>
            </a:pP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9</a:t>
            </a: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สปริงลูกปั๊ม ทำหน้าที่ดันให้ลูกปั๊มกลับเมื่อลูกปั๊มไม่ทำงานหรือในขณะที่ลูกเบี้ยวไม่เตะปั๊ม</a:t>
            </a:r>
            <a:endParaRPr lang="en-US" sz="2400" dirty="0">
              <a:solidFill>
                <a:srgbClr val="00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756285" algn="l"/>
              </a:tabLst>
            </a:pP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10</a:t>
            </a: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แผ่นรองสปริงตัวล่าง ทำหน้าที่รองรับสปริงลูกปั๊มทางด้านล่างและที่แผ่นรองสปริงจะมีร่องไว้</a:t>
            </a:r>
            <a:r>
              <a:rPr lang="th-TH" sz="2400" dirty="0" err="1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สำหรับล็</a:t>
            </a: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อกแกนด้านล่างของลูกปั๊มเพื่อให้ลูกปั๊มเคลื่อนที่ไปพร้อมกับสปริงลูกปั๊ม</a:t>
            </a:r>
            <a:endParaRPr lang="en-US" sz="2400" dirty="0">
              <a:solidFill>
                <a:srgbClr val="00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756285" algn="l"/>
              </a:tabLst>
            </a:pP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11</a:t>
            </a: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แผ่นชิม ทำหน้าที่ปรับความแข็งของสปริงลูกปั๊มและปรับระยะชักของปั๊ม</a:t>
            </a:r>
            <a:endParaRPr lang="en-US" sz="2400" dirty="0">
              <a:solidFill>
                <a:srgbClr val="00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756285" algn="l"/>
              </a:tabLst>
            </a:pP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</a:t>
            </a: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ชุดลูกถ้วย อยู่ด้านล่างของปั๊มน้ำมันเชื้อเพลิงประกอบด้วย สลัก, ลูกถ้วยและลูกกลิ้ง ชุดลูกถ้วยจะถูกเตะโดยลูกเบี้ยว ทำให้ลูกปั๊มเลื่อนขึ้นลงเพื่ออัดน้ำมันให้มีแรงดันสูง</a:t>
            </a:r>
            <a:endParaRPr lang="en-US" sz="2400" dirty="0">
              <a:solidFill>
                <a:srgbClr val="00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756285" algn="l"/>
              </a:tabLst>
            </a:pP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13</a:t>
            </a: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</a:t>
            </a:r>
            <a:r>
              <a:rPr lang="th-TH" sz="2400" dirty="0" err="1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สลักล็อก</a:t>
            </a: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ทำ</a:t>
            </a:r>
            <a:r>
              <a:rPr lang="th-TH" sz="2400" dirty="0" err="1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หน้าที่ล็</a:t>
            </a: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อกชุดลูกถ้วยปั๊มไม่ให้หลุดออกมาและไม่ให้ชุดลูกถ้วยปั๊มหมุน</a:t>
            </a:r>
            <a:endParaRPr lang="en-US" sz="2400" dirty="0">
              <a:solidFill>
                <a:srgbClr val="00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756285" algn="l"/>
              </a:tabLst>
            </a:pP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14</a:t>
            </a: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แหวนสปริง</a:t>
            </a:r>
            <a:r>
              <a:rPr lang="th-TH" sz="2400" dirty="0" err="1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ล็อก</a:t>
            </a: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ทำ</a:t>
            </a:r>
            <a:r>
              <a:rPr lang="th-TH" sz="2400" dirty="0" err="1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หน้าที่ล็</a:t>
            </a: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อกไม่ให้</a:t>
            </a:r>
            <a:r>
              <a:rPr lang="th-TH" sz="2400" dirty="0" err="1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สลักล็</a:t>
            </a: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อกชุดลูกถ้วยหลุดออกมาจากเรือนปั๊ม</a:t>
            </a:r>
            <a:endParaRPr lang="en-US" sz="2400" dirty="0">
              <a:solidFill>
                <a:srgbClr val="00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756285" algn="l"/>
              </a:tabLst>
            </a:pP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15</a:t>
            </a: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ลูกเบี้ยวปั๊ม ทำหน้าที่เตะให้ลูกปั๊มเลื่อนขึ้นอัดน้ำมันให้มีแรงดันสูงเพื่อส่งต่อไปให้หัวฉีดให้ฉีดน้ำมัน ลูกเบี้ยวปั๊มจะยึดอยู่บนเพลาเดียวกันกับเพลาลูกเบี้ยวของเครื่องยนต์</a:t>
            </a:r>
            <a:endParaRPr lang="en-US" sz="2400" dirty="0">
              <a:solidFill>
                <a:srgbClr val="006600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436906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88099" y="905201"/>
            <a:ext cx="86304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</a:pPr>
            <a:r>
              <a:rPr lang="th-TH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i="1" dirty="0" smtClean="0">
                <a:solidFill>
                  <a:srgbClr val="66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</a:t>
            </a:r>
            <a:r>
              <a:rPr lang="th-TH" sz="2400" b="1" i="1" dirty="0">
                <a:solidFill>
                  <a:srgbClr val="66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ทำงานของปั๊มน้ำมันเชื้อเพลิง ปั๊มน้ำมันเชื้อเพลิงมีการทำงาน</a:t>
            </a:r>
            <a:r>
              <a:rPr lang="th-TH" sz="2400" b="1" i="1" dirty="0" smtClean="0">
                <a:solidFill>
                  <a:srgbClr val="66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ดังต่อไปนี้</a:t>
            </a:r>
          </a:p>
          <a:p>
            <a:pPr algn="thaiDist">
              <a:spcAft>
                <a:spcPts val="0"/>
              </a:spcAft>
            </a:pPr>
            <a:endParaRPr lang="en-US" sz="800" b="1" i="1" dirty="0">
              <a:solidFill>
                <a:srgbClr val="6633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r>
              <a:rPr lang="en-US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 smtClean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dirty="0" smtClean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น้ำมัน</a:t>
            </a: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เชื้อเพลิงเข้าทางช่องรูน้ำมันเข้า </a:t>
            </a:r>
            <a:r>
              <a:rPr lang="en-US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– </a:t>
            </a: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ออก </a:t>
            </a:r>
            <a:endParaRPr lang="th-TH" sz="2400" dirty="0">
              <a:solidFill>
                <a:srgbClr val="0066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2235189" y="2079321"/>
            <a:ext cx="5213935" cy="2116898"/>
            <a:chOff x="2936" y="5134"/>
            <a:chExt cx="6649" cy="2700"/>
          </a:xfrm>
        </p:grpSpPr>
        <p:pic>
          <p:nvPicPr>
            <p:cNvPr id="9231" name="Picture 15" descr="1ดูดนำมัน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01"/>
            <a:stretch>
              <a:fillRect/>
            </a:stretch>
          </p:blipFill>
          <p:spPr bwMode="auto">
            <a:xfrm>
              <a:off x="5130" y="5134"/>
              <a:ext cx="1908" cy="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2936" y="5914"/>
              <a:ext cx="6649" cy="1850"/>
              <a:chOff x="2936" y="5914"/>
              <a:chExt cx="6649" cy="1850"/>
            </a:xfrm>
          </p:grpSpPr>
          <p:sp>
            <p:nvSpPr>
              <p:cNvPr id="6" name="Text Box 14"/>
              <p:cNvSpPr txBox="1">
                <a:spLocks noChangeArrowheads="1"/>
              </p:cNvSpPr>
              <p:nvPr/>
            </p:nvSpPr>
            <p:spPr bwMode="auto">
              <a:xfrm>
                <a:off x="3866" y="7224"/>
                <a:ext cx="171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ลูกปั๊ม</a:t>
                </a:r>
                <a:endParaRPr kumimoji="0" lang="th-TH" sz="2400" b="0" i="0" u="none" strike="noStrike" cap="none" normalizeH="0" baseline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7" name="Text Box 13"/>
              <p:cNvSpPr txBox="1">
                <a:spLocks noChangeArrowheads="1"/>
              </p:cNvSpPr>
              <p:nvPr/>
            </p:nvSpPr>
            <p:spPr bwMode="auto">
              <a:xfrm>
                <a:off x="3518" y="6079"/>
                <a:ext cx="1605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ห้องน้ำมัน</a:t>
                </a:r>
                <a:endParaRPr kumimoji="0" lang="th-TH" sz="2400" b="0" i="0" u="none" strike="noStrike" cap="none" normalizeH="0" baseline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8" name="Text Box 12"/>
              <p:cNvSpPr txBox="1">
                <a:spLocks noChangeArrowheads="1"/>
              </p:cNvSpPr>
              <p:nvPr/>
            </p:nvSpPr>
            <p:spPr bwMode="auto">
              <a:xfrm>
                <a:off x="2964" y="6484"/>
                <a:ext cx="216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รูน้ำมันเข้า–ออก</a:t>
                </a:r>
                <a:endParaRPr kumimoji="0" lang="th-TH" sz="2400" b="0" i="0" u="none" strike="noStrike" cap="none" normalizeH="0" baseline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9" name="Text Box 11"/>
              <p:cNvSpPr txBox="1">
                <a:spLocks noChangeArrowheads="1"/>
              </p:cNvSpPr>
              <p:nvPr/>
            </p:nvSpPr>
            <p:spPr bwMode="auto">
              <a:xfrm>
                <a:off x="7125" y="5914"/>
                <a:ext cx="246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วาล์วส่งน้ำมัน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Text Box 10"/>
              <p:cNvSpPr txBox="1">
                <a:spLocks noChangeArrowheads="1"/>
              </p:cNvSpPr>
              <p:nvPr/>
            </p:nvSpPr>
            <p:spPr bwMode="auto">
              <a:xfrm>
                <a:off x="6990" y="6334"/>
                <a:ext cx="189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ห้องส่งน้ำมัน</a:t>
                </a:r>
                <a:endParaRPr kumimoji="0" lang="th-TH" sz="2400" b="0" i="0" u="none" strike="noStrike" cap="none" normalizeH="0" baseline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1" name="Text Box 9"/>
              <p:cNvSpPr txBox="1">
                <a:spLocks noChangeArrowheads="1"/>
              </p:cNvSpPr>
              <p:nvPr/>
            </p:nvSpPr>
            <p:spPr bwMode="auto">
              <a:xfrm>
                <a:off x="2936" y="6877"/>
                <a:ext cx="2385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ร่องควบคุมน้ำมัน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2" name="Line 8"/>
              <p:cNvSpPr>
                <a:spLocks noChangeShapeType="1"/>
              </p:cNvSpPr>
              <p:nvPr/>
            </p:nvSpPr>
            <p:spPr bwMode="auto">
              <a:xfrm>
                <a:off x="4947" y="6757"/>
                <a:ext cx="720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Line 7"/>
              <p:cNvSpPr>
                <a:spLocks noChangeShapeType="1"/>
              </p:cNvSpPr>
              <p:nvPr/>
            </p:nvSpPr>
            <p:spPr bwMode="auto">
              <a:xfrm>
                <a:off x="4947" y="6409"/>
                <a:ext cx="360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4" name="Line 6"/>
              <p:cNvSpPr>
                <a:spLocks noChangeShapeType="1"/>
              </p:cNvSpPr>
              <p:nvPr/>
            </p:nvSpPr>
            <p:spPr bwMode="auto">
              <a:xfrm>
                <a:off x="5160" y="7174"/>
                <a:ext cx="720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5" name="Line 5"/>
              <p:cNvSpPr>
                <a:spLocks noChangeShapeType="1"/>
              </p:cNvSpPr>
              <p:nvPr/>
            </p:nvSpPr>
            <p:spPr bwMode="auto">
              <a:xfrm>
                <a:off x="5187" y="7489"/>
                <a:ext cx="720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6" name="Line 4"/>
              <p:cNvSpPr>
                <a:spLocks noChangeShapeType="1"/>
              </p:cNvSpPr>
              <p:nvPr/>
            </p:nvSpPr>
            <p:spPr bwMode="auto">
              <a:xfrm flipH="1">
                <a:off x="6285" y="6574"/>
                <a:ext cx="720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7" name="Line 3"/>
              <p:cNvSpPr>
                <a:spLocks noChangeShapeType="1"/>
              </p:cNvSpPr>
              <p:nvPr/>
            </p:nvSpPr>
            <p:spPr bwMode="auto">
              <a:xfrm flipH="1">
                <a:off x="6165" y="6259"/>
                <a:ext cx="1020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18" name="สี่เหลี่ยมผืนผ้า 17"/>
          <p:cNvSpPr/>
          <p:nvPr/>
        </p:nvSpPr>
        <p:spPr>
          <a:xfrm>
            <a:off x="2489595" y="4847426"/>
            <a:ext cx="4227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น้ำมันเชื้อเพลิงเข้าทางช่องรูน้ำมันเข้า – ออก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146090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75805" y="637891"/>
            <a:ext cx="3605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 smtClean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</a:t>
            </a:r>
            <a:r>
              <a:rPr lang="th-TH" sz="2400" dirty="0" smtClean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น้ำมัน</a:t>
            </a: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เชื้อเพลิงเริ่มมีแรงดัน </a:t>
            </a:r>
            <a:endParaRPr lang="th-TH" sz="2400" dirty="0">
              <a:solidFill>
                <a:srgbClr val="0066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375805" y="1037840"/>
            <a:ext cx="5833110" cy="2358917"/>
            <a:chOff x="2428" y="11700"/>
            <a:chExt cx="6929" cy="2803"/>
          </a:xfrm>
        </p:grpSpPr>
        <p:pic>
          <p:nvPicPr>
            <p:cNvPr id="10256" name="Picture 16" descr="2อัดนำมัน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" y="11700"/>
              <a:ext cx="3120" cy="2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7"/>
            <p:cNvGrpSpPr>
              <a:grpSpLocks/>
            </p:cNvGrpSpPr>
            <p:nvPr/>
          </p:nvGrpSpPr>
          <p:grpSpPr bwMode="auto">
            <a:xfrm>
              <a:off x="2428" y="12864"/>
              <a:ext cx="3086" cy="1627"/>
              <a:chOff x="2428" y="12864"/>
              <a:chExt cx="3086" cy="1627"/>
            </a:xfrm>
          </p:grpSpPr>
          <p:sp>
            <p:nvSpPr>
              <p:cNvPr id="11" name="Text Box 15"/>
              <p:cNvSpPr txBox="1">
                <a:spLocks noChangeArrowheads="1"/>
              </p:cNvSpPr>
              <p:nvPr/>
            </p:nvSpPr>
            <p:spPr bwMode="auto">
              <a:xfrm>
                <a:off x="3600" y="13951"/>
                <a:ext cx="126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000" b="0" i="0" u="none" strike="noStrike" cap="none" normalizeH="0" baseline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ลูกปั๊ม</a:t>
                </a:r>
                <a:endParaRPr kumimoji="0" lang="th-TH" sz="2000" b="0" i="0" u="none" strike="noStrike" cap="none" normalizeH="0" baseline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2" name="Text Box 14"/>
              <p:cNvSpPr txBox="1">
                <a:spLocks noChangeArrowheads="1"/>
              </p:cNvSpPr>
              <p:nvPr/>
            </p:nvSpPr>
            <p:spPr bwMode="auto">
              <a:xfrm>
                <a:off x="2428" y="13582"/>
                <a:ext cx="2385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000" b="0" i="0" u="none" strike="noStrike" cap="none" normalizeH="0" baseline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ร่องควบคุมน้ำมัน</a:t>
                </a:r>
                <a:endParaRPr kumimoji="0" lang="th-TH" sz="2000" b="0" i="0" u="none" strike="noStrike" cap="none" normalizeH="0" baseline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Text Box 13"/>
              <p:cNvSpPr txBox="1">
                <a:spLocks noChangeArrowheads="1"/>
              </p:cNvSpPr>
              <p:nvPr/>
            </p:nvSpPr>
            <p:spPr bwMode="auto">
              <a:xfrm>
                <a:off x="2700" y="13222"/>
                <a:ext cx="216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000" b="0" i="0" u="none" strike="noStrike" cap="none" normalizeH="0" baseline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รูน้ำมันเข้า–ออก</a:t>
                </a:r>
                <a:endParaRPr kumimoji="0" lang="th-TH" sz="2000" b="0" i="0" u="none" strike="noStrike" cap="none" normalizeH="0" baseline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4" name="Text Box 12"/>
              <p:cNvSpPr txBox="1">
                <a:spLocks noChangeArrowheads="1"/>
              </p:cNvSpPr>
              <p:nvPr/>
            </p:nvSpPr>
            <p:spPr bwMode="auto">
              <a:xfrm>
                <a:off x="3128" y="12864"/>
                <a:ext cx="1605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000" b="0" i="0" u="none" strike="noStrike" cap="none" normalizeH="0" baseline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ห้องน้ำมัน</a:t>
                </a:r>
                <a:endParaRPr kumimoji="0" lang="th-TH" sz="2000" b="0" i="0" u="none" strike="noStrike" cap="none" normalizeH="0" baseline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>
                <a:off x="4794" y="14220"/>
                <a:ext cx="720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6" name="Line 10"/>
              <p:cNvSpPr>
                <a:spLocks noChangeShapeType="1"/>
              </p:cNvSpPr>
              <p:nvPr/>
            </p:nvSpPr>
            <p:spPr bwMode="auto">
              <a:xfrm>
                <a:off x="4530" y="13526"/>
                <a:ext cx="720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7" name="Line 9"/>
              <p:cNvSpPr>
                <a:spLocks noChangeShapeType="1"/>
              </p:cNvSpPr>
              <p:nvPr/>
            </p:nvSpPr>
            <p:spPr bwMode="auto">
              <a:xfrm>
                <a:off x="4770" y="13864"/>
                <a:ext cx="720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8" name="Line 8"/>
              <p:cNvSpPr>
                <a:spLocks noChangeShapeType="1"/>
              </p:cNvSpPr>
              <p:nvPr/>
            </p:nvSpPr>
            <p:spPr bwMode="auto">
              <a:xfrm>
                <a:off x="4720" y="13154"/>
                <a:ext cx="360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5719" y="12378"/>
              <a:ext cx="3638" cy="1148"/>
              <a:chOff x="5719" y="12378"/>
              <a:chExt cx="3638" cy="1148"/>
            </a:xfrm>
          </p:grpSpPr>
          <p:sp>
            <p:nvSpPr>
              <p:cNvPr id="7" name="Text Box 6"/>
              <p:cNvSpPr txBox="1">
                <a:spLocks noChangeArrowheads="1"/>
              </p:cNvSpPr>
              <p:nvPr/>
            </p:nvSpPr>
            <p:spPr bwMode="auto">
              <a:xfrm>
                <a:off x="6606" y="12986"/>
                <a:ext cx="189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000" b="0" i="0" u="none" strike="noStrike" cap="none" normalizeH="0" baseline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ห้องส่งน้ำมัน</a:t>
                </a:r>
                <a:endParaRPr kumimoji="0" lang="th-TH" sz="2000" b="0" i="0" u="none" strike="noStrike" cap="none" normalizeH="0" baseline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8" name="Text Box 5"/>
              <p:cNvSpPr txBox="1">
                <a:spLocks noChangeArrowheads="1"/>
              </p:cNvSpPr>
              <p:nvPr/>
            </p:nvSpPr>
            <p:spPr bwMode="auto">
              <a:xfrm>
                <a:off x="7602" y="12378"/>
                <a:ext cx="1755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000" b="0" i="0" u="none" strike="noStrike" cap="none" normalizeH="0" baseline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วาล์วส่งน้ำมัน</a:t>
                </a:r>
                <a:endParaRPr kumimoji="0" lang="th-TH" sz="2000" b="0" i="0" u="none" strike="noStrike" cap="none" normalizeH="0" baseline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9" name="Line 4"/>
              <p:cNvSpPr>
                <a:spLocks noChangeShapeType="1"/>
              </p:cNvSpPr>
              <p:nvPr/>
            </p:nvSpPr>
            <p:spPr bwMode="auto">
              <a:xfrm flipH="1">
                <a:off x="6992" y="12668"/>
                <a:ext cx="720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Line 3"/>
              <p:cNvSpPr>
                <a:spLocks noChangeShapeType="1"/>
              </p:cNvSpPr>
              <p:nvPr/>
            </p:nvSpPr>
            <p:spPr bwMode="auto">
              <a:xfrm flipH="1">
                <a:off x="5719" y="13252"/>
                <a:ext cx="1020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19" name="สี่เหลี่ยมผืนผ้า 18"/>
          <p:cNvSpPr/>
          <p:nvPr/>
        </p:nvSpPr>
        <p:spPr>
          <a:xfrm>
            <a:off x="5328209" y="2371183"/>
            <a:ext cx="26773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น้ำมันเชื้อเพลิงเริ่มมีแรงดัน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253310" y="3580092"/>
            <a:ext cx="82255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 smtClean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</a:t>
            </a:r>
            <a:r>
              <a:rPr lang="th-TH" sz="2400" dirty="0" smtClean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น้ำมัน</a:t>
            </a: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เชื้อเพลิงถูกอัดจ่ายออกไปด้วยแรงดันสูง </a:t>
            </a:r>
            <a:endParaRPr lang="th-TH" sz="2400" dirty="0">
              <a:solidFill>
                <a:srgbClr val="0066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22" name="Group 24"/>
          <p:cNvGrpSpPr>
            <a:grpSpLocks/>
          </p:cNvGrpSpPr>
          <p:nvPr/>
        </p:nvGrpSpPr>
        <p:grpSpPr bwMode="auto">
          <a:xfrm>
            <a:off x="375805" y="4147778"/>
            <a:ext cx="5536339" cy="1828800"/>
            <a:chOff x="1163" y="3960"/>
            <a:chExt cx="8718" cy="2880"/>
          </a:xfrm>
        </p:grpSpPr>
        <p:pic>
          <p:nvPicPr>
            <p:cNvPr id="10278" name="Picture 38" descr="3จ่ายนำมัน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3960"/>
              <a:ext cx="3126" cy="2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" name="Group 25"/>
            <p:cNvGrpSpPr>
              <a:grpSpLocks/>
            </p:cNvGrpSpPr>
            <p:nvPr/>
          </p:nvGrpSpPr>
          <p:grpSpPr bwMode="auto">
            <a:xfrm>
              <a:off x="1163" y="4556"/>
              <a:ext cx="8718" cy="2284"/>
              <a:chOff x="1163" y="4556"/>
              <a:chExt cx="8718" cy="2284"/>
            </a:xfrm>
          </p:grpSpPr>
          <p:sp>
            <p:nvSpPr>
              <p:cNvPr id="24" name="Text Box 37"/>
              <p:cNvSpPr txBox="1">
                <a:spLocks noChangeArrowheads="1"/>
              </p:cNvSpPr>
              <p:nvPr/>
            </p:nvSpPr>
            <p:spPr bwMode="auto">
              <a:xfrm>
                <a:off x="3072" y="6300"/>
                <a:ext cx="126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000" b="0" i="0" u="none" strike="noStrike" cap="none" normalizeH="0" baseline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ลูกปั๊ม</a:t>
                </a:r>
                <a:endParaRPr kumimoji="0" lang="th-TH" sz="2000" b="0" i="0" u="none" strike="noStrike" cap="none" normalizeH="0" baseline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5" name="Line 36"/>
              <p:cNvSpPr>
                <a:spLocks noChangeShapeType="1"/>
              </p:cNvSpPr>
              <p:nvPr/>
            </p:nvSpPr>
            <p:spPr bwMode="auto">
              <a:xfrm>
                <a:off x="4222" y="6590"/>
                <a:ext cx="720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6" name="Text Box 35"/>
              <p:cNvSpPr txBox="1">
                <a:spLocks noChangeArrowheads="1"/>
              </p:cNvSpPr>
              <p:nvPr/>
            </p:nvSpPr>
            <p:spPr bwMode="auto">
              <a:xfrm>
                <a:off x="1523" y="5870"/>
                <a:ext cx="2732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0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ร่องควบคุมน้ำมัน</a:t>
                </a:r>
                <a:endParaRPr kumimoji="0" lang="th-TH" sz="20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7" name="Text Box 34"/>
              <p:cNvSpPr txBox="1">
                <a:spLocks noChangeArrowheads="1"/>
              </p:cNvSpPr>
              <p:nvPr/>
            </p:nvSpPr>
            <p:spPr bwMode="auto">
              <a:xfrm>
                <a:off x="1163" y="5510"/>
                <a:ext cx="2933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0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รูน้ำมันเข้า–ออก</a:t>
                </a:r>
                <a:endParaRPr kumimoji="0" lang="th-TH" sz="20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8" name="Text Box 33"/>
              <p:cNvSpPr txBox="1">
                <a:spLocks noChangeArrowheads="1"/>
              </p:cNvSpPr>
              <p:nvPr/>
            </p:nvSpPr>
            <p:spPr bwMode="auto">
              <a:xfrm>
                <a:off x="1870" y="5194"/>
                <a:ext cx="2033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0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ห้องน้ำมัน</a:t>
                </a:r>
                <a:endParaRPr kumimoji="0" lang="th-TH" sz="20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9" name="Text Box 32"/>
              <p:cNvSpPr txBox="1">
                <a:spLocks noChangeArrowheads="1"/>
              </p:cNvSpPr>
              <p:nvPr/>
            </p:nvSpPr>
            <p:spPr bwMode="auto">
              <a:xfrm>
                <a:off x="5898" y="5332"/>
                <a:ext cx="349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0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ห้องส่งน้ำมัน</a:t>
                </a:r>
                <a:endParaRPr kumimoji="0" lang="th-TH" sz="20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30" name="Text Box 31"/>
              <p:cNvSpPr txBox="1">
                <a:spLocks noChangeArrowheads="1"/>
              </p:cNvSpPr>
              <p:nvPr/>
            </p:nvSpPr>
            <p:spPr bwMode="auto">
              <a:xfrm>
                <a:off x="6882" y="4556"/>
                <a:ext cx="2999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0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วาล์วส่งน้ำมัน</a:t>
                </a:r>
                <a:endParaRPr kumimoji="0" lang="th-TH" sz="20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31" name="Line 30"/>
              <p:cNvSpPr>
                <a:spLocks noChangeShapeType="1"/>
              </p:cNvSpPr>
              <p:nvPr/>
            </p:nvSpPr>
            <p:spPr bwMode="auto">
              <a:xfrm flipH="1">
                <a:off x="6300" y="4860"/>
                <a:ext cx="720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0240" name="Line 29"/>
              <p:cNvSpPr>
                <a:spLocks noChangeShapeType="1"/>
              </p:cNvSpPr>
              <p:nvPr/>
            </p:nvSpPr>
            <p:spPr bwMode="auto">
              <a:xfrm>
                <a:off x="4000" y="5858"/>
                <a:ext cx="720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0241" name="Line 28"/>
              <p:cNvSpPr>
                <a:spLocks noChangeShapeType="1"/>
              </p:cNvSpPr>
              <p:nvPr/>
            </p:nvSpPr>
            <p:spPr bwMode="auto">
              <a:xfrm>
                <a:off x="3822" y="5538"/>
                <a:ext cx="720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0242" name="Line 27"/>
              <p:cNvSpPr>
                <a:spLocks noChangeShapeType="1"/>
              </p:cNvSpPr>
              <p:nvPr/>
            </p:nvSpPr>
            <p:spPr bwMode="auto">
              <a:xfrm flipH="1">
                <a:off x="5040" y="5524"/>
                <a:ext cx="1020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0243" name="Line 26"/>
              <p:cNvSpPr>
                <a:spLocks noChangeShapeType="1"/>
              </p:cNvSpPr>
              <p:nvPr/>
            </p:nvSpPr>
            <p:spPr bwMode="auto">
              <a:xfrm>
                <a:off x="4210" y="6092"/>
                <a:ext cx="720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10244" name="สี่เหลี่ยมผืนผ้า 10243"/>
          <p:cNvSpPr/>
          <p:nvPr/>
        </p:nvSpPr>
        <p:spPr>
          <a:xfrm>
            <a:off x="4490909" y="5356163"/>
            <a:ext cx="43954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น้ำมันเชื้อเพลิงถูกอัดจ่ายออกไปด้วยแรงดันสูง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04346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102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15217" y="921620"/>
            <a:ext cx="85865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4</a:t>
            </a:r>
            <a:r>
              <a:rPr lang="th-TH" sz="2400" dirty="0" smtClean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สิ้นสุด</a:t>
            </a: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การจ่ายน้ำมัน เมื่อลูกปั๊มเลื่อนขึ้นเรื่อย ๆ </a:t>
            </a:r>
            <a:endParaRPr lang="th-TH" sz="2400" dirty="0">
              <a:solidFill>
                <a:srgbClr val="0066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747192" y="1916939"/>
            <a:ext cx="7722639" cy="2153108"/>
            <a:chOff x="1190" y="11340"/>
            <a:chExt cx="9738" cy="2714"/>
          </a:xfrm>
        </p:grpSpPr>
        <p:pic>
          <p:nvPicPr>
            <p:cNvPr id="11280" name="Picture 16" descr="4หยุดจ่ายนำมัน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" y="11340"/>
              <a:ext cx="3666" cy="2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7"/>
            <p:cNvGrpSpPr>
              <a:grpSpLocks/>
            </p:cNvGrpSpPr>
            <p:nvPr/>
          </p:nvGrpSpPr>
          <p:grpSpPr bwMode="auto">
            <a:xfrm>
              <a:off x="1190" y="12408"/>
              <a:ext cx="4312" cy="1646"/>
              <a:chOff x="1190" y="12408"/>
              <a:chExt cx="4312" cy="1646"/>
            </a:xfrm>
          </p:grpSpPr>
          <p:sp>
            <p:nvSpPr>
              <p:cNvPr id="11" name="Text Box 15"/>
              <p:cNvSpPr txBox="1">
                <a:spLocks noChangeArrowheads="1"/>
              </p:cNvSpPr>
              <p:nvPr/>
            </p:nvSpPr>
            <p:spPr bwMode="auto">
              <a:xfrm>
                <a:off x="3632" y="13514"/>
                <a:ext cx="126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ลูกปั๊ม</a:t>
                </a:r>
                <a:endParaRPr kumimoji="0" lang="th-TH" sz="2400" b="0" i="0" u="none" strike="noStrike" cap="none" normalizeH="0" baseline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2" name="Line 14"/>
              <p:cNvSpPr>
                <a:spLocks noChangeShapeType="1"/>
              </p:cNvSpPr>
              <p:nvPr/>
            </p:nvSpPr>
            <p:spPr bwMode="auto">
              <a:xfrm>
                <a:off x="4782" y="13804"/>
                <a:ext cx="720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Text Box 13"/>
              <p:cNvSpPr txBox="1">
                <a:spLocks noChangeArrowheads="1"/>
              </p:cNvSpPr>
              <p:nvPr/>
            </p:nvSpPr>
            <p:spPr bwMode="auto">
              <a:xfrm>
                <a:off x="1226" y="13084"/>
                <a:ext cx="3589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ร่องควบคุมน้ำมัน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4" name="Text Box 12"/>
              <p:cNvSpPr txBox="1">
                <a:spLocks noChangeArrowheads="1"/>
              </p:cNvSpPr>
              <p:nvPr/>
            </p:nvSpPr>
            <p:spPr bwMode="auto">
              <a:xfrm>
                <a:off x="1190" y="12724"/>
                <a:ext cx="3396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รูน้ำมันเข้า–ออก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5" name="Text Box 11"/>
              <p:cNvSpPr txBox="1">
                <a:spLocks noChangeArrowheads="1"/>
              </p:cNvSpPr>
              <p:nvPr/>
            </p:nvSpPr>
            <p:spPr bwMode="auto">
              <a:xfrm>
                <a:off x="1479" y="12408"/>
                <a:ext cx="2984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ห้องน้ำมัน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6" name="Line 10"/>
              <p:cNvSpPr>
                <a:spLocks noChangeShapeType="1"/>
              </p:cNvSpPr>
              <p:nvPr/>
            </p:nvSpPr>
            <p:spPr bwMode="auto">
              <a:xfrm>
                <a:off x="4504" y="13086"/>
                <a:ext cx="720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7" name="Line 9"/>
              <p:cNvSpPr>
                <a:spLocks noChangeShapeType="1"/>
              </p:cNvSpPr>
              <p:nvPr/>
            </p:nvSpPr>
            <p:spPr bwMode="auto">
              <a:xfrm>
                <a:off x="4382" y="12752"/>
                <a:ext cx="720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8" name="Line 8"/>
              <p:cNvSpPr>
                <a:spLocks noChangeShapeType="1"/>
              </p:cNvSpPr>
              <p:nvPr/>
            </p:nvSpPr>
            <p:spPr bwMode="auto">
              <a:xfrm>
                <a:off x="4770" y="13292"/>
                <a:ext cx="720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5564" y="11864"/>
              <a:ext cx="5364" cy="1232"/>
              <a:chOff x="5564" y="11864"/>
              <a:chExt cx="5364" cy="1232"/>
            </a:xfrm>
          </p:grpSpPr>
          <p:sp>
            <p:nvSpPr>
              <p:cNvPr id="7" name="Text Box 6"/>
              <p:cNvSpPr txBox="1">
                <a:spLocks noChangeArrowheads="1"/>
              </p:cNvSpPr>
              <p:nvPr/>
            </p:nvSpPr>
            <p:spPr bwMode="auto">
              <a:xfrm>
                <a:off x="6464" y="12556"/>
                <a:ext cx="4207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ห้องส่งน้ำมัน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8" name="Text Box 5"/>
              <p:cNvSpPr txBox="1">
                <a:spLocks noChangeArrowheads="1"/>
              </p:cNvSpPr>
              <p:nvPr/>
            </p:nvSpPr>
            <p:spPr bwMode="auto">
              <a:xfrm>
                <a:off x="7336" y="11864"/>
                <a:ext cx="3592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 วาล์วส่งน้ำมัน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9" name="Line 4"/>
              <p:cNvSpPr>
                <a:spLocks noChangeShapeType="1"/>
              </p:cNvSpPr>
              <p:nvPr/>
            </p:nvSpPr>
            <p:spPr bwMode="auto">
              <a:xfrm flipH="1">
                <a:off x="6726" y="12168"/>
                <a:ext cx="720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Line 3"/>
              <p:cNvSpPr>
                <a:spLocks noChangeShapeType="1"/>
              </p:cNvSpPr>
              <p:nvPr/>
            </p:nvSpPr>
            <p:spPr bwMode="auto">
              <a:xfrm flipH="1">
                <a:off x="5564" y="12832"/>
                <a:ext cx="1020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19" name="สี่เหลี่ยมผืนผ้า 18"/>
          <p:cNvSpPr/>
          <p:nvPr/>
        </p:nvSpPr>
        <p:spPr>
          <a:xfrm>
            <a:off x="3418923" y="4613276"/>
            <a:ext cx="2379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การสิ้นสุดการจ่ายน้ำมัน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581322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63047" y="907703"/>
            <a:ext cx="86179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</a:pPr>
            <a:r>
              <a:rPr lang="th-TH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dirty="0" smtClean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</a:t>
            </a: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เพิ่มและลดปริมาณการจ่ายน้ำมันเชื้อเพลิง การเพิ่มและลดปริมาณการจ่ายน้ำมันเชื้อเพลิง มีการทำงานดังต่อไปนี้คือ</a:t>
            </a:r>
            <a:endParaRPr lang="en-US" sz="2400" dirty="0">
              <a:solidFill>
                <a:srgbClr val="006600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3" y="1892065"/>
            <a:ext cx="50292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2367420" y="3603125"/>
            <a:ext cx="5085566" cy="450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7000"/>
              </a:lnSpc>
              <a:spcAft>
                <a:spcPts val="0"/>
              </a:spcAft>
              <a:tabLst>
                <a:tab pos="809625" algn="l"/>
                <a:tab pos="1790700" algn="l"/>
                <a:tab pos="3406775" algn="l"/>
              </a:tabLst>
            </a:pP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(ก)	</a:t>
            </a:r>
            <a:r>
              <a:rPr lang="th-TH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 (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ข)	(ค)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99560" y="4342989"/>
            <a:ext cx="8617906" cy="939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7000"/>
              </a:lnSpc>
              <a:spcAft>
                <a:spcPts val="0"/>
              </a:spcAft>
            </a:pPr>
            <a:r>
              <a:rPr lang="en-US" sz="2400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(1</a:t>
            </a:r>
            <a:r>
              <a:rPr lang="th-TH" sz="2400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รูน้ำมันเข้า</a:t>
            </a:r>
            <a:r>
              <a:rPr lang="en-US" sz="2400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–</a:t>
            </a:r>
            <a:r>
              <a:rPr lang="th-TH" sz="2400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ออก </a:t>
            </a:r>
            <a:r>
              <a:rPr lang="en-US" sz="2400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</a:t>
            </a:r>
            <a:r>
              <a:rPr lang="th-TH" sz="2400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ร่องควบคุมน้ำมัน </a:t>
            </a:r>
            <a:r>
              <a:rPr lang="en-US" sz="2400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</a:t>
            </a:r>
            <a:r>
              <a:rPr lang="th-TH" sz="2400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ลูกปั๊ม</a:t>
            </a:r>
            <a:r>
              <a:rPr lang="en-US" sz="2400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4</a:t>
            </a:r>
            <a:r>
              <a:rPr lang="th-TH" sz="2400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เฟืองปลอกบังคับลูกปั๊ม </a:t>
            </a:r>
            <a:r>
              <a:rPr lang="en-US" sz="2400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</a:t>
            </a:r>
            <a:r>
              <a:rPr lang="th-TH" sz="2400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เฟืองฟันหวี</a:t>
            </a:r>
            <a:r>
              <a:rPr lang="en-US" sz="2400" dirty="0" smtClean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)</a:t>
            </a:r>
          </a:p>
          <a:p>
            <a:pPr algn="ctr">
              <a:lnSpc>
                <a:spcPct val="97000"/>
              </a:lnSpc>
              <a:spcAft>
                <a:spcPts val="0"/>
              </a:spcAft>
            </a:pPr>
            <a:endParaRPr lang="en-US" sz="800" dirty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ctr"/>
            <a:r>
              <a:rPr lang="th-TH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i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เพิ่มและลดปริมาณการจ่ายน้ำมันเชื้อเพลิง 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619412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77639" y="1029473"/>
            <a:ext cx="8661748" cy="3316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538163" algn="l"/>
              </a:tabLst>
            </a:pP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8.</a:t>
            </a: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4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หัวฉีด</a:t>
            </a:r>
            <a:r>
              <a:rPr lang="th-TH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หัวฉีดทำหน้าที่ฉีดน้ำมันให้เป็นฝอยละอองในระยะเวลาและปริมาณที่</a:t>
            </a:r>
            <a:r>
              <a:rPr lang="th-T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ถูกต้อง</a:t>
            </a:r>
          </a:p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538163" algn="l"/>
              </a:tabLst>
            </a:pPr>
            <a:endParaRPr lang="en-US" sz="2400" dirty="0" smtClean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คุณสมบัติของหัวฉีด</a:t>
            </a:r>
          </a:p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endParaRPr lang="en-US" sz="2400" dirty="0" smtClean="0">
              <a:solidFill>
                <a:srgbClr val="00808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1</a:t>
            </a:r>
            <a:r>
              <a:rPr lang="th-TH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หัวฉีด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ต้องทำงานภายใต้กำลังดันสูง ๆ ได้</a:t>
            </a:r>
            <a:r>
              <a:rPr lang="th-TH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ดี</a:t>
            </a:r>
          </a:p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endParaRPr lang="en-US" sz="2400" dirty="0">
              <a:solidFill>
                <a:srgbClr val="00808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2</a:t>
            </a:r>
            <a:r>
              <a:rPr lang="th-TH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หัวฉีด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ต้องทำงานได้รวดเร็วและมีความทนทาน</a:t>
            </a:r>
            <a:r>
              <a:rPr lang="th-TH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แข็งแรง</a:t>
            </a:r>
          </a:p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endParaRPr lang="en-US" sz="2400" dirty="0">
              <a:solidFill>
                <a:srgbClr val="00808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3</a:t>
            </a:r>
            <a:r>
              <a:rPr lang="th-TH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หัวฉีด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จะต้องฉีดน้ำมันด้วยความเร็วภายในเศษส่วนของวินาทีได้</a:t>
            </a:r>
            <a:endParaRPr lang="en-US" sz="2400" dirty="0">
              <a:solidFill>
                <a:srgbClr val="008080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457185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44258" y="722046"/>
            <a:ext cx="86554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th-TH" sz="2400" b="1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ส่วนประกอบหัวฉีด </a:t>
            </a:r>
            <a:r>
              <a:rPr lang="th-TH" sz="2400" dirty="0">
                <a:solidFill>
                  <a:srgbClr val="FF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หัวฉีดมีส่วนประกอบต่าง ๆ ดังนี้</a:t>
            </a:r>
            <a:endParaRPr lang="en-US" sz="2400" dirty="0">
              <a:solidFill>
                <a:srgbClr val="FF3300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1613289" y="1183711"/>
            <a:ext cx="2583585" cy="4391165"/>
            <a:chOff x="1850" y="6885"/>
            <a:chExt cx="3892" cy="6615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0" y="6885"/>
              <a:ext cx="3892" cy="6615"/>
              <a:chOff x="1850" y="6885"/>
              <a:chExt cx="3892" cy="6615"/>
            </a:xfrm>
          </p:grpSpPr>
          <p:pic>
            <p:nvPicPr>
              <p:cNvPr id="13343" name="Picture 31" descr="DSCF0916_resize"/>
              <p:cNvPicPr>
                <a:picLocks noChangeAspect="1" noChangeArrowheads="1"/>
              </p:cNvPicPr>
              <p:nvPr/>
            </p:nvPicPr>
            <p:blipFill>
              <a:blip r:embed="rId2">
                <a:lum bright="24000" contras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511" t="7477" r="28015" b="7866"/>
              <a:stretch>
                <a:fillRect/>
              </a:stretch>
            </p:blipFill>
            <p:spPr bwMode="auto">
              <a:xfrm>
                <a:off x="2160" y="7344"/>
                <a:ext cx="2842" cy="6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Line 30"/>
              <p:cNvSpPr>
                <a:spLocks noChangeShapeType="1"/>
              </p:cNvSpPr>
              <p:nvPr/>
            </p:nvSpPr>
            <p:spPr bwMode="auto">
              <a:xfrm>
                <a:off x="3780" y="13107"/>
                <a:ext cx="323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8" name="Line 29"/>
              <p:cNvSpPr>
                <a:spLocks noChangeShapeType="1"/>
              </p:cNvSpPr>
              <p:nvPr/>
            </p:nvSpPr>
            <p:spPr bwMode="auto">
              <a:xfrm>
                <a:off x="3735" y="12420"/>
                <a:ext cx="323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9" name="Line 28"/>
              <p:cNvSpPr>
                <a:spLocks noChangeShapeType="1"/>
              </p:cNvSpPr>
              <p:nvPr/>
            </p:nvSpPr>
            <p:spPr bwMode="auto">
              <a:xfrm>
                <a:off x="3780" y="11580"/>
                <a:ext cx="323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Line 27"/>
              <p:cNvSpPr>
                <a:spLocks noChangeShapeType="1"/>
              </p:cNvSpPr>
              <p:nvPr/>
            </p:nvSpPr>
            <p:spPr bwMode="auto">
              <a:xfrm>
                <a:off x="3750" y="10980"/>
                <a:ext cx="323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1" name="Line 26"/>
              <p:cNvSpPr>
                <a:spLocks noChangeShapeType="1"/>
              </p:cNvSpPr>
              <p:nvPr/>
            </p:nvSpPr>
            <p:spPr bwMode="auto">
              <a:xfrm>
                <a:off x="3840" y="10335"/>
                <a:ext cx="323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2" name="Line 25"/>
              <p:cNvSpPr>
                <a:spLocks noChangeShapeType="1"/>
              </p:cNvSpPr>
              <p:nvPr/>
            </p:nvSpPr>
            <p:spPr bwMode="auto">
              <a:xfrm>
                <a:off x="3795" y="9795"/>
                <a:ext cx="323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Line 24"/>
              <p:cNvSpPr>
                <a:spLocks noChangeShapeType="1"/>
              </p:cNvSpPr>
              <p:nvPr/>
            </p:nvSpPr>
            <p:spPr bwMode="auto">
              <a:xfrm>
                <a:off x="3780" y="9360"/>
                <a:ext cx="323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4" name="Line 23"/>
              <p:cNvSpPr>
                <a:spLocks noChangeShapeType="1"/>
              </p:cNvSpPr>
              <p:nvPr/>
            </p:nvSpPr>
            <p:spPr bwMode="auto">
              <a:xfrm>
                <a:off x="3960" y="8820"/>
                <a:ext cx="323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5" name="Line 22"/>
              <p:cNvSpPr>
                <a:spLocks noChangeShapeType="1"/>
              </p:cNvSpPr>
              <p:nvPr/>
            </p:nvSpPr>
            <p:spPr bwMode="auto">
              <a:xfrm rot="-5400000">
                <a:off x="3375" y="7455"/>
                <a:ext cx="323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6" name="Line 21"/>
              <p:cNvSpPr>
                <a:spLocks noChangeShapeType="1"/>
              </p:cNvSpPr>
              <p:nvPr/>
            </p:nvSpPr>
            <p:spPr bwMode="auto">
              <a:xfrm>
                <a:off x="4800" y="7785"/>
                <a:ext cx="323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7" name="Line 20"/>
              <p:cNvSpPr>
                <a:spLocks noChangeShapeType="1"/>
              </p:cNvSpPr>
              <p:nvPr/>
            </p:nvSpPr>
            <p:spPr bwMode="auto">
              <a:xfrm>
                <a:off x="2782" y="8685"/>
                <a:ext cx="323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8" name="Line 19"/>
              <p:cNvSpPr>
                <a:spLocks noChangeShapeType="1"/>
              </p:cNvSpPr>
              <p:nvPr/>
            </p:nvSpPr>
            <p:spPr bwMode="auto">
              <a:xfrm rot="-5400000">
                <a:off x="2478" y="7965"/>
                <a:ext cx="323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9" name="Line 18"/>
              <p:cNvSpPr>
                <a:spLocks noChangeShapeType="1"/>
              </p:cNvSpPr>
              <p:nvPr/>
            </p:nvSpPr>
            <p:spPr bwMode="auto">
              <a:xfrm rot="-5400000">
                <a:off x="2593" y="7825"/>
                <a:ext cx="663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0" name="Line 17"/>
              <p:cNvSpPr>
                <a:spLocks noChangeShapeType="1"/>
              </p:cNvSpPr>
              <p:nvPr/>
            </p:nvSpPr>
            <p:spPr bwMode="auto">
              <a:xfrm rot="-5400000">
                <a:off x="1968" y="7920"/>
                <a:ext cx="833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1" name="Text Box 16"/>
              <p:cNvSpPr txBox="1">
                <a:spLocks noChangeArrowheads="1"/>
              </p:cNvSpPr>
              <p:nvPr/>
            </p:nvSpPr>
            <p:spPr bwMode="auto">
              <a:xfrm>
                <a:off x="4035" y="12814"/>
                <a:ext cx="540" cy="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1</a:t>
                </a:r>
                <a:endParaRPr kumimoji="0" lang="th-TH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2" name="Text Box 15"/>
              <p:cNvSpPr txBox="1">
                <a:spLocks noChangeArrowheads="1"/>
              </p:cNvSpPr>
              <p:nvPr/>
            </p:nvSpPr>
            <p:spPr bwMode="auto">
              <a:xfrm>
                <a:off x="4035" y="12150"/>
                <a:ext cx="540" cy="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2</a:t>
                </a:r>
                <a:endParaRPr kumimoji="0" lang="th-TH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3" name="Text Box 14"/>
              <p:cNvSpPr txBox="1">
                <a:spLocks noChangeArrowheads="1"/>
              </p:cNvSpPr>
              <p:nvPr/>
            </p:nvSpPr>
            <p:spPr bwMode="auto">
              <a:xfrm>
                <a:off x="4065" y="11280"/>
                <a:ext cx="540" cy="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3</a:t>
                </a:r>
                <a:endParaRPr kumimoji="0" lang="th-TH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4" name="Text Box 13"/>
              <p:cNvSpPr txBox="1">
                <a:spLocks noChangeArrowheads="1"/>
              </p:cNvSpPr>
              <p:nvPr/>
            </p:nvSpPr>
            <p:spPr bwMode="auto">
              <a:xfrm>
                <a:off x="4035" y="10695"/>
                <a:ext cx="540" cy="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4</a:t>
                </a:r>
                <a:endParaRPr kumimoji="0" lang="th-TH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5" name="Text Box 12"/>
              <p:cNvSpPr txBox="1">
                <a:spLocks noChangeArrowheads="1"/>
              </p:cNvSpPr>
              <p:nvPr/>
            </p:nvSpPr>
            <p:spPr bwMode="auto">
              <a:xfrm>
                <a:off x="4095" y="10020"/>
                <a:ext cx="540" cy="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5</a:t>
                </a:r>
                <a:endParaRPr kumimoji="0" lang="th-TH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6" name="Text Box 11"/>
              <p:cNvSpPr txBox="1">
                <a:spLocks noChangeArrowheads="1"/>
              </p:cNvSpPr>
              <p:nvPr/>
            </p:nvSpPr>
            <p:spPr bwMode="auto">
              <a:xfrm>
                <a:off x="4095" y="9495"/>
                <a:ext cx="540" cy="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6</a:t>
                </a:r>
                <a:endParaRPr kumimoji="0" lang="th-TH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7" name="Text Box 10"/>
              <p:cNvSpPr txBox="1">
                <a:spLocks noChangeArrowheads="1"/>
              </p:cNvSpPr>
              <p:nvPr/>
            </p:nvSpPr>
            <p:spPr bwMode="auto">
              <a:xfrm>
                <a:off x="4110" y="9090"/>
                <a:ext cx="540" cy="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7</a:t>
                </a:r>
                <a:endParaRPr kumimoji="0" lang="th-TH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8" name="Text Box 9"/>
              <p:cNvSpPr txBox="1">
                <a:spLocks noChangeArrowheads="1"/>
              </p:cNvSpPr>
              <p:nvPr/>
            </p:nvSpPr>
            <p:spPr bwMode="auto">
              <a:xfrm>
                <a:off x="4185" y="8520"/>
                <a:ext cx="540" cy="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8</a:t>
                </a:r>
                <a:endParaRPr kumimoji="0" lang="th-TH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9" name="Text Box 8"/>
              <p:cNvSpPr txBox="1">
                <a:spLocks noChangeArrowheads="1"/>
              </p:cNvSpPr>
              <p:nvPr/>
            </p:nvSpPr>
            <p:spPr bwMode="auto">
              <a:xfrm>
                <a:off x="3315" y="6885"/>
                <a:ext cx="540" cy="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9</a:t>
                </a:r>
                <a:endParaRPr kumimoji="0" lang="th-TH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30" name="Text Box 7"/>
              <p:cNvSpPr txBox="1">
                <a:spLocks noChangeArrowheads="1"/>
              </p:cNvSpPr>
              <p:nvPr/>
            </p:nvSpPr>
            <p:spPr bwMode="auto">
              <a:xfrm>
                <a:off x="5040" y="7470"/>
                <a:ext cx="702" cy="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10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31" name="Text Box 6"/>
              <p:cNvSpPr txBox="1">
                <a:spLocks noChangeArrowheads="1"/>
              </p:cNvSpPr>
              <p:nvPr/>
            </p:nvSpPr>
            <p:spPr bwMode="auto">
              <a:xfrm>
                <a:off x="2970" y="8385"/>
                <a:ext cx="713" cy="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11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3312" name="Text Box 5"/>
              <p:cNvSpPr txBox="1">
                <a:spLocks noChangeArrowheads="1"/>
              </p:cNvSpPr>
              <p:nvPr/>
            </p:nvSpPr>
            <p:spPr bwMode="auto">
              <a:xfrm>
                <a:off x="1850" y="7080"/>
                <a:ext cx="820" cy="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12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3313" name="Text Box 4"/>
              <p:cNvSpPr txBox="1">
                <a:spLocks noChangeArrowheads="1"/>
              </p:cNvSpPr>
              <p:nvPr/>
            </p:nvSpPr>
            <p:spPr bwMode="auto">
              <a:xfrm>
                <a:off x="2575" y="6949"/>
                <a:ext cx="787" cy="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12</a:t>
                </a:r>
                <a:endPara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6" name="Text Box 2"/>
            <p:cNvSpPr txBox="1">
              <a:spLocks noChangeArrowheads="1"/>
            </p:cNvSpPr>
            <p:nvPr/>
          </p:nvSpPr>
          <p:spPr bwMode="auto">
            <a:xfrm>
              <a:off x="2314" y="7380"/>
              <a:ext cx="626" cy="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13</a:t>
              </a:r>
              <a:endParaRPr kumimoji="0" lang="th-T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13314" name="สี่เหลี่ยมผืนผ้า 13313"/>
          <p:cNvSpPr/>
          <p:nvPr/>
        </p:nvSpPr>
        <p:spPr>
          <a:xfrm>
            <a:off x="1860894" y="5736849"/>
            <a:ext cx="19383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ส่วนประกอบหัวฉีด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3315" name="สี่เหลี่ยมผืนผ้า 13314"/>
          <p:cNvSpPr/>
          <p:nvPr/>
        </p:nvSpPr>
        <p:spPr>
          <a:xfrm>
            <a:off x="4644258" y="1317576"/>
            <a:ext cx="526162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900430" algn="l"/>
                <a:tab pos="3060700" algn="l"/>
              </a:tabLst>
            </a:pPr>
            <a:r>
              <a:rPr lang="en-US" sz="2400" i="1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i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แหวน</a:t>
            </a:r>
            <a:r>
              <a:rPr lang="th-TH" sz="2400" i="1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รอง</a:t>
            </a:r>
            <a:r>
              <a:rPr lang="th-TH" sz="2400" i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หัวฉีด</a:t>
            </a:r>
            <a:endParaRPr lang="en-US" sz="2400" i="1" dirty="0" smtClean="0">
              <a:solidFill>
                <a:srgbClr val="00808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  <a:tab pos="3060700" algn="l"/>
              </a:tabLst>
            </a:pPr>
            <a:r>
              <a:rPr lang="en-US" sz="2400" i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</a:t>
            </a:r>
            <a:r>
              <a:rPr lang="th-TH" sz="2400" i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ปลอก</a:t>
            </a:r>
            <a:r>
              <a:rPr lang="th-TH" sz="2400" i="1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ยึดเข็มหัวฉีด</a:t>
            </a:r>
            <a:endParaRPr lang="en-US" sz="2400" i="1" dirty="0">
              <a:solidFill>
                <a:srgbClr val="00808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  <a:tab pos="3060700" algn="l"/>
              </a:tabLst>
            </a:pPr>
            <a:r>
              <a:rPr lang="th-TH" sz="2400" i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3. เรือน</a:t>
            </a:r>
            <a:r>
              <a:rPr lang="th-TH" sz="2400" i="1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เข็ม</a:t>
            </a:r>
            <a:r>
              <a:rPr lang="th-TH" sz="2400" i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หัวฉีด</a:t>
            </a:r>
            <a:endParaRPr lang="en-US" sz="2400" i="1" dirty="0" smtClean="0">
              <a:solidFill>
                <a:srgbClr val="00808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  <a:tab pos="3060700" algn="l"/>
              </a:tabLst>
            </a:pPr>
            <a:r>
              <a:rPr lang="en-US" sz="2400" i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4</a:t>
            </a:r>
            <a:r>
              <a:rPr lang="th-TH" sz="2400" i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เข็ม</a:t>
            </a:r>
            <a:r>
              <a:rPr lang="th-TH" sz="2400" i="1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หัวฉีด</a:t>
            </a:r>
            <a:r>
              <a:rPr lang="en-US" sz="2400" i="1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	</a:t>
            </a:r>
          </a:p>
          <a:p>
            <a:pPr>
              <a:spcAft>
                <a:spcPts val="0"/>
              </a:spcAft>
              <a:tabLst>
                <a:tab pos="900430" algn="l"/>
                <a:tab pos="3060700" algn="l"/>
              </a:tabLst>
            </a:pPr>
            <a:r>
              <a:rPr lang="th-TH" sz="2400" i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5. บ่า</a:t>
            </a:r>
            <a:r>
              <a:rPr lang="th-TH" sz="2400" i="1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รองก้านกดเข็ม</a:t>
            </a:r>
            <a:r>
              <a:rPr lang="th-TH" sz="2400" i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หัวฉีด</a:t>
            </a:r>
            <a:endParaRPr lang="en-US" sz="2400" i="1" dirty="0" smtClean="0">
              <a:solidFill>
                <a:srgbClr val="00808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  <a:tab pos="3060700" algn="l"/>
              </a:tabLst>
            </a:pPr>
            <a:r>
              <a:rPr lang="en-US" sz="2400" i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6</a:t>
            </a:r>
            <a:r>
              <a:rPr lang="th-TH" sz="2400" i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ก้าน</a:t>
            </a:r>
            <a:r>
              <a:rPr lang="th-TH" sz="2400" i="1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กดเข็มหัวฉีด</a:t>
            </a:r>
            <a:endParaRPr lang="en-US" sz="2400" i="1" dirty="0">
              <a:solidFill>
                <a:srgbClr val="00808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  <a:tab pos="3060700" algn="l"/>
              </a:tabLst>
            </a:pPr>
            <a:r>
              <a:rPr lang="th-TH" sz="2400" i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7. สปริงหัวฉีด</a:t>
            </a:r>
            <a:endParaRPr lang="en-US" sz="2400" i="1" dirty="0" smtClean="0">
              <a:solidFill>
                <a:srgbClr val="00808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  <a:tab pos="3060700" algn="l"/>
              </a:tabLst>
            </a:pPr>
            <a:r>
              <a:rPr lang="en-US" sz="2400" i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8</a:t>
            </a:r>
            <a:r>
              <a:rPr lang="th-TH" sz="2400" i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แผ่น</a:t>
            </a:r>
            <a:r>
              <a:rPr lang="th-TH" sz="2400" i="1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ชิมปรับความแข็งของสปริง</a:t>
            </a:r>
            <a:endParaRPr lang="en-US" sz="2400" i="1" dirty="0">
              <a:solidFill>
                <a:srgbClr val="00808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  <a:tab pos="3150870" algn="l"/>
              </a:tabLst>
            </a:pPr>
            <a:r>
              <a:rPr lang="th-TH" sz="2400" i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9. เรือนหัวฉีด</a:t>
            </a:r>
            <a:endParaRPr lang="en-US" sz="2400" i="1" dirty="0" smtClean="0">
              <a:solidFill>
                <a:srgbClr val="00808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00430" algn="l"/>
                <a:tab pos="3150870" algn="l"/>
              </a:tabLst>
            </a:pPr>
            <a:r>
              <a:rPr lang="en-US" sz="2400" i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10</a:t>
            </a:r>
            <a:r>
              <a:rPr lang="th-TH" sz="2400" i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ข้อ</a:t>
            </a:r>
            <a:r>
              <a:rPr lang="th-TH" sz="2400" i="1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ต่อน้ำมันไหลเข้าหัวฉีด</a:t>
            </a:r>
            <a:r>
              <a:rPr lang="en-US" sz="2400" i="1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</a:p>
          <a:p>
            <a:pPr>
              <a:spcAft>
                <a:spcPts val="0"/>
              </a:spcAft>
              <a:tabLst>
                <a:tab pos="990600" algn="l"/>
                <a:tab pos="3060700" algn="l"/>
              </a:tabLst>
            </a:pPr>
            <a:r>
              <a:rPr lang="th-TH" sz="2400" i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11. ข้อ</a:t>
            </a:r>
            <a:r>
              <a:rPr lang="th-TH" sz="2400" i="1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ต่อน้ำมันไหลกลับ</a:t>
            </a:r>
            <a:r>
              <a:rPr lang="th-TH" sz="2400" i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ถัง</a:t>
            </a:r>
            <a:endParaRPr lang="en-US" sz="2400" i="1" dirty="0" smtClean="0">
              <a:solidFill>
                <a:srgbClr val="00808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  <a:tabLst>
                <a:tab pos="990600" algn="l"/>
                <a:tab pos="3060700" algn="l"/>
              </a:tabLst>
            </a:pPr>
            <a:r>
              <a:rPr lang="en-US" sz="2400" i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12</a:t>
            </a:r>
            <a:r>
              <a:rPr lang="th-TH" sz="2400" i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แหวน</a:t>
            </a:r>
            <a:r>
              <a:rPr lang="th-TH" sz="2400" i="1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รองข้อต่อน้ำมันไหลกลับถัง</a:t>
            </a:r>
            <a:r>
              <a:rPr lang="en-US" sz="2400" i="1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</a:p>
          <a:p>
            <a:pPr>
              <a:spcAft>
                <a:spcPts val="0"/>
              </a:spcAft>
              <a:tabLst>
                <a:tab pos="990600" algn="l"/>
                <a:tab pos="3060700" algn="l"/>
              </a:tabLst>
            </a:pPr>
            <a:r>
              <a:rPr lang="en-US" sz="2400" i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13</a:t>
            </a:r>
            <a:r>
              <a:rPr lang="th-TH" sz="2400" i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สก</a:t>
            </a:r>
            <a:r>
              <a:rPr lang="th-TH" sz="2400" i="1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รูยึดข้อต่อน้ำมันไหลกลับถัง</a:t>
            </a:r>
            <a:endParaRPr lang="en-US" sz="2400" i="1" dirty="0">
              <a:solidFill>
                <a:srgbClr val="008080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639108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3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3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72441" y="762434"/>
            <a:ext cx="859911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</a:pPr>
            <a:r>
              <a:rPr lang="th-TH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th-TH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ชนิด</a:t>
            </a:r>
            <a:r>
              <a:rPr lang="th-TH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ของหัวฉีด ปัจจุบันหัวฉีดที่นิยมใช้มีอยู่ด้วยกัน </a:t>
            </a:r>
            <a:r>
              <a:rPr lang="en-US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</a:t>
            </a:r>
            <a:r>
              <a:rPr lang="th-TH" sz="24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แบบ คือ หัวฉีดแบบเดือยและ หัวฉีดแบบ</a:t>
            </a:r>
            <a:r>
              <a:rPr lang="th-TH" sz="24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รู</a:t>
            </a:r>
          </a:p>
          <a:p>
            <a:pPr algn="thaiDist">
              <a:spcAft>
                <a:spcPts val="0"/>
              </a:spcAft>
            </a:pPr>
            <a:endParaRPr lang="en-US" sz="800" b="1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	</a:t>
            </a:r>
            <a:r>
              <a:rPr lang="en-US" sz="2400" b="1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b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หัวฉีด</a:t>
            </a:r>
            <a:r>
              <a:rPr lang="th-TH" sz="2400" b="1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แบบ</a:t>
            </a:r>
            <a:r>
              <a:rPr lang="th-TH" sz="2400" b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เดือย แบ่ง</a:t>
            </a:r>
            <a:r>
              <a:rPr lang="th-TH" sz="2400" b="1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ออกเป็น </a:t>
            </a:r>
            <a:r>
              <a:rPr lang="en-US" sz="2400" b="1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 </a:t>
            </a:r>
            <a:r>
              <a:rPr lang="th-TH" sz="2400" b="1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แบบ คือแบบเดือยสั้นและแบบเดือย</a:t>
            </a:r>
            <a:r>
              <a:rPr lang="th-TH" sz="2400" b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ยาว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solidFill>
                <a:srgbClr val="00808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r>
              <a:rPr lang="en-US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   (1)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หัวฉีด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แบบเดือยสั้น </a:t>
            </a:r>
            <a:endParaRPr lang="th-TH" sz="2400" dirty="0">
              <a:solidFill>
                <a:srgbClr val="00808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25" y="3029474"/>
            <a:ext cx="6970350" cy="178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3038565" y="5203385"/>
            <a:ext cx="2916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การทำงานหัวฉีดแบบเดือยสั้น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261704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64614" y="583278"/>
            <a:ext cx="31245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(2)</a:t>
            </a:r>
            <a:r>
              <a:rPr lang="th-TH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หัวฉีด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แบบเดือยยาว </a:t>
            </a:r>
            <a:endParaRPr lang="th-TH" sz="2400" dirty="0">
              <a:solidFill>
                <a:srgbClr val="00808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139" y="1221938"/>
            <a:ext cx="6247722" cy="151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3078642" y="2843596"/>
            <a:ext cx="29867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การทำงานหัวฉีดแบบเดือยยาว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69310" y="3440897"/>
            <a:ext cx="8605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</a:t>
            </a:r>
            <a:r>
              <a:rPr lang="th-TH" sz="2400" b="1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หัวฉีด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แบบรู </a:t>
            </a:r>
            <a:r>
              <a:rPr lang="th-TH" sz="2400" b="1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หัวฉีด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แบบรูแบ่งออกเป็น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 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แบบคือแบบรูเดียวและแบบหลายรู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    (1)</a:t>
            </a: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หัวฉีด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แบบรูเดียว </a:t>
            </a:r>
            <a:endParaRPr lang="th-TH" sz="2400" dirty="0">
              <a:solidFill>
                <a:schemeClr val="accent2">
                  <a:lumMod val="5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21998"/>
            <a:ext cx="2594293" cy="199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2583330" y="4979966"/>
            <a:ext cx="1747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หัวฉีดแบบรูเดียว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330081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56982" y="3448289"/>
            <a:ext cx="4315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44500" algn="l"/>
                <a:tab pos="1162050" algn="l"/>
              </a:tabLst>
            </a:pPr>
            <a:r>
              <a:rPr lang="en-US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	</a:t>
            </a:r>
            <a:r>
              <a:rPr lang="en-US" sz="2400" dirty="0" smtClean="0">
                <a:solidFill>
                  <a:srgbClr val="66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(2)</a:t>
            </a:r>
            <a:r>
              <a:rPr lang="th-TH" sz="2400" dirty="0" smtClean="0">
                <a:solidFill>
                  <a:srgbClr val="66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 หัวฉีด</a:t>
            </a:r>
            <a:r>
              <a:rPr lang="th-TH" sz="2400" dirty="0">
                <a:solidFill>
                  <a:srgbClr val="66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แบบหลายรู </a:t>
            </a:r>
            <a:endParaRPr lang="th-TH" sz="2400" dirty="0">
              <a:solidFill>
                <a:srgbClr val="6633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094" y="4027518"/>
            <a:ext cx="3196745" cy="211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850651" y="4852752"/>
            <a:ext cx="18085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หัวฉีดแบบหลายรู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56981" y="822957"/>
            <a:ext cx="8651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</a:pPr>
            <a:r>
              <a:rPr lang="en-US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</a:t>
            </a:r>
            <a:r>
              <a:rPr lang="th-TH" sz="2400" b="1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หัวฉีด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แบบรู </a:t>
            </a:r>
            <a:r>
              <a:rPr lang="th-TH" sz="2400" b="1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หัวฉีด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แบบรูแบ่งออกเป็น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 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แบบคือแบบรูเดียวและแบบหลายรู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    (1)</a:t>
            </a: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หัวฉีด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แบบรูเดียว </a:t>
            </a:r>
            <a:endParaRPr lang="th-TH" sz="2400" dirty="0">
              <a:solidFill>
                <a:schemeClr val="accent2">
                  <a:lumMod val="5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321" y="1653954"/>
            <a:ext cx="2594293" cy="199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1850651" y="2362026"/>
            <a:ext cx="1747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หัวฉีดแบบรูเดียว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916452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308" y="2017653"/>
            <a:ext cx="5320759" cy="44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309" y="2883627"/>
            <a:ext cx="5320759" cy="44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307" y="3898640"/>
            <a:ext cx="5320759" cy="44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309" y="4773856"/>
            <a:ext cx="5320759" cy="44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ตัวเชื่อมต่อตรง 2"/>
          <p:cNvCxnSpPr/>
          <p:nvPr/>
        </p:nvCxnSpPr>
        <p:spPr>
          <a:xfrm>
            <a:off x="1202499" y="1089764"/>
            <a:ext cx="0" cy="3908121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ตัวเชื่อมต่อตรง 4"/>
          <p:cNvCxnSpPr/>
          <p:nvPr/>
        </p:nvCxnSpPr>
        <p:spPr>
          <a:xfrm>
            <a:off x="1177447" y="4972833"/>
            <a:ext cx="85177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ตัวเชื่อมต่อตรง 10"/>
          <p:cNvCxnSpPr/>
          <p:nvPr/>
        </p:nvCxnSpPr>
        <p:spPr>
          <a:xfrm>
            <a:off x="1177447" y="2175068"/>
            <a:ext cx="85177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ตัวเชื่อมต่อตรง 11"/>
          <p:cNvCxnSpPr/>
          <p:nvPr/>
        </p:nvCxnSpPr>
        <p:spPr>
          <a:xfrm>
            <a:off x="1177447" y="3107656"/>
            <a:ext cx="85177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ตัวเชื่อมต่อตรง 12"/>
          <p:cNvCxnSpPr/>
          <p:nvPr/>
        </p:nvCxnSpPr>
        <p:spPr>
          <a:xfrm>
            <a:off x="1177447" y="4040244"/>
            <a:ext cx="85177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17" y="746394"/>
            <a:ext cx="2930658" cy="4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155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63" y="710000"/>
            <a:ext cx="5320759" cy="44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344763" y="1351091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8.2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ไล่ลมแบบ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อัตโนมัติ</a:t>
            </a:r>
            <a:endParaRPr lang="en-US" sz="2400" dirty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956850" y="1924905"/>
            <a:ext cx="5606546" cy="3713418"/>
            <a:chOff x="2367" y="6145"/>
            <a:chExt cx="8397" cy="5563"/>
          </a:xfrm>
        </p:grpSpPr>
        <p:pic>
          <p:nvPicPr>
            <p:cNvPr id="17422" name="Picture 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" y="6145"/>
              <a:ext cx="4779" cy="5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13"/>
            <p:cNvSpPr txBox="1">
              <a:spLocks noChangeArrowheads="1"/>
            </p:cNvSpPr>
            <p:nvPr/>
          </p:nvSpPr>
          <p:spPr bwMode="auto">
            <a:xfrm>
              <a:off x="7056" y="7365"/>
              <a:ext cx="3708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1 ถังน้ำมันเชื้อเพลิง</a:t>
              </a:r>
              <a:endParaRPr kumimoji="0" lang="th-TH" sz="1600" b="0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6" name="Text Box 12"/>
            <p:cNvSpPr txBox="1">
              <a:spLocks noChangeArrowheads="1"/>
            </p:cNvSpPr>
            <p:nvPr/>
          </p:nvSpPr>
          <p:spPr bwMode="auto">
            <a:xfrm>
              <a:off x="7095" y="7938"/>
              <a:ext cx="3669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2 ท่อไล่ลม</a:t>
              </a:r>
              <a:endParaRPr kumimoji="0" lang="th-TH" sz="1600" b="0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7056" y="8475"/>
              <a:ext cx="227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3 ท่อไล่ลม</a:t>
              </a:r>
              <a:endParaRPr kumimoji="0" lang="th-TH" sz="1600" b="0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7056" y="9195"/>
              <a:ext cx="227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4 ท่อน้ำมัน</a:t>
              </a:r>
              <a:endParaRPr kumimoji="0" lang="th-TH" sz="1600" b="0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257" y="10477"/>
              <a:ext cx="2781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5 กรองน้ำมัน</a:t>
              </a:r>
              <a:endParaRPr kumimoji="0" lang="th-TH" sz="1600" b="0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5406" y="10770"/>
              <a:ext cx="2288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6 ท่อน้ำมัน</a:t>
              </a:r>
              <a:endParaRPr kumimoji="0" lang="th-TH" sz="1600" b="0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4205" y="11103"/>
              <a:ext cx="1629" cy="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7 ปั๊มน้ำมัน</a:t>
              </a:r>
              <a:endParaRPr kumimoji="0" lang="th-TH" sz="1600" b="0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3465" y="9210"/>
              <a:ext cx="2369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8 ท่อน้ำมันแรงดันสูง</a:t>
              </a:r>
              <a:endParaRPr kumimoji="0" lang="th-TH" sz="1600" b="0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2376" y="9420"/>
              <a:ext cx="126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9 หัวฉีด</a:t>
              </a:r>
              <a:endParaRPr kumimoji="0" lang="th-TH" sz="1600" b="0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3051" y="8730"/>
              <a:ext cx="2582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6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10 ท่อน้ำมันไหลกลับ</a:t>
              </a:r>
              <a:endParaRPr kumimoji="0" lang="th-TH" sz="1600" b="0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</p:grpSp>
      <p:sp>
        <p:nvSpPr>
          <p:cNvPr id="15" name="สี่เหลี่ยมผืนผ้า 14"/>
          <p:cNvSpPr/>
          <p:nvPr/>
        </p:nvSpPr>
        <p:spPr>
          <a:xfrm>
            <a:off x="2741652" y="5860200"/>
            <a:ext cx="4123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ส่วนประกอบของวงจรระบบน้ำมันเชื้อเพลิง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644199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74320" y="835951"/>
            <a:ext cx="8595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</a:pPr>
            <a:r>
              <a:rPr lang="th-TH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</a:t>
            </a:r>
            <a:r>
              <a:rPr lang="th-TH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หลของน้ำมันเชื้อเพลิงจะเริ่มต้นจากถังน้ำมันเชื้อเพลิงก่อนและไหลไปตามวงจรการทำงานของระบบดังได้จากไดอะแกรมการไหลของน้ำมันเชื้อเพลิงดังนี้</a:t>
            </a:r>
            <a:endParaRPr lang="en-US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2"/>
          <a:srcRect b="86001"/>
          <a:stretch/>
        </p:blipFill>
        <p:spPr>
          <a:xfrm>
            <a:off x="2148835" y="1816127"/>
            <a:ext cx="4846330" cy="814995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571" y="2806427"/>
            <a:ext cx="3542857" cy="2980952"/>
          </a:xfrm>
          <a:prstGeom prst="rect">
            <a:avLst/>
          </a:prstGeom>
        </p:spPr>
      </p:pic>
      <p:sp>
        <p:nvSpPr>
          <p:cNvPr id="10" name="สี่เหลี่ยมผืนผ้า 9"/>
          <p:cNvSpPr/>
          <p:nvPr/>
        </p:nvSpPr>
        <p:spPr>
          <a:xfrm>
            <a:off x="3428898" y="5962684"/>
            <a:ext cx="2286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การไล่ลมแบบอัตโนมัติ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344593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248194" y="870478"/>
            <a:ext cx="862148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  <a:tabLst>
                <a:tab pos="627063" algn="l"/>
              </a:tabLst>
            </a:pP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8.2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	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ไล่ลมแบบใช้วิธีการไล่ออก</a:t>
            </a:r>
            <a:r>
              <a:rPr lang="th-TH" sz="2400" b="1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การไล่ลมออกจากระบบน้ำมันเชื้อเพลิงแบบนี้จะมี</a:t>
            </a:r>
            <a:r>
              <a:rPr lang="th-T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โบลท์</a:t>
            </a:r>
            <a:r>
              <a:rPr lang="th-T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ไว้สำหรับการไล่ลมออกจากระบบ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 </a:t>
            </a:r>
            <a:r>
              <a:rPr lang="th-T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จุด วิธีการไล่ลมออกจากระบบทำ</a:t>
            </a:r>
            <a:r>
              <a:rPr lang="th-T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ดังต่อไปนี้</a:t>
            </a:r>
          </a:p>
          <a:p>
            <a:pPr algn="thaiDist">
              <a:spcAft>
                <a:spcPts val="0"/>
              </a:spcAft>
            </a:pPr>
            <a:endParaRPr lang="en-US" sz="2400" dirty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1700" algn="l"/>
                <a:tab pos="4754563" algn="l"/>
                <a:tab pos="4937125" algn="l"/>
              </a:tabLst>
            </a:pPr>
            <a:r>
              <a:rPr lang="en-US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การ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ไล่ลมครั้งแรกให้ทำการคลาย</a:t>
            </a:r>
            <a:r>
              <a:rPr lang="th-TH" sz="2400" dirty="0" err="1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โบลท์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ตัว</a:t>
            </a:r>
            <a:r>
              <a:rPr lang="th-TH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ที่</a:t>
            </a:r>
            <a:r>
              <a:rPr lang="en-US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1	</a:t>
            </a:r>
            <a:r>
              <a:rPr lang="th-TH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ซึ่ง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อยู่ที่กรองน้ำมันเชื้อเพลิง</a:t>
            </a:r>
            <a:r>
              <a:rPr lang="th-TH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คลายให้ฟองอากาศ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ไหลออกจากระบบให้หมดแล้วจึงขัน</a:t>
            </a:r>
            <a:r>
              <a:rPr lang="th-TH" sz="2400" dirty="0" err="1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โบลท์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ให้แน่นอย่าง</a:t>
            </a:r>
            <a:r>
              <a:rPr lang="th-TH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เดิม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2400" dirty="0">
              <a:solidFill>
                <a:srgbClr val="00808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2</a:t>
            </a:r>
            <a:r>
              <a:rPr lang="th-TH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การ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ไล่ลมครั้งที่สองให้ทำการคลาย</a:t>
            </a:r>
            <a:r>
              <a:rPr lang="th-TH" sz="2400" dirty="0" err="1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โบลท์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ตัวที่ </a:t>
            </a:r>
            <a:r>
              <a:rPr lang="en-US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 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ซึ่งอยู่ที่ข้อต่อท่อทางเข้าปั๊มน้ำมันเชื้อเพลิงคลายให้ฟองอากาศไหลออกจากระบบให้หมดแล้วจึงขัน</a:t>
            </a:r>
            <a:r>
              <a:rPr lang="th-TH" sz="2400" dirty="0" err="1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โบลท์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ให้แน่นอย่าง</a:t>
            </a:r>
            <a:r>
              <a:rPr lang="th-TH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เดิม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2400" dirty="0">
              <a:solidFill>
                <a:srgbClr val="00808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3</a:t>
            </a:r>
            <a:r>
              <a:rPr lang="th-TH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การ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ไล่ลมครั้งสุดท้ายให้ไล่ลมที่</a:t>
            </a:r>
            <a:r>
              <a:rPr lang="th-TH" sz="2400" dirty="0" err="1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โบลท์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ตัวที่ </a:t>
            </a:r>
            <a:r>
              <a:rPr lang="en-US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3 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ไล่ให้ฟองอากาศหมดแล้วจึงขัน</a:t>
            </a:r>
            <a:r>
              <a:rPr lang="th-TH" sz="2400" dirty="0" err="1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โบลท์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ให้แน่นอย่างเดิม การไล่ลมจุดนี้เป็นจุดสุดท้ายเพราะท่อน้ำมันจากกรองน้ำมันเชื้อเพลิงมายังปั๊มน้ำมันเชื้อเพลิงเป็นท่อเอียง ซึ่งในขณะที่ไล่ลมที่</a:t>
            </a:r>
            <a:r>
              <a:rPr lang="th-TH" sz="2400" dirty="0" err="1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โบลท์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ตัวที่ </a:t>
            </a:r>
            <a:r>
              <a:rPr lang="en-US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2 </a:t>
            </a:r>
            <a:r>
              <a:rPr lang="th-TH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อาจ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มีฟองอากาศลอยขึ้นไปอยู่ที่กรองน้ำมันเชื้อเพลิงได้ ดังนั้นจึงต้องไล่อากาศที่</a:t>
            </a:r>
            <a:r>
              <a:rPr lang="th-TH" sz="2400" dirty="0" err="1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โบลท์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ตัวที่ </a:t>
            </a:r>
            <a:r>
              <a:rPr lang="en-US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 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เป็นจุดสุดท้าย</a:t>
            </a:r>
            <a:endParaRPr lang="en-US" sz="2400" dirty="0">
              <a:solidFill>
                <a:srgbClr val="008080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701815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2686041" y="961163"/>
            <a:ext cx="4111551" cy="3310392"/>
            <a:chOff x="3353" y="4600"/>
            <a:chExt cx="5053" cy="4067"/>
          </a:xfrm>
        </p:grpSpPr>
        <p:pic>
          <p:nvPicPr>
            <p:cNvPr id="18441" name="Picture 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3" y="4600"/>
              <a:ext cx="3375" cy="4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3762" y="6434"/>
              <a:ext cx="4644" cy="2107"/>
              <a:chOff x="4711" y="5089"/>
              <a:chExt cx="5050" cy="2291"/>
            </a:xfrm>
          </p:grpSpPr>
          <p:sp>
            <p:nvSpPr>
              <p:cNvPr id="5" name="Text Box 8"/>
              <p:cNvSpPr txBox="1">
                <a:spLocks noChangeArrowheads="1"/>
              </p:cNvSpPr>
              <p:nvPr/>
            </p:nvSpPr>
            <p:spPr bwMode="auto">
              <a:xfrm>
                <a:off x="7689" y="5603"/>
                <a:ext cx="2072" cy="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err="1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โบลท์</a:t>
                </a: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ตัวที่ </a:t>
                </a:r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1</a:t>
                </a: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6" name="Text Box 7"/>
              <p:cNvSpPr txBox="1">
                <a:spLocks noChangeArrowheads="1"/>
              </p:cNvSpPr>
              <p:nvPr/>
            </p:nvSpPr>
            <p:spPr bwMode="auto">
              <a:xfrm>
                <a:off x="4711" y="5089"/>
                <a:ext cx="1734" cy="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dirty="0" err="1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โบลท์</a:t>
                </a:r>
                <a:r>
                  <a:rPr kumimoji="0" lang="th-TH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ตัวที่ </a:t>
                </a:r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2</a:t>
                </a: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7" name="Text Box 6"/>
              <p:cNvSpPr txBox="1">
                <a:spLocks noChangeArrowheads="1"/>
              </p:cNvSpPr>
              <p:nvPr/>
            </p:nvSpPr>
            <p:spPr bwMode="auto">
              <a:xfrm>
                <a:off x="6799" y="6847"/>
                <a:ext cx="2264" cy="5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2400" b="0" i="0" u="none" strike="noStrike" cap="none" normalizeH="0" baseline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โบลท์ตัวที่ </a:t>
                </a:r>
                <a:r>
                  <a: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rgbClr val="008080"/>
                    </a:solidFill>
                    <a:effectLst/>
                    <a:latin typeface="Cordia New" panose="020B0304020202020204" pitchFamily="34" charset="-34"/>
                    <a:ea typeface="Times New Roman" panose="02020603050405020304" pitchFamily="18" charset="0"/>
                    <a:cs typeface="Cordia New" panose="020B0304020202020204" pitchFamily="34" charset="-34"/>
                  </a:rPr>
                  <a:t>3</a:t>
                </a: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8" name="Line 5"/>
              <p:cNvSpPr>
                <a:spLocks noChangeShapeType="1"/>
              </p:cNvSpPr>
              <p:nvPr/>
            </p:nvSpPr>
            <p:spPr bwMode="auto">
              <a:xfrm flipH="1">
                <a:off x="7295" y="5875"/>
                <a:ext cx="495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9" name="Line 4"/>
              <p:cNvSpPr>
                <a:spLocks noChangeShapeType="1"/>
              </p:cNvSpPr>
              <p:nvPr/>
            </p:nvSpPr>
            <p:spPr bwMode="auto">
              <a:xfrm>
                <a:off x="7081" y="5912"/>
                <a:ext cx="0" cy="962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Line 3"/>
              <p:cNvSpPr>
                <a:spLocks noChangeShapeType="1"/>
              </p:cNvSpPr>
              <p:nvPr/>
            </p:nvSpPr>
            <p:spPr bwMode="auto">
              <a:xfrm rot="1404414">
                <a:off x="5124" y="5677"/>
                <a:ext cx="975" cy="852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4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11" name="สี่เหลี่ยมผืนผ้า 10"/>
          <p:cNvSpPr/>
          <p:nvPr/>
        </p:nvSpPr>
        <p:spPr>
          <a:xfrm>
            <a:off x="3364382" y="4767603"/>
            <a:ext cx="26901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วิธีการไล่ลมแบบไล่ออกเอง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688893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59" y="694419"/>
            <a:ext cx="5320759" cy="44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336759" y="1384638"/>
            <a:ext cx="8545984" cy="259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97000"/>
              </a:lnSpc>
              <a:spcAft>
                <a:spcPts val="0"/>
              </a:spcAft>
            </a:pPr>
            <a:r>
              <a:rPr lang="th-TH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อุปกรณ์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ควบคุมความเร็วหรือเรียกอีกอย่างหนึ่งว่า กาวานา ทำหน้าที่ควบคุมความเร็วของเครื่องยนต์ให้ให้คงที่และแน่นอนเหมาะสมกับภาระการทำงานของเครื่องยนต์ ซึ่งควบคุมได้ที่ปั๊มน้ำมันเชื้อเพลิง ควบคุมให้เครื่องยนต์มีความเร็วคงที่ตลอดเวลาในขณะที่คันเร่งอยู่กับที่ เพื่อป้องกัน</a:t>
            </a: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ไม่ให้</a:t>
            </a:r>
          </a:p>
          <a:p>
            <a:pPr algn="thaiDist">
              <a:lnSpc>
                <a:spcPct val="97000"/>
              </a:lnSpc>
              <a:spcAft>
                <a:spcPts val="0"/>
              </a:spcAft>
            </a:pPr>
            <a:endParaRPr lang="en-US" sz="800" dirty="0">
              <a:solidFill>
                <a:schemeClr val="accent2">
                  <a:lumMod val="50000"/>
                </a:schemeClr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dirty="0" smtClean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1. เครื่องยนต์</a:t>
            </a:r>
            <a:r>
              <a:rPr lang="th-TH" sz="2400" dirty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มีอาการเร่งเอง เบา</a:t>
            </a:r>
            <a:r>
              <a:rPr lang="th-TH" sz="2400" dirty="0" smtClean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เอง</a:t>
            </a:r>
          </a:p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540385" algn="l"/>
              </a:tabLst>
            </a:pPr>
            <a:endParaRPr lang="en-US" sz="800" dirty="0">
              <a:solidFill>
                <a:srgbClr val="990033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th-TH" sz="2400" dirty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dirty="0" smtClean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2. เครื่องยนต์</a:t>
            </a:r>
            <a:r>
              <a:rPr lang="th-TH" sz="2400" dirty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หยุดทำงานหรือ</a:t>
            </a:r>
            <a:r>
              <a:rPr lang="th-TH" sz="2400" dirty="0" smtClean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ดับ</a:t>
            </a:r>
          </a:p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540385" algn="l"/>
              </a:tabLst>
            </a:pPr>
            <a:endParaRPr lang="en-US" sz="800" dirty="0">
              <a:solidFill>
                <a:srgbClr val="990033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lnSpc>
                <a:spcPct val="97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th-TH" sz="2400" dirty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dirty="0" smtClean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3. เป็น</a:t>
            </a:r>
            <a:r>
              <a:rPr lang="th-TH" sz="2400" dirty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อันตรายต่ออุปกรณ์ที่ติดตั้งเช่น เครื่องปั่นไฟ เป็นต้น</a:t>
            </a:r>
            <a:endParaRPr lang="en-US" sz="2400" dirty="0">
              <a:solidFill>
                <a:srgbClr val="990033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89411" y="3984581"/>
            <a:ext cx="87651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</a:t>
            </a:r>
            <a:r>
              <a:rPr lang="th-TH" sz="2400" b="1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วานาแบบกลไก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กาวานาของเครื่องยนต์เล็กดีเซลเป็นกาวานาแบบกลไกประกอบด้วยตุ้ม</a:t>
            </a:r>
            <a:r>
              <a:rPr lang="th-TH" sz="2400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ถ่วงกา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วานา </a:t>
            </a:r>
            <a:r>
              <a:rPr lang="en-US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 </a:t>
            </a:r>
            <a:r>
              <a:rPr lang="th-TH" sz="2400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ตัว โดยมีจุดหมุนอยู่ที่เฟืองของกาวานาและแกนกาวานา ทำงานโดยอาศัยแรงเหวี่ยงหนีศูนย์กลางของตุ้มกาวานา</a:t>
            </a:r>
            <a:endParaRPr lang="th-TH" sz="2400" dirty="0">
              <a:solidFill>
                <a:srgbClr val="00808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169750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00" y="724371"/>
            <a:ext cx="5320759" cy="44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325134" y="1450092"/>
            <a:ext cx="84937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i="1" dirty="0" smtClean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ตัว</a:t>
            </a:r>
            <a:r>
              <a:rPr lang="th-TH" sz="2400" i="1" dirty="0">
                <a:solidFill>
                  <a:srgbClr val="99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ควบคุมการจ่ายน้ำมันเชื้อเพลิง จะเป็นตัวควบคุมการจ่ายน้ำมันเชื้อเพลิงให้เหมาะสมกับการทำงานหนักเบาของเครื่องยนต์ และเป็นตัวช่วยให้ความเร็วรอบของเครื่องยนต์เหมาะสม ซึ่งจะเป็นการประหยัดน้ำมันเชื้อเพลิง</a:t>
            </a:r>
            <a:endParaRPr lang="th-TH" sz="2400" i="1" dirty="0">
              <a:solidFill>
                <a:srgbClr val="9933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/>
          <a:srcRect b="10038"/>
          <a:stretch/>
        </p:blipFill>
        <p:spPr>
          <a:xfrm>
            <a:off x="1405740" y="2659757"/>
            <a:ext cx="4875220" cy="2810422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2956814" y="5662396"/>
            <a:ext cx="3230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ตัวควบคุมการจ่ายน้ำมันเชื้อเพลิง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4354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31346" y="765579"/>
            <a:ext cx="849085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th-TH" sz="2400" b="1" dirty="0">
                <a:solidFill>
                  <a:srgbClr val="66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การทำงานของชุดควบคุมการจ่ายน้ำมันเชื้อเพลิง</a:t>
            </a:r>
            <a:endParaRPr lang="en-US" sz="2400" dirty="0">
              <a:solidFill>
                <a:srgbClr val="660033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en-US" sz="1100" dirty="0">
                <a:latin typeface="Cordia New" panose="020B0304020202020204" pitchFamily="34" charset="-34"/>
                <a:ea typeface="Times New Roman" panose="02020603050405020304" pitchFamily="18" charset="0"/>
                <a:cs typeface="Angsana New" panose="02020603050405020304" pitchFamily="18" charset="-34"/>
              </a:rPr>
              <a:t> 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2041343" y="1396521"/>
            <a:ext cx="5061313" cy="4092682"/>
            <a:chOff x="1141" y="2497"/>
            <a:chExt cx="8700" cy="7035"/>
          </a:xfrm>
        </p:grpSpPr>
        <p:grpSp>
          <p:nvGrpSpPr>
            <p:cNvPr id="5" name="Group 7"/>
            <p:cNvGrpSpPr>
              <a:grpSpLocks/>
            </p:cNvGrpSpPr>
            <p:nvPr/>
          </p:nvGrpSpPr>
          <p:grpSpPr bwMode="auto">
            <a:xfrm>
              <a:off x="1141" y="2497"/>
              <a:ext cx="8700" cy="7035"/>
              <a:chOff x="2010" y="4629"/>
              <a:chExt cx="8700" cy="7035"/>
            </a:xfrm>
          </p:grpSpPr>
          <p:pic>
            <p:nvPicPr>
              <p:cNvPr id="22554" name="Picture 26" descr="กาวานา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783" r="13939" b="4214"/>
              <a:stretch>
                <a:fillRect/>
              </a:stretch>
            </p:blipFill>
            <p:spPr bwMode="auto">
              <a:xfrm>
                <a:off x="3180" y="4629"/>
                <a:ext cx="5528" cy="68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1" name="Group 8"/>
              <p:cNvGrpSpPr>
                <a:grpSpLocks/>
              </p:cNvGrpSpPr>
              <p:nvPr/>
            </p:nvGrpSpPr>
            <p:grpSpPr bwMode="auto">
              <a:xfrm>
                <a:off x="2010" y="4719"/>
                <a:ext cx="8700" cy="6945"/>
                <a:chOff x="2010" y="4719"/>
                <a:chExt cx="8700" cy="6945"/>
              </a:xfrm>
            </p:grpSpPr>
            <p:sp>
              <p:nvSpPr>
                <p:cNvPr id="12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8250" y="4719"/>
                  <a:ext cx="180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1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H SarabunPSK" panose="020B0500040200020003" pitchFamily="34" charset="-34"/>
                      <a:ea typeface="Times New Roman" panose="02020603050405020304" pitchFamily="18" charset="0"/>
                      <a:cs typeface="TH SarabunPSK" panose="020B0500040200020003" pitchFamily="34" charset="-34"/>
                    </a:rPr>
                    <a:t>  เพลาข้อเหวี่ยง</a:t>
                  </a:r>
                  <a:endParaRPr kumimoji="0" lang="th-TH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7770" y="5349"/>
                  <a:ext cx="213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1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H SarabunPSK" panose="020B0500040200020003" pitchFamily="34" charset="-34"/>
                      <a:ea typeface="Times New Roman" panose="02020603050405020304" pitchFamily="18" charset="0"/>
                      <a:cs typeface="TH SarabunPSK" panose="020B0500040200020003" pitchFamily="34" charset="-34"/>
                    </a:rPr>
                    <a:t>เฟืองเพลาข้อเหวี่ยง</a:t>
                  </a:r>
                  <a:endParaRPr kumimoji="0" lang="th-TH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7890" y="5919"/>
                  <a:ext cx="213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1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H SarabunPSK" panose="020B0500040200020003" pitchFamily="34" charset="-34"/>
                      <a:ea typeface="Times New Roman" panose="02020603050405020304" pitchFamily="18" charset="0"/>
                      <a:cs typeface="TH SarabunPSK" panose="020B0500040200020003" pitchFamily="34" charset="-34"/>
                    </a:rPr>
                    <a:t>  แกนแขนกาวานา</a:t>
                  </a:r>
                  <a:endParaRPr kumimoji="0" lang="th-TH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8340" y="6504"/>
                  <a:ext cx="180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1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H SarabunPSK" panose="020B0500040200020003" pitchFamily="34" charset="-34"/>
                      <a:ea typeface="Times New Roman" panose="02020603050405020304" pitchFamily="18" charset="0"/>
                      <a:cs typeface="TH SarabunPSK" panose="020B0500040200020003" pitchFamily="34" charset="-34"/>
                    </a:rPr>
                    <a:t>  ลูกตุ้มกาวานา</a:t>
                  </a:r>
                  <a:endParaRPr kumimoji="0" lang="th-TH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8400" y="7149"/>
                  <a:ext cx="180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1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H SarabunPSK" panose="020B0500040200020003" pitchFamily="34" charset="-34"/>
                      <a:ea typeface="Times New Roman" panose="02020603050405020304" pitchFamily="18" charset="0"/>
                      <a:cs typeface="TH SarabunPSK" panose="020B0500040200020003" pitchFamily="34" charset="-34"/>
                    </a:rPr>
                    <a:t>    แกนกาวานา</a:t>
                  </a:r>
                  <a:endParaRPr kumimoji="0" lang="th-TH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8265" y="7719"/>
                  <a:ext cx="180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1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H SarabunPSK" panose="020B0500040200020003" pitchFamily="34" charset="-34"/>
                      <a:ea typeface="Times New Roman" panose="02020603050405020304" pitchFamily="18" charset="0"/>
                      <a:cs typeface="TH SarabunPSK" panose="020B0500040200020003" pitchFamily="34" charset="-34"/>
                    </a:rPr>
                    <a:t>  แขนกาวานา </a:t>
                  </a:r>
                  <a:r>
                    <a:rPr kumimoji="0" lang="en-US" sz="1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H SarabunPSK" panose="020B0500040200020003" pitchFamily="34" charset="-34"/>
                      <a:ea typeface="Times New Roman" panose="02020603050405020304" pitchFamily="18" charset="0"/>
                      <a:cs typeface="TH SarabunPSK" panose="020B0500040200020003" pitchFamily="34" charset="-34"/>
                    </a:rPr>
                    <a:t>1</a:t>
                  </a: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8310" y="8319"/>
                  <a:ext cx="180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1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H SarabunPSK" panose="020B0500040200020003" pitchFamily="34" charset="-34"/>
                      <a:ea typeface="Times New Roman" panose="02020603050405020304" pitchFamily="18" charset="0"/>
                      <a:cs typeface="TH SarabunPSK" panose="020B0500040200020003" pitchFamily="34" charset="-34"/>
                    </a:rPr>
                    <a:t>  แขนกาวานา </a:t>
                  </a:r>
                  <a:r>
                    <a:rPr kumimoji="0" lang="en-US" sz="1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H SarabunPSK" panose="020B0500040200020003" pitchFamily="34" charset="-34"/>
                      <a:ea typeface="Times New Roman" panose="02020603050405020304" pitchFamily="18" charset="0"/>
                      <a:cs typeface="TH SarabunPSK" panose="020B0500040200020003" pitchFamily="34" charset="-34"/>
                    </a:rPr>
                    <a:t>2</a:t>
                  </a: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7875" y="8859"/>
                  <a:ext cx="2835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1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H SarabunPSK" panose="020B0500040200020003" pitchFamily="34" charset="-34"/>
                      <a:ea typeface="Times New Roman" panose="02020603050405020304" pitchFamily="18" charset="0"/>
                      <a:cs typeface="TH SarabunPSK" panose="020B0500040200020003" pitchFamily="34" charset="-34"/>
                    </a:rPr>
                    <a:t> ชุดควบคุมการจ่ายน้ำมัน </a:t>
                  </a:r>
                  <a:r>
                    <a:rPr kumimoji="0" lang="en-US" sz="1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H SarabunPSK" panose="020B0500040200020003" pitchFamily="34" charset="-34"/>
                      <a:ea typeface="Times New Roman" panose="02020603050405020304" pitchFamily="18" charset="0"/>
                      <a:cs typeface="TH SarabunPSK" panose="020B0500040200020003" pitchFamily="34" charset="-34"/>
                    </a:rPr>
                    <a:t>1</a:t>
                  </a: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7035" y="9954"/>
                  <a:ext cx="279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1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H SarabunPSK" panose="020B0500040200020003" pitchFamily="34" charset="-34"/>
                      <a:ea typeface="Times New Roman" panose="02020603050405020304" pitchFamily="18" charset="0"/>
                      <a:cs typeface="TH SarabunPSK" panose="020B0500040200020003" pitchFamily="34" charset="-34"/>
                    </a:rPr>
                    <a:t>  สปริงควบคุมรอบเดินเบา</a:t>
                  </a:r>
                  <a:endParaRPr kumimoji="0" lang="th-TH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8370" y="10515"/>
                  <a:ext cx="198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1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H SarabunPSK" panose="020B0500040200020003" pitchFamily="34" charset="-34"/>
                      <a:ea typeface="Times New Roman" panose="02020603050405020304" pitchFamily="18" charset="0"/>
                      <a:cs typeface="TH SarabunPSK" panose="020B0500040200020003" pitchFamily="34" charset="-34"/>
                    </a:rPr>
                    <a:t>    เฟืองฟันหวี</a:t>
                  </a:r>
                  <a:endParaRPr kumimoji="0" lang="th-TH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2700" y="11124"/>
                  <a:ext cx="189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1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H SarabunPSK" panose="020B0500040200020003" pitchFamily="34" charset="-34"/>
                      <a:ea typeface="Times New Roman" panose="02020603050405020304" pitchFamily="18" charset="0"/>
                      <a:cs typeface="TH SarabunPSK" panose="020B0500040200020003" pitchFamily="34" charset="-34"/>
                    </a:rPr>
                    <a:t>ปั๊มน้ำมันเชื้อเพลิง</a:t>
                  </a:r>
                  <a:endParaRPr kumimoji="0" lang="th-TH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3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2010" y="8589"/>
                  <a:ext cx="288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1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H SarabunPSK" panose="020B0500040200020003" pitchFamily="34" charset="-34"/>
                      <a:ea typeface="Times New Roman" panose="02020603050405020304" pitchFamily="18" charset="0"/>
                      <a:cs typeface="TH SarabunPSK" panose="020B0500040200020003" pitchFamily="34" charset="-34"/>
                    </a:rPr>
                    <a:t>ชุดควบคุมการจ่ายน้ำมัน </a:t>
                  </a:r>
                  <a:r>
                    <a:rPr kumimoji="0" lang="en-US" sz="1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H SarabunPSK" panose="020B0500040200020003" pitchFamily="34" charset="-34"/>
                      <a:ea typeface="Times New Roman" panose="02020603050405020304" pitchFamily="18" charset="0"/>
                      <a:cs typeface="TH SarabunPSK" panose="020B0500040200020003" pitchFamily="34" charset="-34"/>
                    </a:rPr>
                    <a:t>2</a:t>
                  </a: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4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2520" y="8019"/>
                  <a:ext cx="222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1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H SarabunPSK" panose="020B0500040200020003" pitchFamily="34" charset="-34"/>
                      <a:ea typeface="Times New Roman" panose="02020603050405020304" pitchFamily="18" charset="0"/>
                      <a:cs typeface="TH SarabunPSK" panose="020B0500040200020003" pitchFamily="34" charset="-34"/>
                    </a:rPr>
                    <a:t>สปริงกาวานา </a:t>
                  </a:r>
                  <a:r>
                    <a:rPr kumimoji="0" lang="en-US" sz="1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H SarabunPSK" panose="020B0500040200020003" pitchFamily="34" charset="-34"/>
                      <a:ea typeface="Times New Roman" panose="02020603050405020304" pitchFamily="18" charset="0"/>
                      <a:cs typeface="TH SarabunPSK" panose="020B0500040200020003" pitchFamily="34" charset="-34"/>
                    </a:rPr>
                    <a:t>2</a:t>
                  </a: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2565" y="7509"/>
                  <a:ext cx="222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1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H SarabunPSK" panose="020B0500040200020003" pitchFamily="34" charset="-34"/>
                      <a:ea typeface="Times New Roman" panose="02020603050405020304" pitchFamily="18" charset="0"/>
                      <a:cs typeface="TH SarabunPSK" panose="020B0500040200020003" pitchFamily="34" charset="-34"/>
                    </a:rPr>
                    <a:t>สปริงกาวานา </a:t>
                  </a:r>
                  <a:r>
                    <a:rPr kumimoji="0" lang="en-US" sz="1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H SarabunPSK" panose="020B0500040200020003" pitchFamily="34" charset="-34"/>
                      <a:ea typeface="Times New Roman" panose="02020603050405020304" pitchFamily="18" charset="0"/>
                      <a:cs typeface="TH SarabunPSK" panose="020B0500040200020003" pitchFamily="34" charset="-34"/>
                    </a:rPr>
                    <a:t>1</a:t>
                  </a: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2160" y="6849"/>
                  <a:ext cx="144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1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H SarabunPSK" panose="020B0500040200020003" pitchFamily="34" charset="-34"/>
                      <a:ea typeface="Times New Roman" panose="02020603050405020304" pitchFamily="18" charset="0"/>
                      <a:cs typeface="TH SarabunPSK" panose="020B0500040200020003" pitchFamily="34" charset="-34"/>
                    </a:rPr>
                    <a:t>    คันเร่ง</a:t>
                  </a:r>
                  <a:endParaRPr kumimoji="0" lang="th-TH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5505" y="9579"/>
                  <a:ext cx="90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1400" b="1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H SarabunPSK" panose="020B0500040200020003" pitchFamily="34" charset="-34"/>
                      <a:ea typeface="Times New Roman" panose="02020603050405020304" pitchFamily="18" charset="0"/>
                      <a:cs typeface="TH SarabunPSK" panose="020B0500040200020003" pitchFamily="34" charset="-34"/>
                    </a:rPr>
                    <a:t>C</a:t>
                  </a:r>
                  <a:endParaRPr kumimoji="0" lang="th-TH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710" y="9144"/>
                  <a:ext cx="90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1400" b="1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H SarabunPSK" panose="020B0500040200020003" pitchFamily="34" charset="-34"/>
                      <a:ea typeface="Times New Roman" panose="02020603050405020304" pitchFamily="18" charset="0"/>
                      <a:cs typeface="TH SarabunPSK" panose="020B0500040200020003" pitchFamily="34" charset="-34"/>
                    </a:rPr>
                    <a:t>D</a:t>
                  </a:r>
                  <a:endParaRPr kumimoji="0" lang="th-TH" sz="2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7036" y="5440"/>
              <a:ext cx="283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grpSp>
          <p:nvGrpSpPr>
            <p:cNvPr id="7" name="Group 2"/>
            <p:cNvGrpSpPr>
              <a:grpSpLocks/>
            </p:cNvGrpSpPr>
            <p:nvPr/>
          </p:nvGrpSpPr>
          <p:grpSpPr bwMode="auto">
            <a:xfrm>
              <a:off x="5116" y="4385"/>
              <a:ext cx="1500" cy="1620"/>
              <a:chOff x="5693" y="11085"/>
              <a:chExt cx="1500" cy="1620"/>
            </a:xfrm>
          </p:grpSpPr>
          <p:sp>
            <p:nvSpPr>
              <p:cNvPr id="8" name="Line 5"/>
              <p:cNvSpPr>
                <a:spLocks noChangeShapeType="1"/>
              </p:cNvSpPr>
              <p:nvPr/>
            </p:nvSpPr>
            <p:spPr bwMode="auto">
              <a:xfrm rot="20209451" flipH="1">
                <a:off x="6140" y="11548"/>
                <a:ext cx="540" cy="540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  <p:sp>
            <p:nvSpPr>
              <p:cNvPr id="9" name="Text Box 4"/>
              <p:cNvSpPr txBox="1">
                <a:spLocks noChangeArrowheads="1"/>
              </p:cNvSpPr>
              <p:nvPr/>
            </p:nvSpPr>
            <p:spPr bwMode="auto">
              <a:xfrm>
                <a:off x="5693" y="12165"/>
                <a:ext cx="108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1400" b="1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H SarabunPSK" panose="020B0500040200020003" pitchFamily="34" charset="-34"/>
                    <a:ea typeface="Times New Roman" panose="02020603050405020304" pitchFamily="18" charset="0"/>
                    <a:cs typeface="TH SarabunPSK" panose="020B0500040200020003" pitchFamily="34" charset="-34"/>
                  </a:rPr>
                  <a:t>A</a:t>
                </a:r>
                <a:endParaRPr kumimoji="0" lang="th-TH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" name="Text Box 3"/>
              <p:cNvSpPr txBox="1">
                <a:spLocks noChangeArrowheads="1"/>
              </p:cNvSpPr>
              <p:nvPr/>
            </p:nvSpPr>
            <p:spPr bwMode="auto">
              <a:xfrm>
                <a:off x="6113" y="11085"/>
                <a:ext cx="108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1400" b="1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TH SarabunPSK" panose="020B0500040200020003" pitchFamily="34" charset="-34"/>
                    <a:ea typeface="Times New Roman" panose="02020603050405020304" pitchFamily="18" charset="0"/>
                    <a:cs typeface="TH SarabunPSK" panose="020B0500040200020003" pitchFamily="34" charset="-34"/>
                  </a:rPr>
                  <a:t>B</a:t>
                </a:r>
                <a:endParaRPr kumimoji="0" lang="th-TH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9" name="สี่เหลี่ยมผืนผ้า 28"/>
          <p:cNvSpPr/>
          <p:nvPr/>
        </p:nvSpPr>
        <p:spPr>
          <a:xfrm>
            <a:off x="2958362" y="5785751"/>
            <a:ext cx="3248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ชุดควบคุมการจ่ายน้ำมันเชื้อเพลิง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810141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87382" y="836886"/>
            <a:ext cx="85692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  <a:tabLst>
                <a:tab pos="540385" algn="l"/>
              </a:tabLst>
            </a:pPr>
            <a:r>
              <a:rPr lang="th-TH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</a:t>
            </a:r>
            <a:r>
              <a:rPr lang="th-TH" sz="2400" b="1" dirty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ทำงานของชุดควบคุมการจ่ายน้ำมันเชื้อเพลิงสามารถแบ่งแยกตามสภาพการทำงานของเครื่องยนต์ออกได้</a:t>
            </a:r>
            <a:r>
              <a:rPr lang="th-TH" sz="2400" b="1" dirty="0" smtClean="0">
                <a:solidFill>
                  <a:srgbClr val="00808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ดังนี้</a:t>
            </a:r>
          </a:p>
          <a:p>
            <a:pPr algn="thaiDist">
              <a:spcAft>
                <a:spcPts val="0"/>
              </a:spcAft>
              <a:tabLst>
                <a:tab pos="540385" algn="l"/>
              </a:tabLst>
            </a:pPr>
            <a:endParaRPr lang="en-US" sz="800" b="1" dirty="0">
              <a:solidFill>
                <a:srgbClr val="00808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539750" algn="l"/>
              </a:tabLst>
            </a:pP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i="1" dirty="0" smtClean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1. การ</a:t>
            </a:r>
            <a:r>
              <a:rPr lang="th-TH" sz="2400" b="1" i="1" dirty="0" err="1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สตาร์ต</a:t>
            </a:r>
            <a:r>
              <a:rPr lang="th-TH" sz="2400" b="1" i="1" dirty="0" smtClean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เครื่องยนต์</a:t>
            </a:r>
            <a:endParaRPr lang="en-US" sz="2400" b="1" i="1" dirty="0" smtClean="0">
              <a:solidFill>
                <a:srgbClr val="00B05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539750" algn="l"/>
              </a:tabLst>
            </a:pPr>
            <a:endParaRPr lang="en-US" sz="800" b="1" i="1" dirty="0">
              <a:solidFill>
                <a:srgbClr val="00B05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539750" algn="l"/>
              </a:tabLst>
            </a:pPr>
            <a:r>
              <a:rPr lang="en-US" sz="2400" b="1" i="1" dirty="0" smtClean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	2</a:t>
            </a:r>
            <a:r>
              <a:rPr lang="th-TH" sz="2400" b="1" i="1" dirty="0" smtClean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การ</a:t>
            </a:r>
            <a:r>
              <a:rPr lang="th-TH" sz="2400" b="1" i="1" dirty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เดินเบาเครื่องยนต์ </a:t>
            </a:r>
            <a:endParaRPr lang="en-US" sz="2400" b="1" i="1" dirty="0">
              <a:solidFill>
                <a:srgbClr val="00B05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539750" algn="l"/>
              </a:tabLst>
            </a:pPr>
            <a:endParaRPr lang="en-US" sz="800" b="1" i="1" dirty="0" smtClean="0">
              <a:solidFill>
                <a:srgbClr val="00B05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539750" algn="l"/>
              </a:tabLst>
            </a:pPr>
            <a:r>
              <a:rPr lang="en-US" sz="2400" b="1" i="1" dirty="0" smtClean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	3</a:t>
            </a:r>
            <a:r>
              <a:rPr lang="th-TH" sz="2400" b="1" i="1" dirty="0" smtClean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เครื่องยนต์</a:t>
            </a:r>
            <a:r>
              <a:rPr lang="th-TH" sz="2400" b="1" i="1" dirty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ไม่มีภาระ </a:t>
            </a:r>
            <a:r>
              <a:rPr lang="en-US" sz="2400" b="1" i="1" dirty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– </a:t>
            </a:r>
            <a:r>
              <a:rPr lang="th-TH" sz="2400" b="1" i="1" dirty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เครื่องยนต์ทำงานเกินกำลัง </a:t>
            </a:r>
            <a:endParaRPr lang="th-TH" sz="2400" b="1" i="1" dirty="0">
              <a:solidFill>
                <a:srgbClr val="00B05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87381" y="3167941"/>
            <a:ext cx="85692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  <a:tabLst>
                <a:tab pos="1162050" algn="l"/>
              </a:tabLst>
            </a:pPr>
            <a:r>
              <a:rPr lang="en-US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เครื่องยนต์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ไม่มีภาระ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– 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ภาระปาน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กลาง</a:t>
            </a:r>
          </a:p>
          <a:p>
            <a:pPr>
              <a:tabLst>
                <a:tab pos="1162050" algn="l"/>
              </a:tabLst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	3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3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 เครื่องยนต์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มีภาระสูง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– 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สูงสุด </a:t>
            </a:r>
            <a:endParaRPr lang="th-TH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tabLst>
                <a:tab pos="1162050" algn="l"/>
              </a:tabLst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	3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4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เครื่องยนต์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มีภาระสูงสุด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– 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ภาระเกินกำลัง</a:t>
            </a:r>
            <a:r>
              <a:rPr lang="th-T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201752" y="4533239"/>
            <a:ext cx="21162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4</a:t>
            </a:r>
            <a:r>
              <a:rPr lang="th-TH" sz="2400" b="1" i="1" dirty="0" smtClean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การ</a:t>
            </a:r>
            <a:r>
              <a:rPr lang="th-TH" sz="2400" b="1" i="1" dirty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ดับเครื่องยนต์</a:t>
            </a:r>
            <a:r>
              <a:rPr lang="th-TH" sz="2400" i="1" dirty="0">
                <a:solidFill>
                  <a:srgbClr val="00B05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i="1" dirty="0">
              <a:solidFill>
                <a:srgbClr val="00B05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370803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92" y="731272"/>
            <a:ext cx="6080258" cy="49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60" y="1429253"/>
            <a:ext cx="6739479" cy="4072519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1866378" y="5665760"/>
            <a:ext cx="54112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ส่วนประกอบระบบน้ำมันเชื้อเพลิงเครื่องยนต์เล็กดีเซล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439863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95" y="818955"/>
            <a:ext cx="5320759" cy="44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334321" y="1405199"/>
            <a:ext cx="84753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</a:pPr>
            <a:r>
              <a:rPr lang="th-T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ระบบ</a:t>
            </a:r>
            <a:r>
              <a:rPr lang="th-T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น้ำมันเชื้อเพลิงของเครื่องยนต์เล็กดีเซลมีส่วนประกอบ</a:t>
            </a:r>
            <a:r>
              <a:rPr lang="th-T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ดังนี้</a:t>
            </a:r>
          </a:p>
          <a:p>
            <a:pPr algn="thaiDist">
              <a:spcAft>
                <a:spcPts val="0"/>
              </a:spcAft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8.1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ถัง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น้ำมันเชื้อเพลิง</a:t>
            </a:r>
            <a:r>
              <a:rPr lang="th-TH" sz="2400" b="1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ถังน้ำมันเชื้อเพลิงจะมีส่วนประกอบคือ</a:t>
            </a:r>
            <a:endParaRPr lang="en-US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34321" y="2309578"/>
            <a:ext cx="8584211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th-TH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dirty="0" smtClean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1. ฝา</a:t>
            </a:r>
            <a:r>
              <a:rPr lang="th-TH" sz="2400" dirty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ปิดถัง</a:t>
            </a:r>
            <a:r>
              <a:rPr lang="th-TH" sz="2400" dirty="0" smtClean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น้ำมัน</a:t>
            </a:r>
            <a:endParaRPr lang="en-US" sz="2400" dirty="0" smtClean="0">
              <a:solidFill>
                <a:srgbClr val="99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solidFill>
                <a:srgbClr val="99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2.</a:t>
            </a:r>
            <a:r>
              <a:rPr lang="th-TH" sz="2400" dirty="0" smtClean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กรอง</a:t>
            </a:r>
            <a:r>
              <a:rPr lang="th-TH" sz="2400" dirty="0">
                <a:solidFill>
                  <a:srgbClr val="99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น้ำมัน </a:t>
            </a:r>
            <a:endParaRPr lang="th-TH" sz="2400" dirty="0">
              <a:solidFill>
                <a:srgbClr val="9966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70" y="3428407"/>
            <a:ext cx="4550860" cy="198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3674158" y="5786787"/>
            <a:ext cx="1795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ถังน้ำมันเชื้อเพลิง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425539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272441" y="892676"/>
            <a:ext cx="85991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</a:pP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8.1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กรอง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น้ำมันเชื้อเพลิง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ทำหน้าที่กรองสิ่งสกปรกต่าง ๆ เช่นเศษผงที่ปะปนมากับน้ำมันเชื้อเพลิงให้สะอาดก่อนที่จะไหลไปยังปั๊มน้ำมันเชื้อเพลิงและหัวฉีด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2" y="1922463"/>
            <a:ext cx="338137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3547520" y="5384497"/>
            <a:ext cx="2048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กรองน้ำมันเชื้อเพลิง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43114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31547" y="587028"/>
            <a:ext cx="24288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8.1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ปั๊มน้ำมัน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เชื้อเพลิง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409821" y="934235"/>
            <a:ext cx="8145517" cy="4473877"/>
            <a:chOff x="-308" y="2909"/>
            <a:chExt cx="11285" cy="6197"/>
          </a:xfrm>
        </p:grpSpPr>
        <p:pic>
          <p:nvPicPr>
            <p:cNvPr id="5154" name="Picture 3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6" y="3398"/>
              <a:ext cx="5007" cy="5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33"/>
            <p:cNvSpPr txBox="1">
              <a:spLocks noChangeArrowheads="1"/>
            </p:cNvSpPr>
            <p:nvPr/>
          </p:nvSpPr>
          <p:spPr bwMode="auto">
            <a:xfrm>
              <a:off x="557" y="7864"/>
              <a:ext cx="3498" cy="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" algn="ctr" rotWithShape="0">
                      <a:srgbClr val="00FFFF"/>
                    </a:outerShdw>
                  </a:effectLst>
                </a14:hiddenEffects>
              </a:ext>
            </a:extLst>
          </p:spPr>
          <p:txBody>
            <a:bodyPr vert="horz" wrap="square" lIns="60350" tIns="30175" rIns="60350" bIns="301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000" b="0" i="0" u="none" strike="noStrike" cap="none" normalizeH="0" baseline="0" dirty="0" err="1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คลิปล็</a:t>
              </a:r>
              <a:r>
                <a:rPr kumimoji="0" lang="th-TH" sz="20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อกสลักลูกกลิ้ง</a:t>
              </a:r>
              <a:endParaRPr kumimoji="0" lang="th-TH" sz="2000" b="0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6" name="Text Box 32"/>
            <p:cNvSpPr txBox="1">
              <a:spLocks noChangeArrowheads="1"/>
            </p:cNvSpPr>
            <p:nvPr/>
          </p:nvSpPr>
          <p:spPr bwMode="auto">
            <a:xfrm>
              <a:off x="1187" y="8262"/>
              <a:ext cx="2768" cy="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" algn="ctr" rotWithShape="0">
                      <a:srgbClr val="00FFFF"/>
                    </a:outerShdw>
                  </a:effectLst>
                </a14:hiddenEffects>
              </a:ext>
            </a:extLst>
          </p:spPr>
          <p:txBody>
            <a:bodyPr vert="horz" wrap="square" lIns="60350" tIns="30175" rIns="60350" bIns="301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0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แผ่นรองสปริงตัวล่าง</a:t>
              </a:r>
              <a:endParaRPr kumimoji="0" lang="th-TH" sz="2000" b="0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7" name="Text Box 31"/>
            <p:cNvSpPr txBox="1">
              <a:spLocks noChangeArrowheads="1"/>
            </p:cNvSpPr>
            <p:nvPr/>
          </p:nvSpPr>
          <p:spPr bwMode="auto">
            <a:xfrm>
              <a:off x="6970" y="6441"/>
              <a:ext cx="1766" cy="4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" algn="ctr" rotWithShape="0">
                      <a:srgbClr val="00FFFF"/>
                    </a:outerShdw>
                  </a:effectLst>
                </a14:hiddenEffects>
              </a:ext>
            </a:extLst>
          </p:spPr>
          <p:txBody>
            <a:bodyPr vert="horz" wrap="square" lIns="60350" tIns="30175" rIns="60350" bIns="301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0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เฟืองฟันหวี</a:t>
              </a:r>
              <a:endParaRPr kumimoji="0" lang="th-TH" sz="2000" b="0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8" name="Text Box 30"/>
            <p:cNvSpPr txBox="1">
              <a:spLocks noChangeArrowheads="1"/>
            </p:cNvSpPr>
            <p:nvPr/>
          </p:nvSpPr>
          <p:spPr bwMode="auto">
            <a:xfrm>
              <a:off x="826" y="4526"/>
              <a:ext cx="2134" cy="4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" algn="ctr" rotWithShape="0">
                      <a:srgbClr val="00FFFF"/>
                    </a:outerShdw>
                  </a:effectLst>
                </a14:hiddenEffects>
              </a:ext>
            </a:extLst>
          </p:spPr>
          <p:txBody>
            <a:bodyPr vert="horz" wrap="square" lIns="60350" tIns="30175" rIns="60350" bIns="301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0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แหวนยางคอปั๊ม</a:t>
              </a:r>
              <a:endParaRPr kumimoji="0" lang="th-TH" sz="2000" b="0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8275" y="4820"/>
              <a:ext cx="2702" cy="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" algn="ctr" rotWithShape="0">
                      <a:srgbClr val="00FFFF"/>
                    </a:outerShdw>
                  </a:effectLst>
                </a14:hiddenEffects>
              </a:ext>
            </a:extLst>
          </p:spPr>
          <p:txBody>
            <a:bodyPr vert="horz" wrap="square" lIns="60350" tIns="30175" rIns="60350" bIns="301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0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แหวนทองแดง</a:t>
              </a:r>
              <a:endParaRPr kumimoji="0" lang="th-TH" sz="2000" b="0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0" name="Text Box 28"/>
            <p:cNvSpPr txBox="1">
              <a:spLocks noChangeArrowheads="1"/>
            </p:cNvSpPr>
            <p:nvPr/>
          </p:nvSpPr>
          <p:spPr bwMode="auto">
            <a:xfrm>
              <a:off x="6654" y="8623"/>
              <a:ext cx="1826" cy="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" algn="ctr" rotWithShape="0">
                      <a:srgbClr val="00FFFF"/>
                    </a:outerShdw>
                  </a:effectLst>
                </a14:hiddenEffects>
              </a:ext>
            </a:extLst>
          </p:spPr>
          <p:txBody>
            <a:bodyPr vert="horz" wrap="square" lIns="60350" tIns="30175" rIns="60350" bIns="301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0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ลูกกลิ้งปั๊ม</a:t>
              </a:r>
              <a:endParaRPr kumimoji="0" lang="th-TH" sz="2000" b="0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1" name="Text Box 27"/>
            <p:cNvSpPr txBox="1">
              <a:spLocks noChangeArrowheads="1"/>
            </p:cNvSpPr>
            <p:nvPr/>
          </p:nvSpPr>
          <p:spPr bwMode="auto">
            <a:xfrm>
              <a:off x="307" y="6771"/>
              <a:ext cx="2962" cy="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" algn="ctr" rotWithShape="0">
                      <a:srgbClr val="00FFFF"/>
                    </a:outerShdw>
                  </a:effectLst>
                </a14:hiddenEffects>
              </a:ext>
            </a:extLst>
          </p:spPr>
          <p:txBody>
            <a:bodyPr vert="horz" wrap="square" lIns="60350" tIns="30175" rIns="60350" bIns="301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0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แผ่นรองสปริงตัวบน</a:t>
              </a:r>
              <a:endParaRPr kumimoji="0" lang="th-TH" sz="2000" b="0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2" name="Text Box 26"/>
            <p:cNvSpPr txBox="1">
              <a:spLocks noChangeArrowheads="1"/>
            </p:cNvSpPr>
            <p:nvPr/>
          </p:nvSpPr>
          <p:spPr bwMode="auto">
            <a:xfrm>
              <a:off x="-308" y="6325"/>
              <a:ext cx="3594" cy="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" algn="ctr" rotWithShape="0">
                      <a:srgbClr val="00FFFF"/>
                    </a:outerShdw>
                  </a:effectLst>
                </a14:hiddenEffects>
              </a:ext>
            </a:extLst>
          </p:spPr>
          <p:txBody>
            <a:bodyPr vert="horz" wrap="square" lIns="60350" tIns="30175" rIns="60350" bIns="301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0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เฟืองบังคับปลอกลูกปั๊ม</a:t>
              </a:r>
              <a:endParaRPr kumimoji="0" lang="th-TH" sz="2000" b="0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3" name="Text Box 25"/>
            <p:cNvSpPr txBox="1">
              <a:spLocks noChangeArrowheads="1"/>
            </p:cNvSpPr>
            <p:nvPr/>
          </p:nvSpPr>
          <p:spPr bwMode="auto">
            <a:xfrm>
              <a:off x="6772" y="7285"/>
              <a:ext cx="1708" cy="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" algn="ctr" rotWithShape="0">
                      <a:srgbClr val="00FFFF"/>
                    </a:outerShdw>
                  </a:effectLst>
                </a14:hiddenEffects>
              </a:ext>
            </a:extLst>
          </p:spPr>
          <p:txBody>
            <a:bodyPr vert="horz" wrap="square" lIns="60350" tIns="30175" rIns="60350" bIns="301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0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สปริงลูกปั๊ม</a:t>
              </a:r>
              <a:endParaRPr kumimoji="0" lang="th-TH" sz="2000" b="0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7611" y="5602"/>
              <a:ext cx="1125" cy="4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" algn="ctr" rotWithShape="0">
                      <a:srgbClr val="00FFFF"/>
                    </a:outerShdw>
                  </a:effectLst>
                </a14:hiddenEffects>
              </a:ext>
            </a:extLst>
          </p:spPr>
          <p:txBody>
            <a:bodyPr vert="horz" wrap="square" lIns="60350" tIns="30175" rIns="60350" bIns="301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0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ลูกปั๊ม</a:t>
              </a:r>
              <a:endParaRPr kumimoji="0" lang="th-TH" sz="2000" b="0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5" name="Text Box 23"/>
            <p:cNvSpPr txBox="1">
              <a:spLocks noChangeArrowheads="1"/>
            </p:cNvSpPr>
            <p:nvPr/>
          </p:nvSpPr>
          <p:spPr bwMode="auto">
            <a:xfrm>
              <a:off x="6347" y="2909"/>
              <a:ext cx="3715" cy="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" algn="ctr" rotWithShape="0">
                      <a:srgbClr val="00FFFF"/>
                    </a:outerShdw>
                  </a:effectLst>
                </a14:hiddenEffects>
              </a:ext>
            </a:extLst>
          </p:spPr>
          <p:txBody>
            <a:bodyPr vert="horz" wrap="square" lIns="60350" tIns="30175" rIns="60350" bIns="301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0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นอตยึดเรือนวาล์วส่ง</a:t>
              </a:r>
              <a:endParaRPr kumimoji="0" lang="th-TH" sz="2000" b="0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>
              <a:off x="2113" y="3864"/>
              <a:ext cx="2077" cy="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" algn="ctr" rotWithShape="0">
                      <a:srgbClr val="00FFFF"/>
                    </a:outerShdw>
                  </a:effectLst>
                </a14:hiddenEffects>
              </a:ext>
            </a:extLst>
          </p:spPr>
          <p:txBody>
            <a:bodyPr vert="horz" wrap="square" lIns="60350" tIns="30175" rIns="60350" bIns="301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0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สปริงวาล์วส่ง</a:t>
              </a:r>
              <a:endParaRPr kumimoji="0" lang="th-TH" sz="2000" b="0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7" name="Text Box 21"/>
            <p:cNvSpPr txBox="1">
              <a:spLocks noChangeArrowheads="1"/>
            </p:cNvSpPr>
            <p:nvPr/>
          </p:nvSpPr>
          <p:spPr bwMode="auto">
            <a:xfrm>
              <a:off x="500" y="4973"/>
              <a:ext cx="2508" cy="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" algn="ctr" rotWithShape="0">
                      <a:srgbClr val="00FFFF"/>
                    </a:outerShdw>
                  </a:effectLst>
                </a14:hiddenEffects>
              </a:ext>
            </a:extLst>
          </p:spPr>
          <p:txBody>
            <a:bodyPr vert="horz" wrap="square" lIns="60350" tIns="30175" rIns="60350" bIns="301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0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ชุดวาล์วส่ง</a:t>
              </a:r>
              <a:endParaRPr kumimoji="0" lang="th-TH" sz="2000" b="0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8" name="Text Box 20"/>
            <p:cNvSpPr txBox="1">
              <a:spLocks noChangeArrowheads="1"/>
            </p:cNvSpPr>
            <p:nvPr/>
          </p:nvSpPr>
          <p:spPr bwMode="auto">
            <a:xfrm>
              <a:off x="1060" y="5376"/>
              <a:ext cx="1667" cy="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" algn="ctr" rotWithShape="0">
                      <a:srgbClr val="00FFFF"/>
                    </a:outerShdw>
                  </a:effectLst>
                </a14:hiddenEffects>
              </a:ext>
            </a:extLst>
          </p:spPr>
          <p:txBody>
            <a:bodyPr vert="horz" wrap="square" lIns="60350" tIns="30175" rIns="60350" bIns="301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0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เรือนปั๊ม</a:t>
              </a:r>
              <a:endParaRPr kumimoji="0" lang="th-TH" sz="2000" b="0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913" y="5705"/>
              <a:ext cx="2218" cy="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99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" algn="ctr" rotWithShape="0">
                      <a:srgbClr val="00FFFF"/>
                    </a:outerShdw>
                  </a:effectLst>
                </a14:hiddenEffects>
              </a:ext>
            </a:extLst>
          </p:spPr>
          <p:txBody>
            <a:bodyPr vert="horz" wrap="square" lIns="60350" tIns="30175" rIns="60350" bIns="301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2000" b="0" i="0" u="none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ordia New" panose="020B0304020202020204" pitchFamily="34" charset="-34"/>
                  <a:ea typeface="Times New Roman" panose="02020603050405020304" pitchFamily="18" charset="0"/>
                  <a:cs typeface="Cordia New" panose="020B0304020202020204" pitchFamily="34" charset="-34"/>
                </a:rPr>
                <a:t>กระบอกปั๊ม</a:t>
              </a:r>
              <a:endParaRPr kumimoji="0" lang="th-TH" sz="2000" b="0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grpSp>
          <p:nvGrpSpPr>
            <p:cNvPr id="20" name="Group 2"/>
            <p:cNvGrpSpPr>
              <a:grpSpLocks/>
            </p:cNvGrpSpPr>
            <p:nvPr/>
          </p:nvGrpSpPr>
          <p:grpSpPr bwMode="auto">
            <a:xfrm>
              <a:off x="2787" y="3699"/>
              <a:ext cx="5828" cy="5207"/>
              <a:chOff x="2988" y="4314"/>
              <a:chExt cx="5585" cy="4989"/>
            </a:xfrm>
          </p:grpSpPr>
          <p:sp>
            <p:nvSpPr>
              <p:cNvPr id="21" name="Line 18"/>
              <p:cNvSpPr>
                <a:spLocks noChangeShapeType="1"/>
              </p:cNvSpPr>
              <p:nvPr/>
            </p:nvSpPr>
            <p:spPr bwMode="auto">
              <a:xfrm>
                <a:off x="4059" y="8545"/>
                <a:ext cx="567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2" name="Line 17"/>
              <p:cNvSpPr>
                <a:spLocks noChangeShapeType="1"/>
              </p:cNvSpPr>
              <p:nvPr/>
            </p:nvSpPr>
            <p:spPr bwMode="auto">
              <a:xfrm flipH="1">
                <a:off x="6381" y="7164"/>
                <a:ext cx="567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3" name="Line 16"/>
              <p:cNvSpPr>
                <a:spLocks noChangeShapeType="1"/>
              </p:cNvSpPr>
              <p:nvPr/>
            </p:nvSpPr>
            <p:spPr bwMode="auto">
              <a:xfrm>
                <a:off x="3141" y="5394"/>
                <a:ext cx="198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4" name="Line 15"/>
              <p:cNvSpPr>
                <a:spLocks noChangeShapeType="1"/>
              </p:cNvSpPr>
              <p:nvPr/>
            </p:nvSpPr>
            <p:spPr bwMode="auto">
              <a:xfrm rot="21205499">
                <a:off x="4086" y="8829"/>
                <a:ext cx="113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5" name="Line 14"/>
              <p:cNvSpPr>
                <a:spLocks noChangeShapeType="1"/>
              </p:cNvSpPr>
              <p:nvPr/>
            </p:nvSpPr>
            <p:spPr bwMode="auto">
              <a:xfrm flipH="1" flipV="1">
                <a:off x="7786" y="5279"/>
                <a:ext cx="787" cy="3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FFF00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6" name="Line 13"/>
              <p:cNvSpPr>
                <a:spLocks noChangeShapeType="1"/>
              </p:cNvSpPr>
              <p:nvPr/>
            </p:nvSpPr>
            <p:spPr bwMode="auto">
              <a:xfrm flipH="1" flipV="1">
                <a:off x="7314" y="5629"/>
                <a:ext cx="125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FFF00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7" name="Line 12"/>
              <p:cNvSpPr>
                <a:spLocks noChangeShapeType="1"/>
              </p:cNvSpPr>
              <p:nvPr/>
            </p:nvSpPr>
            <p:spPr bwMode="auto">
              <a:xfrm flipH="1" flipV="1">
                <a:off x="5596" y="9299"/>
                <a:ext cx="1264" cy="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FFF00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8" name="Line 11"/>
              <p:cNvSpPr>
                <a:spLocks noChangeShapeType="1"/>
              </p:cNvSpPr>
              <p:nvPr/>
            </p:nvSpPr>
            <p:spPr bwMode="auto">
              <a:xfrm>
                <a:off x="3426" y="7496"/>
                <a:ext cx="198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29" name="Line 10"/>
              <p:cNvSpPr>
                <a:spLocks noChangeShapeType="1"/>
              </p:cNvSpPr>
              <p:nvPr/>
            </p:nvSpPr>
            <p:spPr bwMode="auto">
              <a:xfrm>
                <a:off x="3426" y="7176"/>
                <a:ext cx="198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30" name="Line 9"/>
              <p:cNvSpPr>
                <a:spLocks noChangeShapeType="1"/>
              </p:cNvSpPr>
              <p:nvPr/>
            </p:nvSpPr>
            <p:spPr bwMode="auto">
              <a:xfrm flipH="1">
                <a:off x="5661" y="8033"/>
                <a:ext cx="113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31" name="Line 8"/>
              <p:cNvSpPr>
                <a:spLocks noChangeShapeType="1"/>
              </p:cNvSpPr>
              <p:nvPr/>
            </p:nvSpPr>
            <p:spPr bwMode="auto">
              <a:xfrm flipH="1">
                <a:off x="5631" y="6394"/>
                <a:ext cx="198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5152" name="Line 7"/>
              <p:cNvSpPr>
                <a:spLocks noChangeShapeType="1"/>
              </p:cNvSpPr>
              <p:nvPr/>
            </p:nvSpPr>
            <p:spPr bwMode="auto">
              <a:xfrm rot="-1982704" flipH="1" flipV="1">
                <a:off x="5849" y="4314"/>
                <a:ext cx="101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5153" name="Line 6"/>
              <p:cNvSpPr>
                <a:spLocks noChangeShapeType="1"/>
              </p:cNvSpPr>
              <p:nvPr/>
            </p:nvSpPr>
            <p:spPr bwMode="auto">
              <a:xfrm>
                <a:off x="4371" y="4739"/>
                <a:ext cx="113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5155" name="Line 5"/>
              <p:cNvSpPr>
                <a:spLocks noChangeShapeType="1"/>
              </p:cNvSpPr>
              <p:nvPr/>
            </p:nvSpPr>
            <p:spPr bwMode="auto">
              <a:xfrm>
                <a:off x="3246" y="5816"/>
                <a:ext cx="226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5156" name="Line 4"/>
              <p:cNvSpPr>
                <a:spLocks noChangeShapeType="1"/>
              </p:cNvSpPr>
              <p:nvPr/>
            </p:nvSpPr>
            <p:spPr bwMode="auto">
              <a:xfrm>
                <a:off x="2988" y="6167"/>
                <a:ext cx="567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  <p:sp>
            <p:nvSpPr>
              <p:cNvPr id="5157" name="Line 3"/>
              <p:cNvSpPr>
                <a:spLocks noChangeShapeType="1"/>
              </p:cNvSpPr>
              <p:nvPr/>
            </p:nvSpPr>
            <p:spPr bwMode="auto">
              <a:xfrm>
                <a:off x="3276" y="6464"/>
                <a:ext cx="198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2000">
                  <a:solidFill>
                    <a:srgbClr val="008080"/>
                  </a:solidFill>
                  <a:latin typeface="Cordia New" panose="020B0304020202020204" pitchFamily="34" charset="-34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5158" name="สี่เหลี่ยมผืนผ้า 5157"/>
          <p:cNvSpPr/>
          <p:nvPr/>
        </p:nvSpPr>
        <p:spPr>
          <a:xfrm>
            <a:off x="2765604" y="5735406"/>
            <a:ext cx="3433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ส่วนประกอบของปั๊มน้ำมันเชื้อเพลิง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34505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1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66178" y="897720"/>
            <a:ext cx="86116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 smtClean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ปั๊มน้ำมัน</a:t>
            </a:r>
            <a:r>
              <a:rPr lang="th-TH" sz="2400" b="1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เชื้อเพลิงมีส่วนประกอบต่าง ๆ </a:t>
            </a:r>
            <a:r>
              <a:rPr lang="th-TH" sz="2400" b="1" dirty="0" smtClean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ดังนี้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2400" dirty="0">
              <a:solidFill>
                <a:srgbClr val="00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756285" algn="l"/>
                <a:tab pos="900430" algn="l"/>
              </a:tabLst>
            </a:pPr>
            <a:r>
              <a:rPr lang="en-US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 smtClean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1</a:t>
            </a:r>
            <a:r>
              <a:rPr lang="th-TH" sz="2400" dirty="0" smtClean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นอต</a:t>
            </a: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ยึดวาล์วส่ง เป็นตัวยึดวาล์วส่งน้ำมันอยู่ด้านบนของหัวฉีด ปลายด้านหนึ่งจะต่ออยู่กับท่อน้ำมันแรงดันสูงและปลายอีกด้านหนึ่งจะขันยึดอยู่กับด้านบนของปั๊มเพื่อบังคับชุดวาล์วส่งให้นั่งอยู่กับบ่าของกระบอก</a:t>
            </a:r>
            <a:r>
              <a:rPr lang="th-TH" sz="2400" dirty="0" smtClean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ปั๊ม</a:t>
            </a:r>
          </a:p>
          <a:p>
            <a:pPr algn="thaiDist">
              <a:spcAft>
                <a:spcPts val="0"/>
              </a:spcAft>
              <a:tabLst>
                <a:tab pos="756285" algn="l"/>
                <a:tab pos="900430" algn="l"/>
              </a:tabLst>
            </a:pPr>
            <a:endParaRPr lang="en-US" sz="2400" dirty="0">
              <a:solidFill>
                <a:srgbClr val="00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756285" algn="l"/>
                <a:tab pos="900430" algn="l"/>
              </a:tabLst>
            </a:pPr>
            <a:r>
              <a:rPr lang="en-US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 smtClean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2</a:t>
            </a:r>
            <a:r>
              <a:rPr lang="th-TH" sz="2400" dirty="0" smtClean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สปริง</a:t>
            </a: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วาล์วส่ง ทำหน้าที่กดวาล์วส่งให้นั่งอยู่บนบ่าของวาล์วส่ง เพื่อไม่ให้น้ำมันไหลผ่าน</a:t>
            </a:r>
            <a:r>
              <a:rPr lang="th-TH" sz="2400" dirty="0" smtClean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ได้</a:t>
            </a:r>
          </a:p>
          <a:p>
            <a:pPr algn="thaiDist">
              <a:spcAft>
                <a:spcPts val="0"/>
              </a:spcAft>
              <a:tabLst>
                <a:tab pos="756285" algn="l"/>
                <a:tab pos="900430" algn="l"/>
              </a:tabLst>
            </a:pPr>
            <a:endParaRPr lang="en-US" sz="2400" dirty="0">
              <a:solidFill>
                <a:srgbClr val="006600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756285" algn="l"/>
                <a:tab pos="900430" algn="l"/>
              </a:tabLst>
            </a:pPr>
            <a:r>
              <a:rPr lang="en-US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dirty="0" smtClean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3</a:t>
            </a:r>
            <a:r>
              <a:rPr lang="th-TH" sz="2400" dirty="0" smtClean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ชุด</a:t>
            </a: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วาล์วส่งน้ำมันเชื้อเพลิง ชุดวาล์วส่งน้ำมันทำหน้าที่</a:t>
            </a:r>
            <a:r>
              <a:rPr lang="en-US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en-US" sz="2400" dirty="0">
              <a:solidFill>
                <a:srgbClr val="006600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10954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739" y="875805"/>
            <a:ext cx="34861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589" y="2390001"/>
            <a:ext cx="35433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5683624" y="1367411"/>
            <a:ext cx="25458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ชุดวาล์วส่งน้ำมันเชื้อเพลิง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683624" y="3118664"/>
            <a:ext cx="2694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การทำงานชุดวาล์วส่งน้ำมัน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41126" y="4344908"/>
            <a:ext cx="86617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</a:pPr>
            <a:r>
              <a:rPr lang="th-TH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i="1" dirty="0" smtClean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เมื่อ</a:t>
            </a:r>
            <a:r>
              <a:rPr lang="th-TH" sz="2400" i="1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ปั๊มน้ำมันเชื้อเพลิงทำงาน ปั๊มน้ำมันเชื้อเพลิงก็จะส่งน้ำมันแรงดันสูงจากปั๊มผ่านวาล์วส่งน้ำมันเชื้อเพลิงโดยน้ำมันแรงดันสูงชนะแรงดันของสปริงวาล์วส่งน้ำมัน ส่งน้ำมันไปยังหัวฉีด ให้หัวฉีด</a:t>
            </a:r>
            <a:br>
              <a:rPr lang="th-TH" sz="2400" i="1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2400" i="1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ฉีดน้ำมันเข้าสู่กระบอกสูบเพื่อให้เครื่องยนต์ทำงานตามจังหวะการทำงาน </a:t>
            </a:r>
            <a:endParaRPr lang="en-US" sz="1800" i="1" dirty="0">
              <a:solidFill>
                <a:srgbClr val="7030A0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184936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44257" y="722314"/>
            <a:ext cx="86241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4</a:t>
            </a:r>
            <a:r>
              <a:rPr lang="th-TH" sz="2400" dirty="0" smtClean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กระบอก</a:t>
            </a: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ปั๊มและลูกปั๊ม</a:t>
            </a:r>
            <a:r>
              <a:rPr lang="th-TH" sz="2400" b="1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sz="2400" dirty="0">
                <a:solidFill>
                  <a:srgbClr val="0066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มีส่วนประกอบดังนี้</a:t>
            </a:r>
            <a:endParaRPr lang="en-US" sz="1800" dirty="0">
              <a:solidFill>
                <a:srgbClr val="006600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3462468" y="1385979"/>
            <a:ext cx="3031299" cy="4199853"/>
            <a:chOff x="3766" y="2461"/>
            <a:chExt cx="3929" cy="5446"/>
          </a:xfrm>
        </p:grpSpPr>
        <p:pic>
          <p:nvPicPr>
            <p:cNvPr id="7188" name="Picture 2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6" y="2461"/>
              <a:ext cx="1026" cy="5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Line 19"/>
            <p:cNvSpPr>
              <a:spLocks noChangeShapeType="1"/>
            </p:cNvSpPr>
            <p:nvPr/>
          </p:nvSpPr>
          <p:spPr bwMode="auto">
            <a:xfrm>
              <a:off x="4679" y="2972"/>
              <a:ext cx="42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" name="Line 18"/>
            <p:cNvSpPr>
              <a:spLocks noChangeShapeType="1"/>
            </p:cNvSpPr>
            <p:nvPr/>
          </p:nvSpPr>
          <p:spPr bwMode="auto">
            <a:xfrm>
              <a:off x="4426" y="3290"/>
              <a:ext cx="72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>
              <a:off x="4414" y="3866"/>
              <a:ext cx="72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8" name="Line 16"/>
            <p:cNvSpPr>
              <a:spLocks noChangeShapeType="1"/>
            </p:cNvSpPr>
            <p:nvPr/>
          </p:nvSpPr>
          <p:spPr bwMode="auto">
            <a:xfrm>
              <a:off x="4373" y="7236"/>
              <a:ext cx="607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9" name="Line 15"/>
            <p:cNvSpPr>
              <a:spLocks noChangeShapeType="1"/>
            </p:cNvSpPr>
            <p:nvPr/>
          </p:nvSpPr>
          <p:spPr bwMode="auto">
            <a:xfrm>
              <a:off x="4301" y="5032"/>
              <a:ext cx="42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0" name="Freeform 14"/>
            <p:cNvSpPr>
              <a:spLocks/>
            </p:cNvSpPr>
            <p:nvPr/>
          </p:nvSpPr>
          <p:spPr bwMode="auto">
            <a:xfrm>
              <a:off x="4317" y="5349"/>
              <a:ext cx="360" cy="180"/>
            </a:xfrm>
            <a:custGeom>
              <a:avLst/>
              <a:gdLst>
                <a:gd name="T0" fmla="*/ 0 w 360"/>
                <a:gd name="T1" fmla="*/ 0 h 180"/>
                <a:gd name="T2" fmla="*/ 180 w 360"/>
                <a:gd name="T3" fmla="*/ 0 h 180"/>
                <a:gd name="T4" fmla="*/ 180 w 360"/>
                <a:gd name="T5" fmla="*/ 180 h 180"/>
                <a:gd name="T6" fmla="*/ 360 w 360"/>
                <a:gd name="T7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0" h="180">
                  <a:moveTo>
                    <a:pt x="0" y="0"/>
                  </a:moveTo>
                  <a:lnTo>
                    <a:pt x="180" y="0"/>
                  </a:lnTo>
                  <a:lnTo>
                    <a:pt x="180" y="180"/>
                  </a:lnTo>
                  <a:lnTo>
                    <a:pt x="360" y="18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4181" y="4682"/>
              <a:ext cx="540" cy="360"/>
            </a:xfrm>
            <a:custGeom>
              <a:avLst/>
              <a:gdLst>
                <a:gd name="T0" fmla="*/ 0 w 540"/>
                <a:gd name="T1" fmla="*/ 360 h 360"/>
                <a:gd name="T2" fmla="*/ 0 w 540"/>
                <a:gd name="T3" fmla="*/ 0 h 360"/>
                <a:gd name="T4" fmla="*/ 540 w 540"/>
                <a:gd name="T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0" h="360">
                  <a:moveTo>
                    <a:pt x="0" y="360"/>
                  </a:moveTo>
                  <a:lnTo>
                    <a:pt x="0" y="0"/>
                  </a:lnTo>
                  <a:lnTo>
                    <a:pt x="54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4401" y="6060"/>
              <a:ext cx="42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4471" y="6750"/>
              <a:ext cx="42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5041" y="2703"/>
              <a:ext cx="1350" cy="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กระบอกปั๊ม</a:t>
              </a:r>
              <a:endParaRPr kumimoji="0" lang="th-TH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5051" y="3035"/>
              <a:ext cx="1216" cy="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รูน้ำมันเข้า</a:t>
              </a:r>
              <a:endParaRPr kumimoji="0" lang="th-TH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5075" y="3593"/>
              <a:ext cx="1884" cy="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ร่องล็อกกระบอกปั๊ม</a:t>
              </a:r>
              <a:endParaRPr kumimoji="0" lang="th-TH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4643" y="4395"/>
              <a:ext cx="1748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ร่องบากดับเครื่อง</a:t>
              </a:r>
              <a:endParaRPr kumimoji="0" lang="th-TH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4677" y="4766"/>
              <a:ext cx="2059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จุดตัดน้ำมันระยะแรก</a:t>
              </a:r>
              <a:endParaRPr kumimoji="0" lang="th-TH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Text Box 5"/>
            <p:cNvSpPr txBox="1">
              <a:spLocks noChangeArrowheads="1"/>
            </p:cNvSpPr>
            <p:nvPr/>
          </p:nvSpPr>
          <p:spPr bwMode="auto">
            <a:xfrm>
              <a:off x="4677" y="5254"/>
              <a:ext cx="2160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ร่องเวียนควบคุมน้ำมัน</a:t>
              </a:r>
              <a:endParaRPr kumimoji="0" lang="th-TH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Text Box 4"/>
            <p:cNvSpPr txBox="1">
              <a:spLocks noChangeArrowheads="1"/>
            </p:cNvSpPr>
            <p:nvPr/>
          </p:nvSpPr>
          <p:spPr bwMode="auto">
            <a:xfrm>
              <a:off x="4789" y="5768"/>
              <a:ext cx="936" cy="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ลูกปั๊ม</a:t>
              </a:r>
              <a:endParaRPr kumimoji="0" lang="th-TH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Text Box 3"/>
            <p:cNvSpPr txBox="1">
              <a:spLocks noChangeArrowheads="1"/>
            </p:cNvSpPr>
            <p:nvPr/>
          </p:nvSpPr>
          <p:spPr bwMode="auto">
            <a:xfrm>
              <a:off x="4843" y="6446"/>
              <a:ext cx="2852" cy="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หน้าแปลนสวมเฟืองปลอกบังคับ</a:t>
              </a:r>
              <a:endParaRPr kumimoji="0" lang="th-TH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Text Box 2"/>
            <p:cNvSpPr txBox="1">
              <a:spLocks noChangeArrowheads="1"/>
            </p:cNvSpPr>
            <p:nvPr/>
          </p:nvSpPr>
          <p:spPr bwMode="auto">
            <a:xfrm>
              <a:off x="4939" y="6992"/>
              <a:ext cx="1080" cy="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h-TH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แกนปั๊ม</a:t>
              </a:r>
              <a:endParaRPr kumimoji="0" lang="th-TH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3" name="สี่เหลี่ยมผืนผ้า 22"/>
          <p:cNvSpPr/>
          <p:nvPr/>
        </p:nvSpPr>
        <p:spPr>
          <a:xfrm>
            <a:off x="2691123" y="5787833"/>
            <a:ext cx="3802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ส่วนประกอบของกระบอกปั๊มและลูกปั๊ม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430887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</p:bldLst>
  </p:timing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1031</TotalTime>
  <Words>582</Words>
  <Application>Microsoft Office PowerPoint</Application>
  <PresentationFormat>นำเสนอทางหน้าจอ (4:3)</PresentationFormat>
  <Paragraphs>218</Paragraphs>
  <Slides>27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27</vt:i4>
      </vt:variant>
    </vt:vector>
  </HeadingPairs>
  <TitlesOfParts>
    <vt:vector size="35" baseType="lpstr">
      <vt:lpstr>Angsana New</vt:lpstr>
      <vt:lpstr>Arial</vt:lpstr>
      <vt:lpstr>Calibri</vt:lpstr>
      <vt:lpstr>Calibri Light</vt:lpstr>
      <vt:lpstr>Cordia New</vt:lpstr>
      <vt:lpstr>TH SarabunPSK</vt:lpstr>
      <vt:lpstr>Times New Roman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deed_30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Administrator</dc:creator>
  <cp:lastModifiedBy>Administrator</cp:lastModifiedBy>
  <cp:revision>122</cp:revision>
  <dcterms:created xsi:type="dcterms:W3CDTF">2020-06-16T04:35:48Z</dcterms:created>
  <dcterms:modified xsi:type="dcterms:W3CDTF">2020-06-18T06:28:44Z</dcterms:modified>
</cp:coreProperties>
</file>