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FF"/>
    <a:srgbClr val="000066"/>
    <a:srgbClr val="008080"/>
    <a:srgbClr val="003300"/>
    <a:srgbClr val="996600"/>
    <a:srgbClr val="993300"/>
    <a:srgbClr val="660033"/>
    <a:srgbClr val="99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588" y="10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126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9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283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36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590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040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610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0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89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5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5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C319-874A-438D-98EC-6EED1E3E2AFC}" type="datetimeFigureOut">
              <a:rPr lang="th-TH" smtClean="0"/>
              <a:t>25/03/64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78E6-11A9-4E0A-A7ED-4AA4FBAC53C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51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8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6178" y="722315"/>
            <a:ext cx="8611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756285" algn="l"/>
              </a:tabLst>
            </a:pPr>
            <a:r>
              <a:rPr lang="en-US" sz="2400" b="1" dirty="0" smtClean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9.3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การตั้งระยะห่างวาล์วไอดีและไอเสีย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093412" y="1722328"/>
            <a:ext cx="5949315" cy="3001963"/>
            <a:chOff x="1381" y="8272"/>
            <a:chExt cx="9369" cy="4728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381" y="8272"/>
              <a:ext cx="4650" cy="4698"/>
              <a:chOff x="2520" y="2862"/>
              <a:chExt cx="4650" cy="4698"/>
            </a:xfrm>
          </p:grpSpPr>
          <p:grpSp>
            <p:nvGrpSpPr>
              <p:cNvPr id="18" name="Group 19"/>
              <p:cNvGrpSpPr>
                <a:grpSpLocks/>
              </p:cNvGrpSpPr>
              <p:nvPr/>
            </p:nvGrpSpPr>
            <p:grpSpPr bwMode="auto">
              <a:xfrm>
                <a:off x="2700" y="2862"/>
                <a:ext cx="4470" cy="4653"/>
                <a:chOff x="2700" y="2865"/>
                <a:chExt cx="4470" cy="4653"/>
              </a:xfrm>
            </p:grpSpPr>
            <p:grpSp>
              <p:nvGrpSpPr>
                <p:cNvPr id="21" name="Group 28"/>
                <p:cNvGrpSpPr>
                  <a:grpSpLocks/>
                </p:cNvGrpSpPr>
                <p:nvPr/>
              </p:nvGrpSpPr>
              <p:grpSpPr bwMode="auto">
                <a:xfrm>
                  <a:off x="3390" y="5160"/>
                  <a:ext cx="3780" cy="2358"/>
                  <a:chOff x="3075" y="5220"/>
                  <a:chExt cx="3780" cy="2358"/>
                </a:xfrm>
              </p:grpSpPr>
              <p:pic>
                <p:nvPicPr>
                  <p:cNvPr id="9255" name="Picture 39" descr="ลูกสูบ+กระบอกสูบ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5397" t="24318" r="50476" b="25990"/>
                  <a:stretch>
                    <a:fillRect/>
                  </a:stretch>
                </p:blipFill>
                <p:spPr bwMode="auto">
                  <a:xfrm>
                    <a:off x="3075" y="5302"/>
                    <a:ext cx="920" cy="227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29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3730" y="5220"/>
                    <a:ext cx="3125" cy="1388"/>
                    <a:chOff x="3730" y="5220"/>
                    <a:chExt cx="3125" cy="1388"/>
                  </a:xfrm>
                </p:grpSpPr>
                <p:sp>
                  <p:nvSpPr>
                    <p:cNvPr id="30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71" y="5489"/>
                      <a:ext cx="1319" cy="5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กระบอกสูบ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31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5220"/>
                      <a:ext cx="2715" cy="5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จุดศูนย์ตายบน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grpSp>
                  <p:nvGrpSpPr>
                    <p:cNvPr id="9216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30" y="5572"/>
                      <a:ext cx="521" cy="742"/>
                      <a:chOff x="5637" y="3380"/>
                      <a:chExt cx="618" cy="880"/>
                    </a:xfrm>
                  </p:grpSpPr>
                  <p:sp>
                    <p:nvSpPr>
                      <p:cNvPr id="9219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637" y="3900"/>
                        <a:ext cx="5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  <a:headEnd type="triangle" w="sm" len="sm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1600">
                          <a:solidFill>
                            <a:srgbClr val="00808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9220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15" y="3380"/>
                        <a:ext cx="54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  <a:headEnd type="triangle" w="sm" len="sm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1600">
                          <a:solidFill>
                            <a:srgbClr val="00808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9221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00" y="4260"/>
                        <a:ext cx="54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  <a:headEnd type="triangle" w="sm" len="sm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1600">
                          <a:solidFill>
                            <a:srgbClr val="00808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  <p:sp>
                    <p:nvSpPr>
                      <p:cNvPr id="9222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760" y="3623"/>
                        <a:ext cx="482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round/>
                        <a:headEnd type="triangle" w="sm" len="sm"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th-TH" sz="1600">
                          <a:solidFill>
                            <a:srgbClr val="008080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endParaRPr>
                      </a:p>
                    </p:txBody>
                  </p:sp>
                </p:grpSp>
                <p:sp>
                  <p:nvSpPr>
                    <p:cNvPr id="9217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84" y="5737"/>
                      <a:ext cx="2660" cy="5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ลูกสูบ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9218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0" y="6068"/>
                      <a:ext cx="2401" cy="5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จุดศูนย์ตายล่าง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grpSp>
              <p:nvGrpSpPr>
                <p:cNvPr id="22" name="Group 20"/>
                <p:cNvGrpSpPr>
                  <a:grpSpLocks/>
                </p:cNvGrpSpPr>
                <p:nvPr/>
              </p:nvGrpSpPr>
              <p:grpSpPr bwMode="auto">
                <a:xfrm>
                  <a:off x="2700" y="2865"/>
                  <a:ext cx="4020" cy="2292"/>
                  <a:chOff x="2700" y="2865"/>
                  <a:chExt cx="4020" cy="2292"/>
                </a:xfrm>
              </p:grpSpPr>
              <p:grpSp>
                <p:nvGrpSpPr>
                  <p:cNvPr id="2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700" y="2865"/>
                    <a:ext cx="2280" cy="2160"/>
                    <a:chOff x="2220" y="3510"/>
                    <a:chExt cx="2100" cy="1890"/>
                  </a:xfrm>
                </p:grpSpPr>
                <p:pic>
                  <p:nvPicPr>
                    <p:cNvPr id="9243" name="Picture 27" descr="DSCF153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lum contrast="12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r="16667"/>
                    <a:stretch>
                      <a:fillRect/>
                    </a:stretch>
                  </p:blipFill>
                  <p:spPr bwMode="auto">
                    <a:xfrm>
                      <a:off x="2220" y="3510"/>
                      <a:ext cx="2100" cy="189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27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58" y="4696"/>
                      <a:ext cx="889" cy="4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มาร์ค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8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16" y="3806"/>
                      <a:ext cx="297" cy="297"/>
                    </a:xfrm>
                    <a:prstGeom prst="leftArrow">
                      <a:avLst>
                        <a:gd name="adj1" fmla="val 50000"/>
                        <a:gd name="adj2" fmla="val 25000"/>
                      </a:avLst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1600">
                        <a:solidFill>
                          <a:srgbClr val="00808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24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980" y="4395"/>
                    <a:ext cx="1740" cy="762"/>
                    <a:chOff x="4980" y="4395"/>
                    <a:chExt cx="1740" cy="762"/>
                  </a:xfrm>
                </p:grpSpPr>
                <p:sp>
                  <p:nvSpPr>
                    <p:cNvPr id="25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80" y="4395"/>
                      <a:ext cx="1440" cy="7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ดูมาร์ค</a:t>
                      </a:r>
                      <a:endParaRPr kumimoji="0" lang="th-TH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80" y="4695"/>
                      <a:ext cx="36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 type="triangle" w="sm" len="sm"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1600">
                        <a:solidFill>
                          <a:srgbClr val="00808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2520" y="4860"/>
                <a:ext cx="1063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(ก)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Text Box 17"/>
              <p:cNvSpPr txBox="1">
                <a:spLocks noChangeArrowheads="1"/>
              </p:cNvSpPr>
              <p:nvPr/>
            </p:nvSpPr>
            <p:spPr bwMode="auto">
              <a:xfrm>
                <a:off x="2520" y="6840"/>
                <a:ext cx="1063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(ค)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3833" y="8280"/>
              <a:ext cx="6917" cy="4720"/>
              <a:chOff x="4972" y="2870"/>
              <a:chExt cx="6917" cy="472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4972" y="2870"/>
                <a:ext cx="6917" cy="4510"/>
                <a:chOff x="4972" y="2835"/>
                <a:chExt cx="6917" cy="4510"/>
              </a:xfrm>
            </p:grpSpPr>
            <p:sp>
              <p:nvSpPr>
                <p:cNvPr id="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972" y="2895"/>
                  <a:ext cx="1821" cy="5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16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ฟิลเลอร์เกจ</a:t>
                  </a:r>
                  <a:endParaRPr kumimoji="0" lang="th-TH" sz="16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1" name="Group 7"/>
                <p:cNvGrpSpPr>
                  <a:grpSpLocks/>
                </p:cNvGrpSpPr>
                <p:nvPr/>
              </p:nvGrpSpPr>
              <p:grpSpPr bwMode="auto">
                <a:xfrm>
                  <a:off x="6600" y="2835"/>
                  <a:ext cx="5289" cy="4510"/>
                  <a:chOff x="6600" y="2910"/>
                  <a:chExt cx="5289" cy="4510"/>
                </a:xfrm>
              </p:grpSpPr>
              <p:grpSp>
                <p:nvGrpSpPr>
                  <p:cNvPr id="13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6600" y="5430"/>
                    <a:ext cx="3345" cy="1990"/>
                    <a:chOff x="7170" y="5445"/>
                    <a:chExt cx="3345" cy="1990"/>
                  </a:xfrm>
                </p:grpSpPr>
                <p:pic>
                  <p:nvPicPr>
                    <p:cNvPr id="9230" name="Picture 14" descr="ตั้งลิ้น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lum contrast="12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971" t="8670"/>
                    <a:stretch>
                      <a:fillRect/>
                    </a:stretch>
                  </p:blipFill>
                  <p:spPr bwMode="auto">
                    <a:xfrm>
                      <a:off x="7740" y="5580"/>
                      <a:ext cx="2775" cy="185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7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70" y="5445"/>
                      <a:ext cx="1705" cy="7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ระยะห่าง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1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7065" y="2910"/>
                    <a:ext cx="4824" cy="2164"/>
                    <a:chOff x="7065" y="2910"/>
                    <a:chExt cx="4824" cy="2164"/>
                  </a:xfrm>
                </p:grpSpPr>
                <p:pic>
                  <p:nvPicPr>
                    <p:cNvPr id="9227" name="Picture 11" descr="DSCF150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lum bright="18000" contrast="42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2296"/>
                    <a:stretch>
                      <a:fillRect/>
                    </a:stretch>
                  </p:blipFill>
                  <p:spPr bwMode="auto">
                    <a:xfrm>
                      <a:off x="7065" y="2910"/>
                      <a:ext cx="2444" cy="216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15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35" y="3410"/>
                      <a:ext cx="2954" cy="9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ปรับตั้ง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ระยะห่างวาล์ว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6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280" y="4425"/>
                      <a:ext cx="34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 type="triangle" w="sm" len="sm"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1600">
                        <a:solidFill>
                          <a:srgbClr val="00808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  <p:sp>
              <p:nvSpPr>
                <p:cNvPr id="12" name="Line 6"/>
                <p:cNvSpPr>
                  <a:spLocks noChangeShapeType="1"/>
                </p:cNvSpPr>
                <p:nvPr/>
              </p:nvSpPr>
              <p:spPr bwMode="auto">
                <a:xfrm>
                  <a:off x="6705" y="3453"/>
                  <a:ext cx="1260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16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7050" y="6870"/>
                <a:ext cx="1063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(ง)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7020" y="4860"/>
                <a:ext cx="1063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6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(ข)</a:t>
                </a:r>
                <a:endParaRPr kumimoji="0" lang="th-TH" sz="1600" b="0" i="0" u="none" strike="noStrike" cap="none" normalizeH="0" baseline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9223" name="สี่เหลี่ยมผืนผ้า 9222"/>
          <p:cNvSpPr/>
          <p:nvPr/>
        </p:nvSpPr>
        <p:spPr>
          <a:xfrm>
            <a:off x="3353855" y="5031476"/>
            <a:ext cx="2605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แสดงการตั้งระยะห่างวาล์ว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08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8704" y="922770"/>
            <a:ext cx="85364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วิธีการตั้ง</a:t>
            </a: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endParaRPr lang="en-US" sz="2400" b="1" dirty="0" smtClean="0">
              <a:solidFill>
                <a:srgbClr val="00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th-TH" sz="2400" dirty="0" smtClean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1. ตั้ง</a:t>
            </a:r>
            <a:r>
              <a:rPr lang="th-TH" sz="2400" dirty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ระยะห่างวาล์วในขณะที่เครื่องยนต์</a:t>
            </a:r>
            <a:r>
              <a:rPr lang="th-TH" sz="2400" dirty="0" smtClean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เย็น</a:t>
            </a:r>
          </a:p>
          <a:p>
            <a:pPr marL="457200" indent="-457200" algn="thaiDist">
              <a:spcAft>
                <a:spcPts val="0"/>
              </a:spcAft>
              <a:buAutoNum type="arabicPeriod"/>
              <a:tabLst>
                <a:tab pos="1260475" algn="l"/>
              </a:tabLst>
            </a:pPr>
            <a:endParaRPr lang="en-US" sz="2400" dirty="0" smtClean="0">
              <a:solidFill>
                <a:srgbClr val="00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หมุน</a:t>
            </a:r>
            <a:r>
              <a:rPr lang="th-TH" sz="2400" dirty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เครื่องยนต์ตามทิศทางการหมุนของเครื่องยนต์ให้ลูกสูบอยู่ในตำแหน่งอัดสุด โดยดูมาร์คตัว </a:t>
            </a:r>
            <a:r>
              <a:rPr lang="en-US" sz="2400" dirty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T </a:t>
            </a:r>
            <a:r>
              <a:rPr lang="th-TH" sz="2400" dirty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ที่ล้อช่วยแรงและมาร์ค(สามเหลี่ยม)จุดที่ตะแกรงครอบพัดลมให้ตรงกัน(ภาพ ก และ ค) </a:t>
            </a:r>
            <a:endParaRPr lang="th-TH" sz="2400" dirty="0" smtClean="0">
              <a:solidFill>
                <a:srgbClr val="00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endParaRPr lang="en-US" sz="2400" dirty="0" smtClean="0">
              <a:solidFill>
                <a:srgbClr val="000066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 err="1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ฟิลเลอร์เกจ</a:t>
            </a:r>
            <a:r>
              <a:rPr lang="th-TH" sz="2400" dirty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วัดช่องว่างระหว่างกระเดื่องกดวาล์ว และหมวกวาล์วโดยใช้ไขควงปรับที่สกรูปรับตั้งวาล์ว(ภาพ ค </a:t>
            </a:r>
            <a:r>
              <a:rPr lang="th-TH" sz="2400" dirty="0" smtClean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 ง</a:t>
            </a:r>
            <a:r>
              <a:rPr lang="th-TH" sz="2400" dirty="0">
                <a:solidFill>
                  <a:srgbClr val="00006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en-US" sz="2400" dirty="0">
              <a:solidFill>
                <a:srgbClr val="000066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3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2290" y="819235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9.3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การปรับคันยกวาล์ว</a:t>
            </a:r>
            <a:r>
              <a:rPr lang="en-US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61" y="1738999"/>
            <a:ext cx="7289678" cy="249479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274523" y="4461063"/>
            <a:ext cx="6594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แสดงการปรับคันยกวาล์วและแสดงตำแหน่งจุดศูนย์ตายบน(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TDC)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63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6887" y="717373"/>
            <a:ext cx="85615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th-TH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วิธีการปรับคันยก</a:t>
            </a:r>
            <a:r>
              <a:rPr lang="th-TH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</a:t>
            </a: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endParaRPr lang="en-US" sz="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หมุน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เครื่องยนต์ให้ลูกสูบอยู่ในตำแหน่งอัดสุดลิ้นไอดีและไอเสียปิดสนิท มาร์คตัว 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T 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ตรงกับมาร์คที่ตะแกรงครอบพัดลม(ภาพ </a:t>
            </a:r>
            <a:r>
              <a:rPr lang="th-TH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กและ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ค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endParaRPr lang="en-US" sz="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ถอด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ฝาปิดตัวครอบสกรูปรับตั้งคันยกวาล์ว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endParaRPr lang="en-US" sz="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ยก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คันยกวาล์วขึ้นจน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สุด</a:t>
            </a: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endParaRPr lang="en-US" sz="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4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คลาย</a:t>
            </a:r>
            <a:r>
              <a:rPr lang="th-TH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นอตล็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อกสกรูปรับตั้ง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ออก</a:t>
            </a: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endParaRPr lang="en-US" sz="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5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ใช้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ไขควงแบนคลายสกรูปรับตั้งออกไม่ให้สัมผัสกับกระเดื่องกด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</a:t>
            </a: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endParaRPr lang="th-TH" sz="800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6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จากนั้น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หมุนสกรูปรับตั้งเข้าจนเริ่มรู้สึกว่าสกรูสัมผัสกับกระเดื่องกดวาล์ว แล้วให้ขันสกรูปรับตั้งเข้าไปอีก 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5 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รอบ </a:t>
            </a:r>
            <a:r>
              <a:rPr lang="th-TH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แล้วล็</a:t>
            </a:r>
            <a:r>
              <a:rPr lang="th-TH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อกนอตให้แน่น(ภาพ ข และ ง</a:t>
            </a:r>
            <a:r>
              <a:rPr lang="th-TH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)  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562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6783" y="868640"/>
            <a:ext cx="86304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การ</a:t>
            </a: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ตรวจซ่อมฝาสูบและชุดวาล์วของเครื่องยนต์ดีเซลเล็ก ควรจะปฏิบัติ</a:t>
            </a:r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ดังนี้</a:t>
            </a:r>
          </a:p>
          <a:p>
            <a:pPr algn="thaiDist">
              <a:spcAft>
                <a:spcPts val="0"/>
              </a:spcAft>
            </a:pPr>
            <a:r>
              <a:rPr lang="th-TH" sz="2400" b="1" dirty="0" smtClean="0">
                <a:solidFill>
                  <a:srgbClr val="C0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endParaRPr lang="en-US" sz="24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en-US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การ</a:t>
            </a:r>
            <a:r>
              <a:rPr lang="th-TH" sz="2400" b="1" dirty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ถอด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</a:p>
          <a:p>
            <a:pPr algn="thaiDist"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2</a:t>
            </a:r>
            <a:r>
              <a:rPr lang="th-TH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การ</a:t>
            </a:r>
            <a:r>
              <a:rPr lang="th-TH" sz="2400" b="1" dirty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ตรวจวัดสภาพฝา</a:t>
            </a:r>
            <a:r>
              <a:rPr lang="th-TH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สูบ</a:t>
            </a:r>
            <a:endParaRPr lang="en-US" sz="2400" b="1" dirty="0" smtClean="0">
              <a:solidFill>
                <a:srgbClr val="984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</a:p>
          <a:p>
            <a:pPr algn="thaiDist"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3.</a:t>
            </a:r>
            <a:r>
              <a:rPr lang="th-TH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การ</a:t>
            </a:r>
            <a:r>
              <a:rPr lang="th-TH" sz="2400" b="1" dirty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ตรวจวัดวาล์ว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</a:p>
          <a:p>
            <a:pPr algn="thaiDist"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4</a:t>
            </a:r>
            <a:r>
              <a:rPr lang="th-TH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การ</a:t>
            </a:r>
            <a:r>
              <a:rPr lang="th-TH" sz="2400" b="1" dirty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ตรวจวัดกระเดื่องกดวาล์ว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5</a:t>
            </a:r>
            <a:r>
              <a:rPr lang="th-TH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การ</a:t>
            </a:r>
            <a:r>
              <a:rPr lang="th-TH" sz="2400" b="1" dirty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ตั้งวาล์ว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</a:p>
          <a:p>
            <a:pPr algn="thaiDist">
              <a:spcAft>
                <a:spcPts val="0"/>
              </a:spcAft>
            </a:pPr>
            <a:r>
              <a:rPr lang="en-US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	6</a:t>
            </a:r>
            <a:r>
              <a:rPr lang="th-TH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การ</a:t>
            </a:r>
            <a:r>
              <a:rPr lang="th-TH" sz="2400" b="1" dirty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ปรับคันยก</a:t>
            </a:r>
            <a:r>
              <a:rPr lang="th-TH" sz="2400" b="1" dirty="0" smtClean="0">
                <a:solidFill>
                  <a:srgbClr val="984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วาล์ว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36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18" y="1981140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18" y="2738447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18" y="3621462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089764" y="1122280"/>
            <a:ext cx="0" cy="2723211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089764" y="2205169"/>
            <a:ext cx="69347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089764" y="2950729"/>
            <a:ext cx="69347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1089764" y="3825202"/>
            <a:ext cx="693476" cy="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41" y="768645"/>
            <a:ext cx="2930658" cy="4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9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3" y="743798"/>
            <a:ext cx="6080258" cy="49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13933" y="1462806"/>
            <a:ext cx="8554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ฝาสูบ </a:t>
            </a:r>
            <a:r>
              <a:rPr lang="th-TH" sz="2400" i="1" dirty="0">
                <a:solidFill>
                  <a:srgbClr val="00808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ป็นชิ้นส่วนของเครื่องยนต์ที่อยู่ตอนบนสุดของเครื่องยนต์เป็นส่วนประกอบของห้องเผาไหม้และเป็นที่อยู่ชุดกลไกของวาล์ว</a:t>
            </a:r>
            <a:endParaRPr lang="th-TH" sz="2400" i="1" dirty="0">
              <a:solidFill>
                <a:srgbClr val="008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01" y="2394012"/>
            <a:ext cx="4263397" cy="321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25417" y="5897628"/>
            <a:ext cx="4293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เครื่องยนต์และฝาสูบของเครื่องยนต์เล็กดีเซล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69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2" y="718747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427944" y="1765994"/>
            <a:ext cx="6288112" cy="2505381"/>
            <a:chOff x="3915" y="9180"/>
            <a:chExt cx="6375" cy="2539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915" y="9300"/>
              <a:ext cx="5265" cy="2419"/>
              <a:chOff x="3915" y="9300"/>
              <a:chExt cx="5265" cy="2419"/>
            </a:xfrm>
          </p:grpSpPr>
          <p:grpSp>
            <p:nvGrpSpPr>
              <p:cNvPr id="8" name="Group 23"/>
              <p:cNvGrpSpPr>
                <a:grpSpLocks/>
              </p:cNvGrpSpPr>
              <p:nvPr/>
            </p:nvGrpSpPr>
            <p:grpSpPr bwMode="auto">
              <a:xfrm>
                <a:off x="3915" y="9784"/>
                <a:ext cx="2520" cy="1935"/>
                <a:chOff x="2228" y="13500"/>
                <a:chExt cx="2336" cy="1755"/>
              </a:xfrm>
            </p:grpSpPr>
            <p:pic>
              <p:nvPicPr>
                <p:cNvPr id="3097" name="Picture 25" descr="DSCF1492_resize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8" y="13500"/>
                  <a:ext cx="2336" cy="17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" name="Line 24"/>
                <p:cNvSpPr>
                  <a:spLocks noChangeShapeType="1"/>
                </p:cNvSpPr>
                <p:nvPr/>
              </p:nvSpPr>
              <p:spPr bwMode="auto">
                <a:xfrm rot="17907935" flipV="1">
                  <a:off x="3377" y="15113"/>
                  <a:ext cx="283" cy="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9" name="Group 11"/>
              <p:cNvGrpSpPr>
                <a:grpSpLocks/>
              </p:cNvGrpSpPr>
              <p:nvPr/>
            </p:nvGrpSpPr>
            <p:grpSpPr bwMode="auto">
              <a:xfrm>
                <a:off x="7020" y="9900"/>
                <a:ext cx="2160" cy="1800"/>
                <a:chOff x="7020" y="9870"/>
                <a:chExt cx="2160" cy="1800"/>
              </a:xfrm>
            </p:grpSpPr>
            <p:grpSp>
              <p:nvGrpSpPr>
                <p:cNvPr id="13" name="Group 16"/>
                <p:cNvGrpSpPr>
                  <a:grpSpLocks/>
                </p:cNvGrpSpPr>
                <p:nvPr/>
              </p:nvGrpSpPr>
              <p:grpSpPr bwMode="auto">
                <a:xfrm>
                  <a:off x="7020" y="9870"/>
                  <a:ext cx="2160" cy="1800"/>
                  <a:chOff x="7020" y="9870"/>
                  <a:chExt cx="2160" cy="1800"/>
                </a:xfrm>
              </p:grpSpPr>
              <p:sp>
                <p:nvSpPr>
                  <p:cNvPr id="1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7020" y="9870"/>
                    <a:ext cx="2160" cy="1800"/>
                  </a:xfrm>
                  <a:prstGeom prst="roundRect">
                    <a:avLst>
                      <a:gd name="adj" fmla="val 11667"/>
                    </a:avLst>
                  </a:prstGeom>
                  <a:solidFill>
                    <a:srgbClr val="FFFFFF"/>
                  </a:solidFill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7500" y="10170"/>
                    <a:ext cx="1213" cy="12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969696"/>
                    </a:solidFill>
                    <a:prstDash val="dashDot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10041"/>
                    <a:ext cx="249" cy="2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8751" y="10035"/>
                    <a:ext cx="249" cy="2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7200" y="11241"/>
                    <a:ext cx="249" cy="2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8751" y="11235"/>
                    <a:ext cx="249" cy="249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7260" y="9870"/>
                  <a:ext cx="5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3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8355" y="11085"/>
                  <a:ext cx="5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4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8355" y="9870"/>
                  <a:ext cx="5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1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260" y="11085"/>
                  <a:ext cx="540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2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5520" y="9300"/>
                <a:ext cx="1770" cy="1035"/>
                <a:chOff x="5520" y="9300"/>
                <a:chExt cx="1770" cy="1035"/>
              </a:xfrm>
            </p:grpSpPr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5520" y="9615"/>
                  <a:ext cx="420" cy="720"/>
                </a:xfrm>
                <a:custGeom>
                  <a:avLst/>
                  <a:gdLst>
                    <a:gd name="T0" fmla="*/ 0 w 720"/>
                    <a:gd name="T1" fmla="*/ 720 h 720"/>
                    <a:gd name="T2" fmla="*/ 0 w 720"/>
                    <a:gd name="T3" fmla="*/ 0 h 720"/>
                    <a:gd name="T4" fmla="*/ 720 w 720"/>
                    <a:gd name="T5" fmla="*/ 0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0" h="720">
                      <a:moveTo>
                        <a:pt x="0" y="720"/>
                      </a:moveTo>
                      <a:lnTo>
                        <a:pt x="0" y="0"/>
                      </a:lnTo>
                      <a:lnTo>
                        <a:pt x="72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850" y="9300"/>
                  <a:ext cx="144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ฝาสูบ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690" y="9180"/>
              <a:ext cx="3600" cy="720"/>
              <a:chOff x="6690" y="9180"/>
              <a:chExt cx="3600" cy="720"/>
            </a:xfrm>
          </p:grpSpPr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6690" y="9180"/>
                <a:ext cx="360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การขันนอตฝาสูบออกแบบทะแยง</a:t>
                </a:r>
                <a:endParaRPr kumimoji="0" lang="th-TH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 flipV="1">
                <a:off x="8070" y="9630"/>
                <a:ext cx="0" cy="25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5" name="สี่เหลี่ยมผืนผ้า 24"/>
          <p:cNvSpPr/>
          <p:nvPr/>
        </p:nvSpPr>
        <p:spPr>
          <a:xfrm>
            <a:off x="3561570" y="4751806"/>
            <a:ext cx="1999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แสดงการถอดฝาสูบ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18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0" y="667681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95820" y="1264100"/>
            <a:ext cx="3133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9.2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ตรวจวัดความโก่งฝาสูบ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136265" y="1607209"/>
            <a:ext cx="6007735" cy="2278063"/>
            <a:chOff x="1478" y="3252"/>
            <a:chExt cx="9461" cy="3588"/>
          </a:xfrm>
        </p:grpSpPr>
        <p:grpSp>
          <p:nvGrpSpPr>
            <p:cNvPr id="5" name="Group 21"/>
            <p:cNvGrpSpPr>
              <a:grpSpLocks/>
            </p:cNvGrpSpPr>
            <p:nvPr/>
          </p:nvGrpSpPr>
          <p:grpSpPr bwMode="auto">
            <a:xfrm>
              <a:off x="1478" y="3612"/>
              <a:ext cx="6568" cy="2940"/>
              <a:chOff x="2700" y="3780"/>
              <a:chExt cx="6568" cy="2940"/>
            </a:xfrm>
          </p:grpSpPr>
          <p:pic>
            <p:nvPicPr>
              <p:cNvPr id="4125" name="Picture 29" descr="วัดความโก่งฝาสูบ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" y="4320"/>
                <a:ext cx="2336" cy="17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" name="Group 22"/>
              <p:cNvGrpSpPr>
                <a:grpSpLocks/>
              </p:cNvGrpSpPr>
              <p:nvPr/>
            </p:nvGrpSpPr>
            <p:grpSpPr bwMode="auto">
              <a:xfrm>
                <a:off x="3420" y="3780"/>
                <a:ext cx="5848" cy="2940"/>
                <a:chOff x="3420" y="3780"/>
                <a:chExt cx="5848" cy="2940"/>
              </a:xfrm>
            </p:grpSpPr>
            <p:sp>
              <p:nvSpPr>
                <p:cNvPr id="24" name="Freeform 28"/>
                <p:cNvSpPr>
                  <a:spLocks/>
                </p:cNvSpPr>
                <p:nvPr/>
              </p:nvSpPr>
              <p:spPr bwMode="auto">
                <a:xfrm>
                  <a:off x="3600" y="4080"/>
                  <a:ext cx="720" cy="225"/>
                </a:xfrm>
                <a:custGeom>
                  <a:avLst/>
                  <a:gdLst>
                    <a:gd name="T0" fmla="*/ 0 w 720"/>
                    <a:gd name="T1" fmla="*/ 360 h 360"/>
                    <a:gd name="T2" fmla="*/ 0 w 720"/>
                    <a:gd name="T3" fmla="*/ 0 h 360"/>
                    <a:gd name="T4" fmla="*/ 720 w 720"/>
                    <a:gd name="T5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0" h="360">
                      <a:moveTo>
                        <a:pt x="0" y="360"/>
                      </a:moveTo>
                      <a:lnTo>
                        <a:pt x="0" y="0"/>
                      </a:lnTo>
                      <a:lnTo>
                        <a:pt x="72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5" name="Freeform 27"/>
                <p:cNvSpPr>
                  <a:spLocks/>
                </p:cNvSpPr>
                <p:nvPr/>
              </p:nvSpPr>
              <p:spPr bwMode="auto">
                <a:xfrm flipV="1">
                  <a:off x="3960" y="5715"/>
                  <a:ext cx="1440" cy="345"/>
                </a:xfrm>
                <a:custGeom>
                  <a:avLst/>
                  <a:gdLst>
                    <a:gd name="T0" fmla="*/ 0 w 720"/>
                    <a:gd name="T1" fmla="*/ 360 h 360"/>
                    <a:gd name="T2" fmla="*/ 0 w 720"/>
                    <a:gd name="T3" fmla="*/ 0 h 360"/>
                    <a:gd name="T4" fmla="*/ 720 w 720"/>
                    <a:gd name="T5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0" h="360">
                      <a:moveTo>
                        <a:pt x="0" y="360"/>
                      </a:moveTo>
                      <a:lnTo>
                        <a:pt x="0" y="0"/>
                      </a:lnTo>
                      <a:lnTo>
                        <a:pt x="72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 flipV="1">
                  <a:off x="3420" y="5040"/>
                  <a:ext cx="1980" cy="1260"/>
                </a:xfrm>
                <a:custGeom>
                  <a:avLst/>
                  <a:gdLst>
                    <a:gd name="T0" fmla="*/ 0 w 720"/>
                    <a:gd name="T1" fmla="*/ 360 h 360"/>
                    <a:gd name="T2" fmla="*/ 0 w 720"/>
                    <a:gd name="T3" fmla="*/ 0 h 360"/>
                    <a:gd name="T4" fmla="*/ 720 w 720"/>
                    <a:gd name="T5" fmla="*/ 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0" h="360">
                      <a:moveTo>
                        <a:pt x="0" y="360"/>
                      </a:moveTo>
                      <a:lnTo>
                        <a:pt x="0" y="0"/>
                      </a:lnTo>
                      <a:lnTo>
                        <a:pt x="72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320" y="3780"/>
                  <a:ext cx="2431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บรรทัดขอบตรง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5355" y="5596"/>
                  <a:ext cx="3913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ฝาสูบ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2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355" y="6000"/>
                  <a:ext cx="2334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ฟิลเลอร์เกจ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798" y="3252"/>
              <a:ext cx="5141" cy="3588"/>
              <a:chOff x="7305" y="3420"/>
              <a:chExt cx="5141" cy="3588"/>
            </a:xfrm>
          </p:grpSpPr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7350" y="3915"/>
                <a:ext cx="3116" cy="3093"/>
                <a:chOff x="6450" y="3915"/>
                <a:chExt cx="3116" cy="3093"/>
              </a:xfrm>
            </p:grpSpPr>
            <p:grpSp>
              <p:nvGrpSpPr>
                <p:cNvPr id="9" name="Group 13"/>
                <p:cNvGrpSpPr>
                  <a:grpSpLocks/>
                </p:cNvGrpSpPr>
                <p:nvPr/>
              </p:nvGrpSpPr>
              <p:grpSpPr bwMode="auto">
                <a:xfrm>
                  <a:off x="6840" y="4065"/>
                  <a:ext cx="2520" cy="2340"/>
                  <a:chOff x="7400" y="4536"/>
                  <a:chExt cx="1722" cy="1501"/>
                </a:xfrm>
              </p:grpSpPr>
              <p:sp>
                <p:nvSpPr>
                  <p:cNvPr id="16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7568" y="4764"/>
                    <a:ext cx="1340" cy="1082"/>
                  </a:xfrm>
                  <a:prstGeom prst="roundRect">
                    <a:avLst>
                      <a:gd name="adj" fmla="val 8333"/>
                    </a:avLst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7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7434" y="4893"/>
                    <a:ext cx="16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7400" y="5727"/>
                    <a:ext cx="168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19" name="Line 1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8023" y="5287"/>
                    <a:ext cx="150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0" name="Line 1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6951" y="5287"/>
                    <a:ext cx="1501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1" name="Line 15"/>
                  <p:cNvSpPr>
                    <a:spLocks noChangeShapeType="1"/>
                  </p:cNvSpPr>
                  <p:nvPr/>
                </p:nvSpPr>
                <p:spPr bwMode="auto">
                  <a:xfrm rot="4998722" flipV="1">
                    <a:off x="7527" y="4607"/>
                    <a:ext cx="1311" cy="134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  <p:sp>
                <p:nvSpPr>
                  <p:cNvPr id="22" name="Line 14"/>
                  <p:cNvSpPr>
                    <a:spLocks noChangeShapeType="1"/>
                  </p:cNvSpPr>
                  <p:nvPr/>
                </p:nvSpPr>
                <p:spPr bwMode="auto">
                  <a:xfrm rot="10854571" flipV="1">
                    <a:off x="7515" y="4705"/>
                    <a:ext cx="1474" cy="119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th-TH" sz="2400">
                      <a:solidFill>
                        <a:srgbClr val="008080"/>
                      </a:solidFill>
                      <a:latin typeface="Cordia New" panose="020B0304020202020204" pitchFamily="34" charset="-34"/>
                      <a:cs typeface="Cordia New" panose="020B0304020202020204" pitchFamily="34" charset="-34"/>
                    </a:endParaRPr>
                  </a:p>
                </p:txBody>
              </p:sp>
            </p:grpSp>
            <p:sp>
              <p:nvSpPr>
                <p:cNvPr id="1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9090" y="3915"/>
                  <a:ext cx="476" cy="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B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625" y="6270"/>
                  <a:ext cx="476" cy="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C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7050" y="6300"/>
                  <a:ext cx="476" cy="5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D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6479" y="4322"/>
                  <a:ext cx="476" cy="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E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535" y="3915"/>
                  <a:ext cx="477" cy="5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A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450" y="5614"/>
                  <a:ext cx="476" cy="6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F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7305" y="3420"/>
                <a:ext cx="5141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ตำแหน่งการวัดความโก่งฝาสูบ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30" name="สี่เหลี่ยมผืนผ้า 29"/>
          <p:cNvSpPr/>
          <p:nvPr/>
        </p:nvSpPr>
        <p:spPr>
          <a:xfrm>
            <a:off x="311420" y="3854938"/>
            <a:ext cx="8630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</a:t>
            </a: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แสดงค่ามาตรฐาน ความโก่งฝาสูบ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31" name="ตาราง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69404"/>
              </p:ext>
            </p:extLst>
          </p:nvPr>
        </p:nvGraphicFramePr>
        <p:xfrm>
          <a:off x="1702117" y="4499260"/>
          <a:ext cx="5739766" cy="1219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37699"/>
                <a:gridCol w="455099"/>
                <a:gridCol w="455099"/>
                <a:gridCol w="515501"/>
                <a:gridCol w="1488184"/>
                <a:gridCol w="1488184"/>
              </a:tblGrid>
              <a:tr h="2193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รายการ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รุ่น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ET 70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ET 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ET 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ET 110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RT </a:t>
                      </a:r>
                      <a:r>
                        <a:rPr lang="th-TH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ทุกรุ่น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416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ค่าความโก่งฝาสูบ (มม.)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4096" name="สี่เหลี่ยมผืนผ้า 4095"/>
          <p:cNvSpPr/>
          <p:nvPr/>
        </p:nvSpPr>
        <p:spPr>
          <a:xfrm>
            <a:off x="602551" y="2478648"/>
            <a:ext cx="233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แสดงการตรวจวัดฝาสูบ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05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40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75573" y="784945"/>
            <a:ext cx="8605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56285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9.2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วัดความกว้างของบ่าวาล์วและความลึกผิวหน้าฝาสูบถึงผิวหน้าวาล์ว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28" y="1652921"/>
            <a:ext cx="5057143" cy="1733333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482324" y="3792566"/>
            <a:ext cx="4179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แสดงการวัดความกว้างบ่าวาล์วและความลึก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5573" y="4477508"/>
            <a:ext cx="8605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th-TH" sz="2400" b="1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</a:t>
            </a:r>
            <a:endParaRPr lang="en-US" sz="2400" dirty="0">
              <a:solidFill>
                <a:srgbClr val="99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1</a:t>
            </a:r>
            <a:r>
              <a:rPr lang="th-TH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ทำ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ความสะอาดบ่าวาล์วให้สะอาด</a:t>
            </a:r>
            <a:endParaRPr lang="en-US" sz="2400" dirty="0">
              <a:solidFill>
                <a:srgbClr val="99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วัด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ความกว้างบ่าวาล์วและความลึกด้วย</a:t>
            </a:r>
            <a:r>
              <a:rPr lang="th-TH" sz="2400" dirty="0" err="1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เวอร์เนียร์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คา</a:t>
            </a:r>
            <a:r>
              <a:rPr lang="th-TH" sz="2400" dirty="0" err="1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ลิปเปอร์</a:t>
            </a:r>
            <a:endParaRPr lang="en-US" sz="2400" dirty="0">
              <a:solidFill>
                <a:srgbClr val="99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นำ</a:t>
            </a:r>
            <a:r>
              <a:rPr lang="th-TH" sz="2400" dirty="0">
                <a:solidFill>
                  <a:srgbClr val="99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ค่าที่วัดได้เทียบกับค่ามาตรฐานถ้าไม่ได้ให้เปลี่ยนบ่าวาล์วและวาล์วใหม่</a:t>
            </a:r>
            <a:endParaRPr lang="en-US" sz="2400" dirty="0">
              <a:solidFill>
                <a:srgbClr val="99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28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0521" y="626559"/>
            <a:ext cx="863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9.2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วัดช่องว่างก้านวาล์วกับปลอกวาล์ว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406929" y="881809"/>
            <a:ext cx="6317615" cy="1914525"/>
            <a:chOff x="940" y="11715"/>
            <a:chExt cx="9949" cy="3015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940" y="12745"/>
              <a:ext cx="7119" cy="1920"/>
              <a:chOff x="940" y="12745"/>
              <a:chExt cx="7119" cy="1920"/>
            </a:xfrm>
          </p:grpSpPr>
          <p:pic>
            <p:nvPicPr>
              <p:cNvPr id="5141" name="Picture 21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6000" contras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0" y="12745"/>
                <a:ext cx="2421" cy="1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20"/>
              <p:cNvSpPr txBox="1">
                <a:spLocks noChangeArrowheads="1"/>
              </p:cNvSpPr>
              <p:nvPr/>
            </p:nvSpPr>
            <p:spPr bwMode="auto">
              <a:xfrm>
                <a:off x="940" y="13330"/>
                <a:ext cx="248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ไดอัลเกจ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9" name="Text Box 19"/>
              <p:cNvSpPr txBox="1">
                <a:spLocks noChangeArrowheads="1"/>
              </p:cNvSpPr>
              <p:nvPr/>
            </p:nvSpPr>
            <p:spPr bwMode="auto">
              <a:xfrm>
                <a:off x="6364" y="13817"/>
                <a:ext cx="1695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ก้านวาล์ว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3387" y="13640"/>
                <a:ext cx="72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5175" y="13630"/>
                <a:ext cx="1260" cy="465"/>
              </a:xfrm>
              <a:custGeom>
                <a:avLst/>
                <a:gdLst>
                  <a:gd name="T0" fmla="*/ 0 w 1260"/>
                  <a:gd name="T1" fmla="*/ 0 h 1080"/>
                  <a:gd name="T2" fmla="*/ 0 w 1260"/>
                  <a:gd name="T3" fmla="*/ 1080 h 1080"/>
                  <a:gd name="T4" fmla="*/ 1260 w 1260"/>
                  <a:gd name="T5" fmla="*/ 1080 h 10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0" h="1080">
                    <a:moveTo>
                      <a:pt x="0" y="0"/>
                    </a:moveTo>
                    <a:lnTo>
                      <a:pt x="0" y="1080"/>
                    </a:lnTo>
                    <a:lnTo>
                      <a:pt x="1260" y="108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round/>
                <a:headEnd type="triangle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6642" y="11715"/>
              <a:ext cx="4247" cy="3015"/>
              <a:chOff x="6642" y="11715"/>
              <a:chExt cx="4247" cy="3015"/>
            </a:xfrm>
          </p:grpSpPr>
          <p:grpSp>
            <p:nvGrpSpPr>
              <p:cNvPr id="7" name="Group 9"/>
              <p:cNvGrpSpPr>
                <a:grpSpLocks/>
              </p:cNvGrpSpPr>
              <p:nvPr/>
            </p:nvGrpSpPr>
            <p:grpSpPr bwMode="auto">
              <a:xfrm>
                <a:off x="7650" y="11715"/>
                <a:ext cx="2927" cy="3015"/>
                <a:chOff x="8145" y="11865"/>
                <a:chExt cx="2927" cy="3015"/>
              </a:xfrm>
            </p:grpSpPr>
            <p:sp>
              <p:nvSpPr>
                <p:cNvPr id="1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145" y="11865"/>
                  <a:ext cx="2927" cy="5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dirty="0" err="1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ไดอัลเกจ</a:t>
                  </a:r>
                  <a:endPara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14" name="Group 10"/>
                <p:cNvGrpSpPr>
                  <a:grpSpLocks/>
                </p:cNvGrpSpPr>
                <p:nvPr/>
              </p:nvGrpSpPr>
              <p:grpSpPr bwMode="auto">
                <a:xfrm>
                  <a:off x="9030" y="12540"/>
                  <a:ext cx="1125" cy="2340"/>
                  <a:chOff x="9405" y="12240"/>
                  <a:chExt cx="1125" cy="2340"/>
                </a:xfrm>
              </p:grpSpPr>
              <p:pic>
                <p:nvPicPr>
                  <p:cNvPr id="5134" name="Picture 14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515" y="12240"/>
                    <a:ext cx="925" cy="23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15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9405" y="12780"/>
                    <a:ext cx="1125" cy="1080"/>
                    <a:chOff x="9405" y="12780"/>
                    <a:chExt cx="1125" cy="1080"/>
                  </a:xfrm>
                </p:grpSpPr>
                <p:sp>
                  <p:nvSpPr>
                    <p:cNvPr id="16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0170" y="12780"/>
                      <a:ext cx="360" cy="1080"/>
                    </a:xfrm>
                    <a:custGeom>
                      <a:avLst/>
                      <a:gdLst>
                        <a:gd name="T0" fmla="*/ 360 w 360"/>
                        <a:gd name="T1" fmla="*/ 0 h 1080"/>
                        <a:gd name="T2" fmla="*/ 0 w 360"/>
                        <a:gd name="T3" fmla="*/ 0 h 1080"/>
                        <a:gd name="T4" fmla="*/ 0 w 360"/>
                        <a:gd name="T5" fmla="*/ 1080 h 1080"/>
                        <a:gd name="T6" fmla="*/ 360 w 360"/>
                        <a:gd name="T7" fmla="*/ 1080 h 10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60" h="1080">
                          <a:moveTo>
                            <a:pt x="360" y="0"/>
                          </a:moveTo>
                          <a:lnTo>
                            <a:pt x="0" y="0"/>
                          </a:lnTo>
                          <a:lnTo>
                            <a:pt x="0" y="1080"/>
                          </a:lnTo>
                          <a:lnTo>
                            <a:pt x="360" y="108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7" name="Freeform 12"/>
                    <p:cNvSpPr>
                      <a:spLocks/>
                    </p:cNvSpPr>
                    <p:nvPr/>
                  </p:nvSpPr>
                  <p:spPr bwMode="auto">
                    <a:xfrm flipH="1">
                      <a:off x="9405" y="12780"/>
                      <a:ext cx="360" cy="1080"/>
                    </a:xfrm>
                    <a:custGeom>
                      <a:avLst/>
                      <a:gdLst>
                        <a:gd name="T0" fmla="*/ 360 w 360"/>
                        <a:gd name="T1" fmla="*/ 0 h 1080"/>
                        <a:gd name="T2" fmla="*/ 0 w 360"/>
                        <a:gd name="T3" fmla="*/ 0 h 1080"/>
                        <a:gd name="T4" fmla="*/ 0 w 360"/>
                        <a:gd name="T5" fmla="*/ 1080 h 1080"/>
                        <a:gd name="T6" fmla="*/ 360 w 360"/>
                        <a:gd name="T7" fmla="*/ 1080 h 108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60" h="1080">
                          <a:moveTo>
                            <a:pt x="360" y="0"/>
                          </a:moveTo>
                          <a:lnTo>
                            <a:pt x="0" y="0"/>
                          </a:lnTo>
                          <a:lnTo>
                            <a:pt x="0" y="1080"/>
                          </a:lnTo>
                          <a:lnTo>
                            <a:pt x="360" y="108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</p:grpSp>
          </p:grp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6642" y="13200"/>
                <a:ext cx="1867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ปลอกวาล์ว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8431" y="12073"/>
                <a:ext cx="245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ช่องว่าง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8572" y="13515"/>
                <a:ext cx="32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1" name="Line 5"/>
              <p:cNvSpPr>
                <a:spLocks noChangeShapeType="1"/>
              </p:cNvSpPr>
              <p:nvPr/>
            </p:nvSpPr>
            <p:spPr bwMode="auto">
              <a:xfrm>
                <a:off x="7440" y="14100"/>
                <a:ext cx="157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rot="5400000">
                <a:off x="9065" y="12700"/>
                <a:ext cx="38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7612" y="11798"/>
                <a:ext cx="1234" cy="1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2" name="สี่เหลี่ยมผืนผ้า 21"/>
          <p:cNvSpPr/>
          <p:nvPr/>
        </p:nvSpPr>
        <p:spPr>
          <a:xfrm>
            <a:off x="3095831" y="2955084"/>
            <a:ext cx="2879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แสดงการวัดช่องว่างก้านวาล์ว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50521" y="3571116"/>
            <a:ext cx="863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dirty="0" smtClean="0">
                <a:solidFill>
                  <a:srgbClr val="FF00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ตาราง </a:t>
            </a:r>
            <a:r>
              <a:rPr lang="th-TH" sz="2400" b="1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ค่ามาตรฐาน ช่องว่างก้านวาล์วกับปลอกวาล์ว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aphicFrame>
        <p:nvGraphicFramePr>
          <p:cNvPr id="24" name="ตาราง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727485"/>
              </p:ext>
            </p:extLst>
          </p:nvPr>
        </p:nvGraphicFramePr>
        <p:xfrm>
          <a:off x="1695855" y="4176824"/>
          <a:ext cx="5739764" cy="975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9855"/>
                <a:gridCol w="937295"/>
                <a:gridCol w="957696"/>
                <a:gridCol w="1272459"/>
                <a:gridCol w="1272459"/>
              </a:tblGrid>
              <a:tr h="1944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รายการ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รุ่น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ET 70</a:t>
                      </a:r>
                      <a:r>
                        <a:rPr lang="th-TH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ET 95</a:t>
                      </a:r>
                      <a:r>
                        <a:rPr lang="th-TH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RT 77</a:t>
                      </a:r>
                      <a:r>
                        <a:rPr lang="th-TH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90</a:t>
                      </a:r>
                      <a:r>
                        <a:rPr lang="th-TH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RT 100</a:t>
                      </a:r>
                      <a:r>
                        <a:rPr lang="th-TH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110</a:t>
                      </a:r>
                      <a:r>
                        <a:rPr lang="th-TH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en-US" sz="1600" b="1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120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ช่องว่างก้านวาล์วกับปลอกวาล์ว(มม.)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035 – 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065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04 – 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035 – 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065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04 –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</a:t>
                      </a:r>
                      <a:r>
                        <a:rPr lang="th-TH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.</a:t>
                      </a:r>
                      <a:r>
                        <a:rPr lang="en-US" sz="1600" dirty="0"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Angsana New" panose="02020603050405020304" pitchFamily="18" charset="-34"/>
                        </a:rPr>
                        <a:t>07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sp>
        <p:nvSpPr>
          <p:cNvPr id="25" name="สี่เหลี่ยมผืนผ้า 24"/>
          <p:cNvSpPr/>
          <p:nvPr/>
        </p:nvSpPr>
        <p:spPr>
          <a:xfrm>
            <a:off x="250521" y="5440680"/>
            <a:ext cx="863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บริษัทสยามคู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โบต้า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ดีเซล จำกัด., ม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และบริษัทสยามคู</a:t>
            </a:r>
            <a:r>
              <a:rPr lang="th-TH" sz="2400" b="1" i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โบต้า</a:t>
            </a:r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ดีเซล จำกัด.</a:t>
            </a:r>
            <a:r>
              <a:rPr lang="en-US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2546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78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2" y="682986"/>
            <a:ext cx="5320759" cy="44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08310" y="1188195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9.3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 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ประกอบฝาสูบเข้ากับเสื้อสูบ</a:t>
            </a:r>
            <a:endParaRPr lang="th-TH" sz="24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99028" y="1707012"/>
            <a:ext cx="6633210" cy="2068195"/>
            <a:chOff x="1852" y="8820"/>
            <a:chExt cx="10446" cy="3257"/>
          </a:xfrm>
        </p:grpSpPr>
        <p:pic>
          <p:nvPicPr>
            <p:cNvPr id="7193" name="Picture 25" descr="DSCF06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5" b="8501"/>
            <a:stretch>
              <a:fillRect/>
            </a:stretch>
          </p:blipFill>
          <p:spPr bwMode="auto">
            <a:xfrm>
              <a:off x="7740" y="9816"/>
              <a:ext cx="2475" cy="2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610" y="8820"/>
              <a:ext cx="9688" cy="3257"/>
              <a:chOff x="2325" y="10908"/>
              <a:chExt cx="9688" cy="3257"/>
            </a:xfrm>
          </p:grpSpPr>
          <p:sp>
            <p:nvSpPr>
              <p:cNvPr id="10" name="Text Box 24"/>
              <p:cNvSpPr txBox="1">
                <a:spLocks noChangeArrowheads="1"/>
              </p:cNvSpPr>
              <p:nvPr/>
            </p:nvSpPr>
            <p:spPr bwMode="auto">
              <a:xfrm>
                <a:off x="2325" y="10908"/>
                <a:ext cx="9688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ตำแหน่งการขันนอตยึดฝาสูบแบบ</a:t>
                </a:r>
                <a:r>
                  <a:rPr kumimoji="0" lang="th-TH" sz="2400" b="0" i="0" u="none" strike="noStrike" cap="none" normalizeH="0" baseline="0" dirty="0" err="1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ทะแยง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ตามลำดับ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1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,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2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,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3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, และ </a:t>
                </a: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4</a:t>
                </a: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 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11" name="Group 9"/>
              <p:cNvGrpSpPr>
                <a:grpSpLocks/>
              </p:cNvGrpSpPr>
              <p:nvPr/>
            </p:nvGrpSpPr>
            <p:grpSpPr bwMode="auto">
              <a:xfrm>
                <a:off x="4560" y="11655"/>
                <a:ext cx="2340" cy="2510"/>
                <a:chOff x="4560" y="11655"/>
                <a:chExt cx="2340" cy="2510"/>
              </a:xfrm>
            </p:grpSpPr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4560" y="11910"/>
                  <a:ext cx="2340" cy="2255"/>
                  <a:chOff x="4560" y="11910"/>
                  <a:chExt cx="2340" cy="2255"/>
                </a:xfrm>
              </p:grpSpPr>
              <p:grpSp>
                <p:nvGrpSpPr>
                  <p:cNvPr id="14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4785" y="11910"/>
                    <a:ext cx="1879" cy="2255"/>
                    <a:chOff x="4785" y="11910"/>
                    <a:chExt cx="1879" cy="2255"/>
                  </a:xfrm>
                </p:grpSpPr>
                <p:sp>
                  <p:nvSpPr>
                    <p:cNvPr id="17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00" y="13485"/>
                      <a:ext cx="964" cy="6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30" y="11940"/>
                      <a:ext cx="900" cy="63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1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85" y="13485"/>
                      <a:ext cx="964" cy="6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0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0" y="11910"/>
                      <a:ext cx="964" cy="6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endParaRPr kumimoji="0" lang="th-TH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sp>
                  <p:nvSpPr>
                    <p:cNvPr id="21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97" y="12660"/>
                      <a:ext cx="1080" cy="7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Cordia New" panose="020B0304020202020204" pitchFamily="34" charset="-34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ฝาสูบ</a:t>
                      </a: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</p:grpSp>
              <p:grpSp>
                <p:nvGrpSpPr>
                  <p:cNvPr id="1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4560" y="11910"/>
                    <a:ext cx="2340" cy="2217"/>
                    <a:chOff x="4560" y="11910"/>
                    <a:chExt cx="2340" cy="2217"/>
                  </a:xfrm>
                </p:grpSpPr>
                <p:sp>
                  <p:nvSpPr>
                    <p:cNvPr id="16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0" y="11910"/>
                      <a:ext cx="2340" cy="2217"/>
                    </a:xfrm>
                    <a:prstGeom prst="roundRect">
                      <a:avLst>
                        <a:gd name="adj" fmla="val 1389"/>
                      </a:avLst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th-TH" sz="2400">
                        <a:solidFill>
                          <a:srgbClr val="008080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p:txBody>
                </p:sp>
                <p:pic>
                  <p:nvPicPr>
                    <p:cNvPr id="7184" name="Picture 1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lum bright="-6000" contrast="-18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65" y="11985"/>
                      <a:ext cx="510" cy="50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7183" name="Picture 1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lum bright="-12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315" y="12000"/>
                      <a:ext cx="510" cy="50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7182" name="Picture 14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lum bright="-12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635" y="13549"/>
                      <a:ext cx="510" cy="50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7181" name="Picture 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lum bright="-12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315" y="13549"/>
                      <a:ext cx="510" cy="50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</p:grpSp>
            <p:sp>
              <p:nvSpPr>
                <p:cNvPr id="13" name="Line 10"/>
                <p:cNvSpPr>
                  <a:spLocks noChangeShapeType="1"/>
                </p:cNvSpPr>
                <p:nvPr/>
              </p:nvSpPr>
              <p:spPr bwMode="auto">
                <a:xfrm>
                  <a:off x="5760" y="11655"/>
                  <a:ext cx="0" cy="2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852" y="9081"/>
              <a:ext cx="2520" cy="2939"/>
              <a:chOff x="1852" y="11169"/>
              <a:chExt cx="2520" cy="2939"/>
            </a:xfrm>
          </p:grpSpPr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852" y="11169"/>
                <a:ext cx="108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2400" b="0" i="0" u="none" strike="noStrike" cap="none" normalizeH="0" baseline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ea typeface="Times New Roman" panose="02020603050405020304" pitchFamily="18" charset="0"/>
                    <a:cs typeface="Cordia New" panose="020B0304020202020204" pitchFamily="34" charset="-34"/>
                  </a:rPr>
                  <a:t>ฝาสูบ</a:t>
                </a:r>
                <a:endParaRPr kumimoji="0" lang="th-TH" sz="2400" b="0" i="0" u="none" strike="noStrike" cap="none" normalizeH="0" baseline="0" dirty="0" smtClean="0">
                  <a:ln>
                    <a:noFill/>
                  </a:ln>
                  <a:solidFill>
                    <a:srgbClr val="008080"/>
                  </a:solidFill>
                  <a:effectLst/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  <p:pic>
            <p:nvPicPr>
              <p:cNvPr id="7174" name="Picture 6" descr="DSCF065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921"/>
              <a:stretch>
                <a:fillRect/>
              </a:stretch>
            </p:blipFill>
            <p:spPr bwMode="auto">
              <a:xfrm>
                <a:off x="1980" y="11895"/>
                <a:ext cx="2392" cy="2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2700" y="11700"/>
                <a:ext cx="540" cy="108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2400">
                  <a:solidFill>
                    <a:srgbClr val="008080"/>
                  </a:solidFill>
                  <a:latin typeface="Cordia New" panose="020B0304020202020204" pitchFamily="34" charset="-34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22" name="สี่เหลี่ยมผืนผ้า 21"/>
          <p:cNvSpPr/>
          <p:nvPr/>
        </p:nvSpPr>
        <p:spPr>
          <a:xfrm>
            <a:off x="6224163" y="2765557"/>
            <a:ext cx="238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แสดงการประกอบฝาสูบ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272652" y="3986140"/>
            <a:ext cx="88713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r>
              <a:rPr lang="th-TH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th-TH" sz="2400" b="1" dirty="0" smtClean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วิธีการ</a:t>
            </a:r>
            <a:r>
              <a:rPr lang="th-TH" sz="2400" b="1" dirty="0">
                <a:solidFill>
                  <a:srgbClr val="9966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endParaRPr lang="en-US" sz="2400" dirty="0">
              <a:solidFill>
                <a:srgbClr val="9966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โอ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– </a:t>
            </a:r>
            <a:r>
              <a:rPr lang="th-TH" sz="2400" dirty="0" err="1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ริง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ที่ท่อทางน้ำมันเครื่องบนเสื้อสูบ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2</a:t>
            </a: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 err="1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ปะเก็น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ฝาสูบและใส่ฝาสูบเข้ากับเสื้อสูบ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ขัน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นอตยึดฝาสูบด้วยแรงขันตามมาตรฐานที่เครื่องยนต์กำหนดไว้ และให้ขันนอตแบบ</a:t>
            </a:r>
            <a:r>
              <a:rPr lang="th-TH" sz="2400" dirty="0" err="1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ทะแยง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มุมเพื่อป้องกันฝาสูบโก่ง ตามลำดับดังนี้ หมายเลข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3 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4 </a:t>
            </a:r>
            <a:r>
              <a:rPr lang="th-TH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(ใช้ประแจปอนด์แบบตั้งค่าได้ขัน)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89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6781" y="764353"/>
            <a:ext cx="866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9.3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  </a:t>
            </a:r>
            <a:r>
              <a:rPr lang="th-TH" sz="2400" b="1" dirty="0">
                <a:solidFill>
                  <a:srgbClr val="0000FF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ประกอบก้านกระทุ้งและชุดกระเดื่องกดวาล์ว</a:t>
            </a:r>
            <a:endParaRPr lang="en-US" sz="2400" dirty="0"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762840" y="1484778"/>
            <a:ext cx="6232475" cy="1672225"/>
            <a:chOff x="3237" y="9570"/>
            <a:chExt cx="7818" cy="2098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3237" y="9744"/>
              <a:ext cx="3438" cy="1923"/>
              <a:chOff x="3237" y="9744"/>
              <a:chExt cx="3438" cy="1923"/>
            </a:xfrm>
          </p:grpSpPr>
          <p:pic>
            <p:nvPicPr>
              <p:cNvPr id="8203" name="Picture 11" descr="DSCF149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4051"/>
              <a:stretch>
                <a:fillRect/>
              </a:stretch>
            </p:blipFill>
            <p:spPr bwMode="auto">
              <a:xfrm>
                <a:off x="3237" y="9744"/>
                <a:ext cx="1956" cy="19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4785" y="9870"/>
                <a:ext cx="1890" cy="1035"/>
                <a:chOff x="4785" y="9870"/>
                <a:chExt cx="1890" cy="1035"/>
              </a:xfrm>
            </p:grpSpPr>
            <p:sp>
              <p:nvSpPr>
                <p:cNvPr id="1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35" y="9870"/>
                  <a:ext cx="144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ก้านกระทุ้ง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12" name="Freeform 9"/>
                <p:cNvSpPr>
                  <a:spLocks/>
                </p:cNvSpPr>
                <p:nvPr/>
              </p:nvSpPr>
              <p:spPr bwMode="auto">
                <a:xfrm>
                  <a:off x="4785" y="10185"/>
                  <a:ext cx="540" cy="720"/>
                </a:xfrm>
                <a:custGeom>
                  <a:avLst/>
                  <a:gdLst>
                    <a:gd name="T0" fmla="*/ 0 w 540"/>
                    <a:gd name="T1" fmla="*/ 900 h 900"/>
                    <a:gd name="T2" fmla="*/ 0 w 540"/>
                    <a:gd name="T3" fmla="*/ 0 h 900"/>
                    <a:gd name="T4" fmla="*/ 540 w 540"/>
                    <a:gd name="T5" fmla="*/ 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0" h="900">
                      <a:moveTo>
                        <a:pt x="0" y="900"/>
                      </a:moveTo>
                      <a:lnTo>
                        <a:pt x="0" y="0"/>
                      </a:lnTo>
                      <a:lnTo>
                        <a:pt x="5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6660" y="9570"/>
              <a:ext cx="4395" cy="2098"/>
              <a:chOff x="6660" y="9570"/>
              <a:chExt cx="4395" cy="2098"/>
            </a:xfrm>
          </p:grpSpPr>
          <p:pic>
            <p:nvPicPr>
              <p:cNvPr id="8198" name="Picture 6" descr="DSCF1499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8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35" r="15147" b="10808"/>
              <a:stretch>
                <a:fillRect/>
              </a:stretch>
            </p:blipFill>
            <p:spPr bwMode="auto">
              <a:xfrm>
                <a:off x="6660" y="9744"/>
                <a:ext cx="2098" cy="1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8235" y="9570"/>
                <a:ext cx="2820" cy="720"/>
                <a:chOff x="8235" y="9570"/>
                <a:chExt cx="2820" cy="720"/>
              </a:xfrm>
            </p:grpSpPr>
            <p:sp>
              <p:nvSpPr>
                <p:cNvPr id="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715" y="9570"/>
                  <a:ext cx="2340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th-TH" sz="2400" b="0" i="0" u="none" strike="noStrike" cap="none" normalizeH="0" baseline="0" smtClean="0">
                      <a:ln>
                        <a:noFill/>
                      </a:ln>
                      <a:solidFill>
                        <a:srgbClr val="008080"/>
                      </a:solidFill>
                      <a:effectLst/>
                      <a:latin typeface="Cordia New" panose="020B0304020202020204" pitchFamily="34" charset="-34"/>
                      <a:ea typeface="Times New Roman" panose="02020603050405020304" pitchFamily="18" charset="0"/>
                      <a:cs typeface="Cordia New" panose="020B0304020202020204" pitchFamily="34" charset="-34"/>
                    </a:rPr>
                    <a:t>ชุดกระเดื่องกดวาล์ว</a:t>
                  </a:r>
                  <a:endParaRPr kumimoji="0" lang="th-TH" sz="2400" b="0" i="0" u="none" strike="noStrike" cap="none" normalizeH="0" baseline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9" name="Freeform 4"/>
                <p:cNvSpPr>
                  <a:spLocks/>
                </p:cNvSpPr>
                <p:nvPr/>
              </p:nvSpPr>
              <p:spPr bwMode="auto">
                <a:xfrm>
                  <a:off x="8235" y="9900"/>
                  <a:ext cx="540" cy="360"/>
                </a:xfrm>
                <a:custGeom>
                  <a:avLst/>
                  <a:gdLst>
                    <a:gd name="T0" fmla="*/ 0 w 540"/>
                    <a:gd name="T1" fmla="*/ 900 h 900"/>
                    <a:gd name="T2" fmla="*/ 0 w 540"/>
                    <a:gd name="T3" fmla="*/ 0 h 900"/>
                    <a:gd name="T4" fmla="*/ 540 w 540"/>
                    <a:gd name="T5" fmla="*/ 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0" h="900">
                      <a:moveTo>
                        <a:pt x="0" y="900"/>
                      </a:moveTo>
                      <a:lnTo>
                        <a:pt x="0" y="0"/>
                      </a:lnTo>
                      <a:lnTo>
                        <a:pt x="5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 type="triangle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th-TH" sz="2400">
                    <a:solidFill>
                      <a:srgbClr val="008080"/>
                    </a:solidFill>
                    <a:latin typeface="Cordia New" panose="020B0304020202020204" pitchFamily="34" charset="-34"/>
                    <a:cs typeface="Cordia New" panose="020B0304020202020204" pitchFamily="34" charset="-34"/>
                  </a:endParaRPr>
                </a:p>
              </p:txBody>
            </p:sp>
          </p:grpSp>
        </p:grpSp>
      </p:grpSp>
      <p:sp>
        <p:nvSpPr>
          <p:cNvPr id="13" name="สี่เหลี่ยมผืนผ้า 12"/>
          <p:cNvSpPr/>
          <p:nvPr/>
        </p:nvSpPr>
        <p:spPr>
          <a:xfrm>
            <a:off x="1762840" y="3461748"/>
            <a:ext cx="5649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แสดงการประกอบก้านกระทุ้งและชุดกระเดื่องกดวาล์ว</a:t>
            </a:r>
            <a:endParaRPr lang="th-TH" sz="24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56781" y="4112922"/>
            <a:ext cx="86617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th-TH" sz="2400" b="1" dirty="0"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2400" b="1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วิธีการ</a:t>
            </a:r>
            <a:r>
              <a:rPr lang="th-TH" sz="2400" b="1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ประกอบ</a:t>
            </a: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ใส่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ก้านกระทุ้งของลิ้นไอดีและลิ้นไอเสียให้ลงในช่องตรงกับช่องลูกกระทุ้งและประกอบชุดกระเดื่องกดวาล์ว</a:t>
            </a:r>
            <a:r>
              <a:rPr lang="th-TH" sz="2400" dirty="0" err="1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บนสตัท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ที่ฝาสูบ</a:t>
            </a: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ขัน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นอตยึดกระเดื่องกดวาล์วตามค่าแรงขันที่กำหนด</a:t>
            </a:r>
            <a:endParaRPr lang="en-US" sz="2400" dirty="0">
              <a:solidFill>
                <a:srgbClr val="003300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1260475" algn="l"/>
              </a:tabLst>
            </a:pPr>
            <a:r>
              <a:rPr lang="en-US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	3</a:t>
            </a:r>
            <a:r>
              <a:rPr lang="th-TH" sz="2400" dirty="0" smtClean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. ตั้ง</a:t>
            </a:r>
            <a:r>
              <a:rPr lang="th-TH" sz="2400" dirty="0">
                <a:solidFill>
                  <a:srgbClr val="003300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ระยะห่างวาล์วให้ได้ตามค่าที่กำหนด</a:t>
            </a:r>
            <a:endParaRPr lang="en-US" sz="2400" dirty="0">
              <a:solidFill>
                <a:srgbClr val="003300"/>
              </a:solidFill>
              <a:effectLst/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77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1115</TotalTime>
  <Words>397</Words>
  <Application>Microsoft Office PowerPoint</Application>
  <PresentationFormat>นำเสนอทางหน้าจอ (4:3)</PresentationFormat>
  <Paragraphs>134</Paragraphs>
  <Slides>14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21" baseType="lpstr">
      <vt:lpstr>Angsana New</vt:lpstr>
      <vt:lpstr>Arial</vt:lpstr>
      <vt:lpstr>Calibri</vt:lpstr>
      <vt:lpstr>Calibri Light</vt:lpstr>
      <vt:lpstr>Cordia New</vt:lpstr>
      <vt:lpstr>Times New Roman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Amm1</cp:lastModifiedBy>
  <cp:revision>131</cp:revision>
  <dcterms:created xsi:type="dcterms:W3CDTF">2020-06-16T04:35:48Z</dcterms:created>
  <dcterms:modified xsi:type="dcterms:W3CDTF">2021-03-25T07:06:47Z</dcterms:modified>
</cp:coreProperties>
</file>