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8080"/>
    <a:srgbClr val="FF00FF"/>
    <a:srgbClr val="FF6600"/>
    <a:srgbClr val="A50021"/>
    <a:srgbClr val="000099"/>
    <a:srgbClr val="003366"/>
    <a:srgbClr val="0000CC"/>
    <a:srgbClr val="66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452" y="10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26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1946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283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936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590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040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10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40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38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852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5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2C319-874A-438D-98EC-6EED1E3E2AFC}" type="datetimeFigureOut">
              <a:rPr lang="th-TH" smtClean="0"/>
              <a:t>19/06/63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1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66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2317" y="637132"/>
            <a:ext cx="1789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7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352675" y="1016819"/>
            <a:ext cx="4438650" cy="1481138"/>
            <a:chOff x="1921" y="2212"/>
            <a:chExt cx="6990" cy="2333"/>
          </a:xfrm>
        </p:grpSpPr>
        <p:pic>
          <p:nvPicPr>
            <p:cNvPr id="9222" name="Picture 6" descr="DSCF0708_resiz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" y="2592"/>
              <a:ext cx="2421" cy="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ลูกสูบ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96" t="11099" r="25397" b="6349"/>
            <a:stretch>
              <a:fillRect/>
            </a:stretch>
          </p:blipFill>
          <p:spPr bwMode="auto">
            <a:xfrm>
              <a:off x="8041" y="2488"/>
              <a:ext cx="870" cy="2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DSCF0712_resize"/>
            <p:cNvPicPr>
              <a:picLocks noChangeAspect="1" noChangeArrowheads="1"/>
            </p:cNvPicPr>
            <p:nvPr/>
          </p:nvPicPr>
          <p:blipFill>
            <a:blip r:embed="rId4" cstate="print">
              <a:lum bright="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" y="2529"/>
              <a:ext cx="2563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6397" y="2212"/>
              <a:ext cx="1181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ลูกสูบ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rgbClr val="FF660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6961" y="2670"/>
              <a:ext cx="0" cy="5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FF660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7" name="สี่เหลี่ยมผืนผ้า 6"/>
          <p:cNvSpPr/>
          <p:nvPr/>
        </p:nvSpPr>
        <p:spPr>
          <a:xfrm>
            <a:off x="3801605" y="2759867"/>
            <a:ext cx="1515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การถอดลูกสูบ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22337" y="3302745"/>
            <a:ext cx="8699326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ถอดแหวนลูกสูบ, สลักลูกสูบและก้านสูบ 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917765" y="3813783"/>
            <a:ext cx="5308469" cy="1611697"/>
            <a:chOff x="1726" y="10952"/>
            <a:chExt cx="8463" cy="2570"/>
          </a:xfrm>
        </p:grpSpPr>
        <p:pic>
          <p:nvPicPr>
            <p:cNvPr id="9233" name="Picture 17" descr="DSCF0785_resize"/>
            <p:cNvPicPr>
              <a:picLocks noChangeAspect="1" noChangeArrowheads="1"/>
            </p:cNvPicPr>
            <p:nvPr/>
          </p:nvPicPr>
          <p:blipFill>
            <a:blip r:embed="rId5" cstate="print">
              <a:lum bright="24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6" r="18013" b="20055"/>
            <a:stretch>
              <a:fillRect/>
            </a:stretch>
          </p:blipFill>
          <p:spPr bwMode="auto">
            <a:xfrm>
              <a:off x="4276" y="11509"/>
              <a:ext cx="2160" cy="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2" name="Picture 16" descr="DSCF0763_resize"/>
            <p:cNvPicPr>
              <a:picLocks noChangeAspect="1" noChangeArrowheads="1"/>
            </p:cNvPicPr>
            <p:nvPr/>
          </p:nvPicPr>
          <p:blipFill>
            <a:blip r:embed="rId6" cstate="print">
              <a:lum bright="24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118"/>
            <a:stretch>
              <a:fillRect/>
            </a:stretch>
          </p:blipFill>
          <p:spPr bwMode="auto">
            <a:xfrm>
              <a:off x="1726" y="11340"/>
              <a:ext cx="2265" cy="2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1" name="Picture 15" descr="DSCF0774_resize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0" t="19554" r="17854" b="17926"/>
            <a:stretch>
              <a:fillRect/>
            </a:stretch>
          </p:blipFill>
          <p:spPr bwMode="auto">
            <a:xfrm>
              <a:off x="6661" y="11337"/>
              <a:ext cx="3060" cy="1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7486" y="12969"/>
              <a:ext cx="2053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แหวนลูกสูบ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8404" y="10952"/>
              <a:ext cx="1785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สลักลูกสูบ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7040" y="11060"/>
              <a:ext cx="1745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ก้านสูบ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8821" y="11513"/>
              <a:ext cx="13" cy="26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FF660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H="1">
              <a:off x="8026" y="11618"/>
              <a:ext cx="13" cy="26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FF660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6" name="สี่เหลี่ยมผืนผ้า 15"/>
          <p:cNvSpPr/>
          <p:nvPr/>
        </p:nvSpPr>
        <p:spPr>
          <a:xfrm>
            <a:off x="2467898" y="5735224"/>
            <a:ext cx="4208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การถอดแหวนลูกสูบ, สลักลูกสูบและก้านสูบ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66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5026" y="622852"/>
            <a:ext cx="2592376" cy="4478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9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ตุ้มถ่วงกาวานา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870090" y="873692"/>
            <a:ext cx="3265488" cy="1725790"/>
            <a:chOff x="3465" y="1897"/>
            <a:chExt cx="5940" cy="3140"/>
          </a:xfrm>
        </p:grpSpPr>
        <p:pic>
          <p:nvPicPr>
            <p:cNvPr id="10247" name="Picture 7" descr="DSCF0795_resiz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5" y="3000"/>
              <a:ext cx="2563" cy="1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DSCF0796_resize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4320" r="11111" b="14233"/>
            <a:stretch>
              <a:fillRect/>
            </a:stretch>
          </p:blipFill>
          <p:spPr bwMode="auto">
            <a:xfrm>
              <a:off x="6525" y="2925"/>
              <a:ext cx="2880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5040" y="1897"/>
              <a:ext cx="3645" cy="1969"/>
              <a:chOff x="5040" y="1897"/>
              <a:chExt cx="3645" cy="1969"/>
            </a:xfrm>
          </p:grpSpPr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5265" y="1897"/>
                <a:ext cx="342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ตุ้มถ่วงกาวานา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Freeform 4"/>
              <p:cNvSpPr>
                <a:spLocks/>
              </p:cNvSpPr>
              <p:nvPr/>
            </p:nvSpPr>
            <p:spPr bwMode="auto">
              <a:xfrm>
                <a:off x="5040" y="2786"/>
                <a:ext cx="1080" cy="1080"/>
              </a:xfrm>
              <a:custGeom>
                <a:avLst/>
                <a:gdLst>
                  <a:gd name="T0" fmla="*/ 0 w 1080"/>
                  <a:gd name="T1" fmla="*/ 1080 h 1080"/>
                  <a:gd name="T2" fmla="*/ 0 w 1080"/>
                  <a:gd name="T3" fmla="*/ 0 h 1080"/>
                  <a:gd name="T4" fmla="*/ 1080 w 1080"/>
                  <a:gd name="T5" fmla="*/ 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0" h="1080">
                    <a:moveTo>
                      <a:pt x="0" y="1080"/>
                    </a:moveTo>
                    <a:lnTo>
                      <a:pt x="0" y="0"/>
                    </a:lnTo>
                    <a:lnTo>
                      <a:pt x="108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Freeform 3"/>
              <p:cNvSpPr>
                <a:spLocks/>
              </p:cNvSpPr>
              <p:nvPr/>
            </p:nvSpPr>
            <p:spPr bwMode="auto">
              <a:xfrm flipH="1">
                <a:off x="7605" y="2771"/>
                <a:ext cx="1080" cy="289"/>
              </a:xfrm>
              <a:custGeom>
                <a:avLst/>
                <a:gdLst>
                  <a:gd name="T0" fmla="*/ 0 w 1080"/>
                  <a:gd name="T1" fmla="*/ 1080 h 1080"/>
                  <a:gd name="T2" fmla="*/ 0 w 1080"/>
                  <a:gd name="T3" fmla="*/ 0 h 1080"/>
                  <a:gd name="T4" fmla="*/ 1080 w 1080"/>
                  <a:gd name="T5" fmla="*/ 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0" h="1080">
                    <a:moveTo>
                      <a:pt x="0" y="1080"/>
                    </a:moveTo>
                    <a:lnTo>
                      <a:pt x="0" y="0"/>
                    </a:lnTo>
                    <a:lnTo>
                      <a:pt x="108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9" name="สี่เหลี่ยมผืนผ้า 8"/>
          <p:cNvSpPr/>
          <p:nvPr/>
        </p:nvSpPr>
        <p:spPr>
          <a:xfrm>
            <a:off x="3348819" y="2779975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การถอดตุ้มถ่วงกาวานา</a:t>
            </a:r>
            <a:endParaRPr lang="th-TH" sz="2400" b="1" i="1" dirty="0">
              <a:solidFill>
                <a:srgbClr val="CC00F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95026" y="3241640"/>
            <a:ext cx="2348720" cy="453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10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ล้อช่วยแรง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870090" y="3785063"/>
            <a:ext cx="3243263" cy="1606920"/>
            <a:chOff x="3957" y="2288"/>
            <a:chExt cx="5223" cy="2588"/>
          </a:xfrm>
        </p:grpSpPr>
        <p:pic>
          <p:nvPicPr>
            <p:cNvPr id="10255" name="Picture 15" descr="DSCF0734_resize"/>
            <p:cNvPicPr>
              <a:picLocks noChangeAspect="1" noChangeArrowheads="1"/>
            </p:cNvPicPr>
            <p:nvPr/>
          </p:nvPicPr>
          <p:blipFill>
            <a:blip r:embed="rId4" cstate="print">
              <a:lum bright="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t="10257" r="17308"/>
            <a:stretch>
              <a:fillRect/>
            </a:stretch>
          </p:blipFill>
          <p:spPr bwMode="auto">
            <a:xfrm>
              <a:off x="7020" y="2938"/>
              <a:ext cx="2160" cy="1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3957" y="2288"/>
              <a:ext cx="3948" cy="2572"/>
              <a:chOff x="3957" y="7826"/>
              <a:chExt cx="3948" cy="2572"/>
            </a:xfrm>
          </p:grpSpPr>
          <p:pic>
            <p:nvPicPr>
              <p:cNvPr id="10254" name="Picture 14" descr="DSCF0732_resize_resize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2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17" r="6094"/>
              <a:stretch>
                <a:fillRect/>
              </a:stretch>
            </p:blipFill>
            <p:spPr bwMode="auto">
              <a:xfrm>
                <a:off x="3957" y="8492"/>
                <a:ext cx="2115" cy="1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6105" y="7826"/>
                <a:ext cx="18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ล้อช่วยแรง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5100" y="8280"/>
                <a:ext cx="1080" cy="390"/>
              </a:xfrm>
              <a:custGeom>
                <a:avLst/>
                <a:gdLst>
                  <a:gd name="T0" fmla="*/ 0 w 1080"/>
                  <a:gd name="T1" fmla="*/ 1080 h 1080"/>
                  <a:gd name="T2" fmla="*/ 0 w 1080"/>
                  <a:gd name="T3" fmla="*/ 0 h 1080"/>
                  <a:gd name="T4" fmla="*/ 1080 w 1080"/>
                  <a:gd name="T5" fmla="*/ 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0" h="1080">
                    <a:moveTo>
                      <a:pt x="0" y="1080"/>
                    </a:moveTo>
                    <a:lnTo>
                      <a:pt x="0" y="0"/>
                    </a:lnTo>
                    <a:lnTo>
                      <a:pt x="108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6" name="สี่เหลี่ยมผืนผ้า 15"/>
          <p:cNvSpPr/>
          <p:nvPr/>
        </p:nvSpPr>
        <p:spPr>
          <a:xfrm>
            <a:off x="3526753" y="5564319"/>
            <a:ext cx="1962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การถอดล้อช่วยแรง</a:t>
            </a:r>
            <a:endParaRPr lang="th-TH" sz="2400" b="1" i="1" dirty="0">
              <a:solidFill>
                <a:srgbClr val="CC00F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207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1126" y="709789"/>
            <a:ext cx="8401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เรือนลูกปืนเพลาข้อเหวี่ยงและเพลาข้อเหวี่ยง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379945" y="117208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2539652" y="1116848"/>
            <a:ext cx="3906838" cy="1842377"/>
            <a:chOff x="3060" y="2346"/>
            <a:chExt cx="6195" cy="2923"/>
          </a:xfrm>
        </p:grpSpPr>
        <p:pic>
          <p:nvPicPr>
            <p:cNvPr id="11271" name="Picture 7" descr="เรือนลูกปืนข้อเหวี่ยง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" y="3240"/>
              <a:ext cx="2700" cy="2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DSCF0783_resiz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" y="3240"/>
              <a:ext cx="2415" cy="1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4215" y="2346"/>
              <a:ext cx="4914" cy="1494"/>
              <a:chOff x="4215" y="2346"/>
              <a:chExt cx="4914" cy="1494"/>
            </a:xfrm>
          </p:grpSpPr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4551" y="2346"/>
                <a:ext cx="4578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เรือนลูกปืนเพลาข้อเหวี่ยง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Freeform 4"/>
              <p:cNvSpPr>
                <a:spLocks/>
              </p:cNvSpPr>
              <p:nvPr/>
            </p:nvSpPr>
            <p:spPr bwMode="auto">
              <a:xfrm>
                <a:off x="4215" y="3000"/>
                <a:ext cx="1080" cy="840"/>
              </a:xfrm>
              <a:custGeom>
                <a:avLst/>
                <a:gdLst>
                  <a:gd name="T0" fmla="*/ 0 w 1080"/>
                  <a:gd name="T1" fmla="*/ 720 h 720"/>
                  <a:gd name="T2" fmla="*/ 0 w 1080"/>
                  <a:gd name="T3" fmla="*/ 0 h 720"/>
                  <a:gd name="T4" fmla="*/ 1080 w 1080"/>
                  <a:gd name="T5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0" h="720">
                    <a:moveTo>
                      <a:pt x="0" y="720"/>
                    </a:moveTo>
                    <a:lnTo>
                      <a:pt x="0" y="0"/>
                    </a:lnTo>
                    <a:lnTo>
                      <a:pt x="108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chemeClr val="accent2">
                      <a:lumMod val="75000"/>
                    </a:schemeClr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Freeform 3"/>
              <p:cNvSpPr>
                <a:spLocks/>
              </p:cNvSpPr>
              <p:nvPr/>
            </p:nvSpPr>
            <p:spPr bwMode="auto">
              <a:xfrm flipH="1">
                <a:off x="7680" y="2995"/>
                <a:ext cx="540" cy="720"/>
              </a:xfrm>
              <a:custGeom>
                <a:avLst/>
                <a:gdLst>
                  <a:gd name="T0" fmla="*/ 0 w 1080"/>
                  <a:gd name="T1" fmla="*/ 720 h 720"/>
                  <a:gd name="T2" fmla="*/ 0 w 1080"/>
                  <a:gd name="T3" fmla="*/ 0 h 720"/>
                  <a:gd name="T4" fmla="*/ 1080 w 1080"/>
                  <a:gd name="T5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0" h="720">
                    <a:moveTo>
                      <a:pt x="0" y="720"/>
                    </a:moveTo>
                    <a:lnTo>
                      <a:pt x="0" y="0"/>
                    </a:lnTo>
                    <a:lnTo>
                      <a:pt x="108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chemeClr val="accent2">
                      <a:lumMod val="75000"/>
                    </a:schemeClr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0" name="สี่เหลี่ยมผืนผ้า 9"/>
          <p:cNvSpPr/>
          <p:nvPr/>
        </p:nvSpPr>
        <p:spPr>
          <a:xfrm>
            <a:off x="241126" y="2990138"/>
            <a:ext cx="8661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การถอดเรือนลูกปืนเพลาข้อเหวี่ยงและเพลาข้อเหวี่ยง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41125" y="3542201"/>
            <a:ext cx="3839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ลูกกระทุ้งวาล์วไอดี ไอเสีย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1702400" y="3992376"/>
            <a:ext cx="5815965" cy="1731356"/>
            <a:chOff x="2143" y="4462"/>
            <a:chExt cx="9159" cy="2726"/>
          </a:xfrm>
        </p:grpSpPr>
        <p:pic>
          <p:nvPicPr>
            <p:cNvPr id="11284" name="Picture 20" descr="DSCF0840_resize"/>
            <p:cNvPicPr>
              <a:picLocks noChangeAspect="1" noChangeArrowheads="1"/>
            </p:cNvPicPr>
            <p:nvPr/>
          </p:nvPicPr>
          <p:blipFill>
            <a:blip r:embed="rId4" cstate="print">
              <a:lum bright="24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t="58333" r="19376" b="5000"/>
            <a:stretch>
              <a:fillRect/>
            </a:stretch>
          </p:blipFill>
          <p:spPr bwMode="auto">
            <a:xfrm>
              <a:off x="7890" y="5760"/>
              <a:ext cx="1980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2143" y="5220"/>
              <a:ext cx="5194" cy="1950"/>
              <a:chOff x="2143" y="5191"/>
              <a:chExt cx="5194" cy="1950"/>
            </a:xfrm>
          </p:grpSpPr>
          <p:pic>
            <p:nvPicPr>
              <p:cNvPr id="11283" name="Picture 19" descr="DSCF0791_resize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2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0" y="5191"/>
                <a:ext cx="2597" cy="1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2143" y="6045"/>
                <a:ext cx="2147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เสื้อสูบ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4200" y="6361"/>
                <a:ext cx="54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chemeClr val="accent2">
                      <a:lumMod val="75000"/>
                    </a:schemeClr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5983" y="4462"/>
              <a:ext cx="5319" cy="1594"/>
              <a:chOff x="6013" y="4462"/>
              <a:chExt cx="5319" cy="1594"/>
            </a:xfrm>
          </p:grpSpPr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7273" y="4462"/>
                <a:ext cx="4059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ลูกกระทุ้งวาล์วไอดีไอเสีย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6013" y="4976"/>
                <a:ext cx="1260" cy="1080"/>
              </a:xfrm>
              <a:custGeom>
                <a:avLst/>
                <a:gdLst>
                  <a:gd name="T0" fmla="*/ 0 w 1260"/>
                  <a:gd name="T1" fmla="*/ 1080 h 1080"/>
                  <a:gd name="T2" fmla="*/ 0 w 1260"/>
                  <a:gd name="T3" fmla="*/ 0 h 1080"/>
                  <a:gd name="T4" fmla="*/ 1260 w 1260"/>
                  <a:gd name="T5" fmla="*/ 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0" h="1080">
                    <a:moveTo>
                      <a:pt x="0" y="1080"/>
                    </a:moveTo>
                    <a:lnTo>
                      <a:pt x="0" y="0"/>
                    </a:lnTo>
                    <a:lnTo>
                      <a:pt x="126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chemeClr val="accent2">
                      <a:lumMod val="75000"/>
                    </a:schemeClr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8" name="AutoShape 13"/>
              <p:cNvSpPr>
                <a:spLocks/>
              </p:cNvSpPr>
              <p:nvPr/>
            </p:nvSpPr>
            <p:spPr bwMode="auto">
              <a:xfrm rot="-5400000">
                <a:off x="8910" y="4590"/>
                <a:ext cx="180" cy="1800"/>
              </a:xfrm>
              <a:prstGeom prst="rightBrace">
                <a:avLst>
                  <a:gd name="adj1" fmla="val 79444"/>
                  <a:gd name="adj2" fmla="val 50833"/>
                </a:avLst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chemeClr val="accent2">
                      <a:lumMod val="75000"/>
                    </a:schemeClr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9" name="Line 12"/>
              <p:cNvSpPr>
                <a:spLocks noChangeShapeType="1"/>
              </p:cNvSpPr>
              <p:nvPr/>
            </p:nvSpPr>
            <p:spPr bwMode="auto">
              <a:xfrm rot="5400000">
                <a:off x="8844" y="5268"/>
                <a:ext cx="312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chemeClr val="accent2">
                      <a:lumMod val="75000"/>
                    </a:schemeClr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22" name="สี่เหลี่ยมผืนผ้า 21"/>
          <p:cNvSpPr/>
          <p:nvPr/>
        </p:nvSpPr>
        <p:spPr>
          <a:xfrm>
            <a:off x="3391021" y="5867269"/>
            <a:ext cx="2316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การถอดลูกกระทุ้งวาล์ว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32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63981" y="587028"/>
            <a:ext cx="219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13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ปลอกสูบ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423786" y="1169136"/>
            <a:ext cx="4296428" cy="1933496"/>
            <a:chOff x="2880" y="2307"/>
            <a:chExt cx="5718" cy="2573"/>
          </a:xfrm>
        </p:grpSpPr>
        <p:pic>
          <p:nvPicPr>
            <p:cNvPr id="12294" name="Picture 6" descr="ปลอกสูบ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4" t="11111" r="22223" b="11111"/>
            <a:stretch>
              <a:fillRect/>
            </a:stretch>
          </p:blipFill>
          <p:spPr bwMode="auto">
            <a:xfrm>
              <a:off x="7305" y="2805"/>
              <a:ext cx="1293" cy="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3" name="Picture 5" descr="ถอดปลอกสูบ2_resize"/>
            <p:cNvPicPr>
              <a:picLocks noChangeAspect="1" noChangeArrowheads="1"/>
            </p:cNvPicPr>
            <p:nvPr/>
          </p:nvPicPr>
          <p:blipFill>
            <a:blip r:embed="rId3" cstate="print">
              <a:lum bright="24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789"/>
              <a:ext cx="2779" cy="2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565" y="2307"/>
              <a:ext cx="1440" cy="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ปลอกสูบ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4542" y="2625"/>
              <a:ext cx="1083" cy="523"/>
            </a:xfrm>
            <a:custGeom>
              <a:avLst/>
              <a:gdLst>
                <a:gd name="T0" fmla="*/ 0 w 540"/>
                <a:gd name="T1" fmla="*/ 720 h 720"/>
                <a:gd name="T2" fmla="*/ 0 w 540"/>
                <a:gd name="T3" fmla="*/ 0 h 720"/>
                <a:gd name="T4" fmla="*/ 540 w 540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0" h="720">
                  <a:moveTo>
                    <a:pt x="0" y="720"/>
                  </a:moveTo>
                  <a:lnTo>
                    <a:pt x="0" y="0"/>
                  </a:lnTo>
                  <a:lnTo>
                    <a:pt x="54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Freeform 2"/>
            <p:cNvSpPr>
              <a:spLocks/>
            </p:cNvSpPr>
            <p:nvPr/>
          </p:nvSpPr>
          <p:spPr bwMode="auto">
            <a:xfrm flipH="1">
              <a:off x="6882" y="2595"/>
              <a:ext cx="1083" cy="285"/>
            </a:xfrm>
            <a:custGeom>
              <a:avLst/>
              <a:gdLst>
                <a:gd name="T0" fmla="*/ 0 w 540"/>
                <a:gd name="T1" fmla="*/ 720 h 720"/>
                <a:gd name="T2" fmla="*/ 0 w 540"/>
                <a:gd name="T3" fmla="*/ 0 h 720"/>
                <a:gd name="T4" fmla="*/ 540 w 540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0" h="720">
                  <a:moveTo>
                    <a:pt x="0" y="720"/>
                  </a:moveTo>
                  <a:lnTo>
                    <a:pt x="0" y="0"/>
                  </a:lnTo>
                  <a:lnTo>
                    <a:pt x="54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8" name="สี่เหลี่ยมผืนผ้า 7"/>
          <p:cNvSpPr/>
          <p:nvPr/>
        </p:nvSpPr>
        <p:spPr>
          <a:xfrm>
            <a:off x="3745491" y="3414361"/>
            <a:ext cx="1805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การถอดปลอกสูบ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63981" y="4144273"/>
            <a:ext cx="85294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</a:t>
            </a:r>
            <a:r>
              <a:rPr lang="th-TH" sz="2400" b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endParaRPr lang="en-US" sz="2400" dirty="0">
              <a:solidFill>
                <a:srgbClr val="CC00FF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1</a:t>
            </a:r>
            <a:r>
              <a:rPr lang="th-TH" sz="2400" dirty="0" smtClean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ใช้</a:t>
            </a:r>
            <a:r>
              <a:rPr lang="th-TH" sz="2400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เครื่องมือพิเศษสำหรับถอดปลอกสูบ</a:t>
            </a:r>
            <a:endParaRPr lang="en-US" sz="2400" dirty="0">
              <a:solidFill>
                <a:srgbClr val="CC00FF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2</a:t>
            </a:r>
            <a:r>
              <a:rPr lang="th-TH" sz="2400" dirty="0" smtClean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ถอด</a:t>
            </a:r>
            <a:r>
              <a:rPr lang="th-TH" sz="2400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ปลอกสูบออกจากเสื้อเครื่องยนต์</a:t>
            </a:r>
            <a:endParaRPr lang="en-US" sz="2400" dirty="0">
              <a:solidFill>
                <a:srgbClr val="CC00FF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818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2" y="770437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80331" y="1442947"/>
            <a:ext cx="8536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09625" algn="l"/>
              </a:tabLst>
            </a:pP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ความโตของรูสลักลูกสูบ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11371" y="1904612"/>
            <a:ext cx="4853940" cy="1474788"/>
            <a:chOff x="2118" y="9720"/>
            <a:chExt cx="7644" cy="2323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4500" y="9720"/>
              <a:ext cx="5262" cy="2323"/>
              <a:chOff x="4500" y="9720"/>
              <a:chExt cx="5262" cy="2323"/>
            </a:xfrm>
          </p:grpSpPr>
          <p:pic>
            <p:nvPicPr>
              <p:cNvPr id="13321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0" y="9720"/>
                <a:ext cx="2880" cy="23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7470" y="11040"/>
                <a:ext cx="229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รูสลักลูกสูบ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6780" y="10980"/>
                <a:ext cx="1260" cy="180"/>
              </a:xfrm>
              <a:custGeom>
                <a:avLst/>
                <a:gdLst>
                  <a:gd name="T0" fmla="*/ 0 w 1260"/>
                  <a:gd name="T1" fmla="*/ 0 h 180"/>
                  <a:gd name="T2" fmla="*/ 1260 w 1260"/>
                  <a:gd name="T3" fmla="*/ 0 h 180"/>
                  <a:gd name="T4" fmla="*/ 1260 w 1260"/>
                  <a:gd name="T5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0" h="180">
                    <a:moveTo>
                      <a:pt x="0" y="0"/>
                    </a:moveTo>
                    <a:lnTo>
                      <a:pt x="1260" y="0"/>
                    </a:lnTo>
                    <a:lnTo>
                      <a:pt x="1260" y="18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118" y="10980"/>
              <a:ext cx="3282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เวอร์เนียร์</a:t>
              </a: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คา</a:t>
              </a: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ลิปเปอร์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3957" y="10620"/>
              <a:ext cx="540" cy="360"/>
            </a:xfrm>
            <a:custGeom>
              <a:avLst/>
              <a:gdLst>
                <a:gd name="T0" fmla="*/ 0 w 540"/>
                <a:gd name="T1" fmla="*/ 360 h 360"/>
                <a:gd name="T2" fmla="*/ 0 w 540"/>
                <a:gd name="T3" fmla="*/ 0 h 360"/>
                <a:gd name="T4" fmla="*/ 540 w 540"/>
                <a:gd name="T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0" h="360">
                  <a:moveTo>
                    <a:pt x="0" y="360"/>
                  </a:moveTo>
                  <a:lnTo>
                    <a:pt x="0" y="0"/>
                  </a:lnTo>
                  <a:lnTo>
                    <a:pt x="54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0" name="สี่เหลี่ยมผืนผ้า 9"/>
          <p:cNvSpPr/>
          <p:nvPr/>
        </p:nvSpPr>
        <p:spPr>
          <a:xfrm>
            <a:off x="5491975" y="2443776"/>
            <a:ext cx="2985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การวัดความโตของรูสลักลูกสูบ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80331" y="3611948"/>
            <a:ext cx="4543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400" b="1" dirty="0" smtClean="0">
                <a:solidFill>
                  <a:srgbClr val="FF00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ตาราง</a:t>
            </a: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ค่า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มาตรฐาน ความโตของรูสลักลูกสูบ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594978"/>
              </p:ext>
            </p:extLst>
          </p:nvPr>
        </p:nvGraphicFramePr>
        <p:xfrm>
          <a:off x="1285278" y="4267325"/>
          <a:ext cx="6573444" cy="167832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38937"/>
                <a:gridCol w="975015"/>
                <a:gridCol w="1165480"/>
                <a:gridCol w="1347006"/>
                <a:gridCol w="1347006"/>
              </a:tblGrid>
              <a:tr h="2797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รายการ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รุ่น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55944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ET 70</a:t>
                      </a:r>
                      <a:r>
                        <a:rPr lang="th-TH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lang="en-US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80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ET 95</a:t>
                      </a:r>
                      <a:r>
                        <a:rPr lang="th-TH" sz="1800" b="1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, </a:t>
                      </a:r>
                      <a:r>
                        <a:rPr lang="en-US" sz="1800" b="1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RT 77</a:t>
                      </a:r>
                      <a:r>
                        <a:rPr lang="th-TH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lang="en-US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90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RT 100</a:t>
                      </a:r>
                      <a:r>
                        <a:rPr lang="th-TH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lang="en-US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110</a:t>
                      </a:r>
                      <a:r>
                        <a:rPr lang="th-TH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, </a:t>
                      </a:r>
                      <a:r>
                        <a:rPr lang="en-US" sz="1800" b="1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120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5594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ความโตรูสลักลูกสูบ (มม.)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25 – 25</a:t>
                      </a:r>
                      <a:r>
                        <a:rPr lang="th-TH" sz="1800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27 – 27</a:t>
                      </a:r>
                      <a:r>
                        <a:rPr lang="th-TH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021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25</a:t>
                      </a:r>
                      <a:r>
                        <a:rPr lang="th-TH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00 – 25</a:t>
                      </a:r>
                      <a:r>
                        <a:rPr lang="th-TH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27</a:t>
                      </a:r>
                      <a:r>
                        <a:rPr lang="th-TH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00 – 27</a:t>
                      </a:r>
                      <a:r>
                        <a:rPr lang="th-TH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021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79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ไม่เกิน (มม.)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25</a:t>
                      </a:r>
                      <a:r>
                        <a:rPr lang="th-TH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27</a:t>
                      </a:r>
                      <a:r>
                        <a:rPr lang="th-TH" sz="1800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25</a:t>
                      </a:r>
                      <a:r>
                        <a:rPr lang="th-TH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27</a:t>
                      </a:r>
                      <a:r>
                        <a:rPr lang="th-TH" sz="1800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78672" marR="78672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25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6887" y="725962"/>
            <a:ext cx="8574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ช่องว่างระหว่างสลักลูกสูบกับ</a:t>
            </a:r>
            <a:r>
              <a:rPr lang="th-TH" sz="2400" b="1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รูบูช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ก้านสูบ</a:t>
            </a: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252603" y="131228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306887" y="1312282"/>
            <a:ext cx="4230612" cy="1984336"/>
            <a:chOff x="1048" y="11677"/>
            <a:chExt cx="6663" cy="3126"/>
          </a:xfrm>
        </p:grpSpPr>
        <p:pic>
          <p:nvPicPr>
            <p:cNvPr id="14345" name="Picture 9" descr="DSCF0936_resize_resize"/>
            <p:cNvPicPr>
              <a:picLocks noChangeAspect="1" noChangeArrowheads="1"/>
            </p:cNvPicPr>
            <p:nvPr/>
          </p:nvPicPr>
          <p:blipFill>
            <a:blip r:embed="rId2">
              <a:lum bright="1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1"/>
            <a:stretch>
              <a:fillRect/>
            </a:stretch>
          </p:blipFill>
          <p:spPr bwMode="auto">
            <a:xfrm>
              <a:off x="5756" y="12377"/>
              <a:ext cx="1431" cy="2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4" name="Picture 8" descr="DSCF0933_resize_resize"/>
            <p:cNvPicPr>
              <a:picLocks noChangeAspect="1" noChangeArrowheads="1"/>
            </p:cNvPicPr>
            <p:nvPr/>
          </p:nvPicPr>
          <p:blipFill>
            <a:blip r:embed="rId3">
              <a:lum bright="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84" r="17949"/>
            <a:stretch>
              <a:fillRect/>
            </a:stretch>
          </p:blipFill>
          <p:spPr bwMode="auto">
            <a:xfrm>
              <a:off x="2291" y="12204"/>
              <a:ext cx="1890" cy="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048" y="13908"/>
              <a:ext cx="206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ไมโครมิเตอร์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3027" y="14183"/>
              <a:ext cx="34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246" y="11756"/>
              <a:ext cx="1733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สลักลูกสูบ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5351" y="11677"/>
              <a:ext cx="236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รูบูช</a:t>
              </a: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ก้านสูบ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 rot="5400000">
              <a:off x="3720" y="12421"/>
              <a:ext cx="34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 rot="5400000">
              <a:off x="5987" y="12421"/>
              <a:ext cx="34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4431081" y="211956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การวัดช่องว่างระหว่างสลักลูกสูบกับ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รูบูช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ก้านสูบ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06888" y="3605504"/>
            <a:ext cx="7697930" cy="44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ช่องว่างระหว่างแหวนกับร่องแหวนของลูกสูบ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558645" y="420055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977891" y="4188740"/>
            <a:ext cx="4065712" cy="1600200"/>
            <a:chOff x="2821" y="5866"/>
            <a:chExt cx="6404" cy="2520"/>
          </a:xfrm>
        </p:grpSpPr>
        <p:pic>
          <p:nvPicPr>
            <p:cNvPr id="14355" name="Picture 19" descr="DSCF0775_resize"/>
            <p:cNvPicPr>
              <a:picLocks noChangeAspect="1" noChangeArrowheads="1"/>
            </p:cNvPicPr>
            <p:nvPr/>
          </p:nvPicPr>
          <p:blipFill>
            <a:blip r:embed="rId4" cstate="print">
              <a:lum bright="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" y="5866"/>
              <a:ext cx="3467" cy="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6336" y="6504"/>
              <a:ext cx="2889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แหวนลูกสูบ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6207" y="7173"/>
              <a:ext cx="3018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ร่องแหวนลูกสูบ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5485" y="7484"/>
              <a:ext cx="77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6015" y="6799"/>
              <a:ext cx="40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20" name="สี่เหลี่ยมผืนผ้า 19"/>
          <p:cNvSpPr/>
          <p:nvPr/>
        </p:nvSpPr>
        <p:spPr>
          <a:xfrm>
            <a:off x="4567683" y="4629776"/>
            <a:ext cx="4576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การวัดช่องว่างระหว่างแหวนกับร่องแหวนของลูกสูบ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927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4975" y="624606"/>
            <a:ext cx="4168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ระยะห่างปากแหวนในกระบอกสูบ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1054274" y="123284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440576" y="1187185"/>
            <a:ext cx="3856926" cy="2012866"/>
            <a:chOff x="1441" y="7830"/>
            <a:chExt cx="7019" cy="3664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441" y="7830"/>
              <a:ext cx="7019" cy="3511"/>
              <a:chOff x="1441" y="7830"/>
              <a:chExt cx="7019" cy="3511"/>
            </a:xfrm>
          </p:grpSpPr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5040" y="8100"/>
                <a:ext cx="3420" cy="3241"/>
                <a:chOff x="4320" y="9719"/>
                <a:chExt cx="3420" cy="3241"/>
              </a:xfrm>
            </p:grpSpPr>
            <p:pic>
              <p:nvPicPr>
                <p:cNvPr id="15379" name="Picture 19" descr="DSCF0802_resize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12000" contrast="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0" y="9719"/>
                  <a:ext cx="3420" cy="25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5430" y="12240"/>
                  <a:ext cx="2310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กระบอกสูบ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0" name="Line 17"/>
                <p:cNvSpPr>
                  <a:spLocks noChangeShapeType="1"/>
                </p:cNvSpPr>
                <p:nvPr/>
              </p:nvSpPr>
              <p:spPr bwMode="auto">
                <a:xfrm>
                  <a:off x="6133" y="11343"/>
                  <a:ext cx="0" cy="108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triangl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chemeClr val="accent2">
                        <a:lumMod val="75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9" name="Group 5"/>
              <p:cNvGrpSpPr>
                <a:grpSpLocks/>
              </p:cNvGrpSpPr>
              <p:nvPr/>
            </p:nvGrpSpPr>
            <p:grpSpPr bwMode="auto">
              <a:xfrm>
                <a:off x="1441" y="7830"/>
                <a:ext cx="5097" cy="2640"/>
                <a:chOff x="1441" y="7830"/>
                <a:chExt cx="5097" cy="2640"/>
              </a:xfrm>
            </p:grpSpPr>
            <p:grpSp>
              <p:nvGrpSpPr>
                <p:cNvPr id="10" name="Group 8"/>
                <p:cNvGrpSpPr>
                  <a:grpSpLocks/>
                </p:cNvGrpSpPr>
                <p:nvPr/>
              </p:nvGrpSpPr>
              <p:grpSpPr bwMode="auto">
                <a:xfrm flipV="1">
                  <a:off x="3015" y="7830"/>
                  <a:ext cx="1640" cy="1980"/>
                  <a:chOff x="1620" y="10292"/>
                  <a:chExt cx="1117" cy="1348"/>
                </a:xfrm>
              </p:grpSpPr>
              <p:grpSp>
                <p:nvGrpSpPr>
                  <p:cNvPr id="1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620" y="10292"/>
                    <a:ext cx="1117" cy="1348"/>
                    <a:chOff x="1620" y="10292"/>
                    <a:chExt cx="1117" cy="1348"/>
                  </a:xfrm>
                </p:grpSpPr>
                <p:pic>
                  <p:nvPicPr>
                    <p:cNvPr id="15375" name="Picture 1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20" y="10440"/>
                      <a:ext cx="1117" cy="12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16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22" y="10292"/>
                      <a:ext cx="110" cy="290"/>
                      <a:chOff x="2122" y="10292"/>
                      <a:chExt cx="110" cy="290"/>
                    </a:xfrm>
                  </p:grpSpPr>
                  <p:sp>
                    <p:nvSpPr>
                      <p:cNvPr id="17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122" y="10299"/>
                        <a:ext cx="0" cy="283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18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32" y="10292"/>
                        <a:ext cx="0" cy="283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</p:grpSp>
              </p:grpSp>
              <p:sp>
                <p:nvSpPr>
                  <p:cNvPr id="14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932" y="10440"/>
                    <a:ext cx="18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5" name="Line 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8" y="10440"/>
                    <a:ext cx="18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1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441" y="9841"/>
                  <a:ext cx="3448" cy="6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ระยะห่างปากแหวน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2" name="Line 6"/>
                <p:cNvSpPr>
                  <a:spLocks noChangeShapeType="1"/>
                </p:cNvSpPr>
                <p:nvPr/>
              </p:nvSpPr>
              <p:spPr bwMode="auto">
                <a:xfrm>
                  <a:off x="4198" y="9596"/>
                  <a:ext cx="23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chemeClr val="accent2">
                        <a:lumMod val="75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4128" y="10872"/>
              <a:ext cx="2099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ฟิลเลอร์เกจ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Line 2"/>
            <p:cNvSpPr>
              <a:spLocks noChangeShapeType="1"/>
            </p:cNvSpPr>
            <p:nvPr/>
          </p:nvSpPr>
          <p:spPr bwMode="auto">
            <a:xfrm flipV="1">
              <a:off x="5580" y="10065"/>
              <a:ext cx="0" cy="7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21" name="สี่เหลี่ยมผืนผ้า 20"/>
          <p:cNvSpPr/>
          <p:nvPr/>
        </p:nvSpPr>
        <p:spPr>
          <a:xfrm>
            <a:off x="4723625" y="1831214"/>
            <a:ext cx="3894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วัดระยะห่าง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ปากแหวนในกระบอกสูบ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284975" y="3499487"/>
            <a:ext cx="8583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ช่องว่างระหว่างเพลาข้อเหวี่ยงด้านรูน้ำมันกับวงในแหวนรูน้ำมัน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284975" y="4070638"/>
            <a:ext cx="4843780" cy="1747838"/>
            <a:chOff x="1696" y="2120"/>
            <a:chExt cx="7628" cy="2753"/>
          </a:xfrm>
        </p:grpSpPr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6016" y="2300"/>
              <a:ext cx="3308" cy="2504"/>
              <a:chOff x="6016" y="2300"/>
              <a:chExt cx="3308" cy="2504"/>
            </a:xfrm>
          </p:grpSpPr>
          <p:pic>
            <p:nvPicPr>
              <p:cNvPr id="15392" name="Picture 32" descr="DSCF0786_resize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8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43" t="17848" r="32440" b="21968"/>
              <a:stretch>
                <a:fillRect/>
              </a:stretch>
            </p:blipFill>
            <p:spPr bwMode="auto">
              <a:xfrm>
                <a:off x="6016" y="2300"/>
                <a:ext cx="2520" cy="1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31"/>
              <p:cNvSpPr txBox="1">
                <a:spLocks noChangeArrowheads="1"/>
              </p:cNvSpPr>
              <p:nvPr/>
            </p:nvSpPr>
            <p:spPr bwMode="auto">
              <a:xfrm>
                <a:off x="7321" y="4282"/>
                <a:ext cx="2003" cy="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FF660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แหวนรูน้ำมัน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rot="5400000">
                <a:off x="7750" y="4273"/>
                <a:ext cx="312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FF660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1696" y="2120"/>
              <a:ext cx="4928" cy="2753"/>
              <a:chOff x="2160" y="11773"/>
              <a:chExt cx="4928" cy="2753"/>
            </a:xfrm>
          </p:grpSpPr>
          <p:pic>
            <p:nvPicPr>
              <p:cNvPr id="15388" name="Picture 28"/>
              <p:cNvPicPr>
                <a:picLocks noChangeAspect="1" noChangeArrowheads="1"/>
              </p:cNvPicPr>
              <p:nvPr/>
            </p:nvPicPr>
            <p:blipFill>
              <a:blip r:embed="rId5"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11773"/>
                <a:ext cx="2880" cy="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Box 27"/>
              <p:cNvSpPr txBox="1">
                <a:spLocks noChangeArrowheads="1"/>
              </p:cNvSpPr>
              <p:nvPr/>
            </p:nvSpPr>
            <p:spPr bwMode="auto">
              <a:xfrm>
                <a:off x="4860" y="13380"/>
                <a:ext cx="2228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FF660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เพลาข้อเหวี่ยง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>
                <a:off x="4320" y="13683"/>
                <a:ext cx="54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FF660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31" name="สี่เหลี่ยมผืนผ้า 30"/>
          <p:cNvSpPr/>
          <p:nvPr/>
        </p:nvSpPr>
        <p:spPr>
          <a:xfrm>
            <a:off x="4885550" y="4487360"/>
            <a:ext cx="39828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การวัดช่องว่างระหว่างเพลาข้อเหวี่ยงด้านรูน้ำมันกับวงในแหวนรูน้ำมัน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38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9413" y="772419"/>
            <a:ext cx="8536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6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ช่องว่างระหว่างแบ</a:t>
            </a:r>
            <a:r>
              <a:rPr lang="th-TH" sz="2400" b="1" dirty="0" err="1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ริ่ง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ก้านสูบกับข้อของเพลาข้อเหวี่ยง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31" y="1276661"/>
            <a:ext cx="542925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597066" y="3165343"/>
            <a:ext cx="5981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การวัดช่องว่างระหว่างแบ</a:t>
            </a:r>
            <a:r>
              <a:rPr lang="th-TH" sz="2400" b="1" i="1" dirty="0" err="1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ริ่ง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ก้านสูบกับข้อของเพลาข้อเหวี่ยง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19413" y="3669450"/>
            <a:ext cx="3132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7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ระยะรุนเพลาข้อเหวี่ยง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308062" y="4175947"/>
            <a:ext cx="3181854" cy="1931988"/>
            <a:chOff x="3721" y="5122"/>
            <a:chExt cx="5012" cy="3043"/>
          </a:xfrm>
        </p:grpSpPr>
        <p:pic>
          <p:nvPicPr>
            <p:cNvPr id="16392" name="Picture 8"/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" y="5717"/>
              <a:ext cx="2880" cy="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6839" y="5896"/>
              <a:ext cx="1894" cy="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ไดอัลเกจ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491" y="5122"/>
              <a:ext cx="2531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เพลาข้อเหวี่ยง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4981" y="5437"/>
              <a:ext cx="540" cy="720"/>
            </a:xfrm>
            <a:custGeom>
              <a:avLst/>
              <a:gdLst>
                <a:gd name="T0" fmla="*/ 0 w 540"/>
                <a:gd name="T1" fmla="*/ 720 h 720"/>
                <a:gd name="T2" fmla="*/ 0 w 540"/>
                <a:gd name="T3" fmla="*/ 0 h 720"/>
                <a:gd name="T4" fmla="*/ 540 w 540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0" h="720">
                  <a:moveTo>
                    <a:pt x="0" y="720"/>
                  </a:moveTo>
                  <a:lnTo>
                    <a:pt x="0" y="0"/>
                  </a:lnTo>
                  <a:lnTo>
                    <a:pt x="54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5701" y="6157"/>
              <a:ext cx="1234" cy="420"/>
            </a:xfrm>
            <a:custGeom>
              <a:avLst/>
              <a:gdLst>
                <a:gd name="T0" fmla="*/ 0 w 540"/>
                <a:gd name="T1" fmla="*/ 720 h 720"/>
                <a:gd name="T2" fmla="*/ 0 w 540"/>
                <a:gd name="T3" fmla="*/ 0 h 720"/>
                <a:gd name="T4" fmla="*/ 540 w 540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0" h="720">
                  <a:moveTo>
                    <a:pt x="0" y="720"/>
                  </a:moveTo>
                  <a:lnTo>
                    <a:pt x="0" y="0"/>
                  </a:lnTo>
                  <a:lnTo>
                    <a:pt x="54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5393419" y="5029882"/>
            <a:ext cx="2858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การวัดระยะรุนเพลาข้อเหวี่ยง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451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6421" y="762928"/>
            <a:ext cx="3546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ความสึกหรอของปลอกสูบ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42"/>
          <p:cNvSpPr>
            <a:spLocks noChangeArrowheads="1"/>
          </p:cNvSpPr>
          <p:nvPr/>
        </p:nvSpPr>
        <p:spPr bwMode="auto">
          <a:xfrm>
            <a:off x="2154477" y="1070918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237579" y="1587632"/>
            <a:ext cx="5034860" cy="2215515"/>
            <a:chOff x="2610" y="2338"/>
            <a:chExt cx="7930" cy="3489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610" y="2338"/>
              <a:ext cx="7930" cy="3145"/>
              <a:chOff x="2610" y="2338"/>
              <a:chExt cx="7930" cy="3145"/>
            </a:xfrm>
          </p:grpSpPr>
          <p:pic>
            <p:nvPicPr>
              <p:cNvPr id="17449" name="Picture 41" descr="วัดการสึกปลอกสูบ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92"/>
              <a:stretch>
                <a:fillRect/>
              </a:stretch>
            </p:blipFill>
            <p:spPr bwMode="auto">
              <a:xfrm>
                <a:off x="2610" y="2888"/>
                <a:ext cx="2700" cy="2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27"/>
              <p:cNvGrpSpPr>
                <a:grpSpLocks/>
              </p:cNvGrpSpPr>
              <p:nvPr/>
            </p:nvGrpSpPr>
            <p:grpSpPr bwMode="auto">
              <a:xfrm>
                <a:off x="8205" y="3156"/>
                <a:ext cx="1701" cy="1701"/>
                <a:chOff x="8955" y="6120"/>
                <a:chExt cx="1701" cy="1701"/>
              </a:xfrm>
            </p:grpSpPr>
            <p:sp>
              <p:nvSpPr>
                <p:cNvPr id="31" name="Line 40"/>
                <p:cNvSpPr>
                  <a:spLocks noChangeShapeType="1"/>
                </p:cNvSpPr>
                <p:nvPr/>
              </p:nvSpPr>
              <p:spPr bwMode="auto">
                <a:xfrm>
                  <a:off x="9810" y="7260"/>
                  <a:ext cx="0" cy="28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chemeClr val="accent2">
                        <a:lumMod val="75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17440" name="Group 28"/>
                <p:cNvGrpSpPr>
                  <a:grpSpLocks/>
                </p:cNvGrpSpPr>
                <p:nvPr/>
              </p:nvGrpSpPr>
              <p:grpSpPr bwMode="auto">
                <a:xfrm>
                  <a:off x="8955" y="6120"/>
                  <a:ext cx="1701" cy="1701"/>
                  <a:chOff x="8955" y="6120"/>
                  <a:chExt cx="1701" cy="1701"/>
                </a:xfrm>
              </p:grpSpPr>
              <p:sp>
                <p:nvSpPr>
                  <p:cNvPr id="17441" name="Line 39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10050" y="6665"/>
                    <a:ext cx="0" cy="6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grpSp>
                <p:nvGrpSpPr>
                  <p:cNvPr id="17442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8955" y="6120"/>
                    <a:ext cx="1701" cy="1701"/>
                    <a:chOff x="8955" y="7299"/>
                    <a:chExt cx="1701" cy="1701"/>
                  </a:xfrm>
                </p:grpSpPr>
                <p:sp>
                  <p:nvSpPr>
                    <p:cNvPr id="17443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810" y="7590"/>
                      <a:ext cx="0" cy="68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 type="triangl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7444" name="Line 37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9382" y="8028"/>
                      <a:ext cx="0" cy="283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 type="triangl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grpSp>
                  <p:nvGrpSpPr>
                    <p:cNvPr id="17445" name="Group 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955" y="7299"/>
                      <a:ext cx="1701" cy="1701"/>
                      <a:chOff x="8955" y="7290"/>
                      <a:chExt cx="1701" cy="1701"/>
                    </a:xfrm>
                  </p:grpSpPr>
                  <p:grpSp>
                    <p:nvGrpSpPr>
                      <p:cNvPr id="17446" name="Group 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955" y="7290"/>
                        <a:ext cx="1701" cy="1701"/>
                        <a:chOff x="4973" y="11820"/>
                        <a:chExt cx="1701" cy="1701"/>
                      </a:xfrm>
                    </p:grpSpPr>
                    <p:sp>
                      <p:nvSpPr>
                        <p:cNvPr id="17450" name="Oval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08" y="11970"/>
                          <a:ext cx="1417" cy="1417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prstDash val="sysDot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th-TH" sz="24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  <p:sp>
                      <p:nvSpPr>
                        <p:cNvPr id="17451" name="Oval 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58" y="12120"/>
                          <a:ext cx="1134" cy="1134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th-TH" sz="24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  <p:sp>
                      <p:nvSpPr>
                        <p:cNvPr id="17452" name="Oval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73" y="11820"/>
                          <a:ext cx="1701" cy="1701"/>
                        </a:xfrm>
                        <a:prstGeom prst="ellips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th-TH" sz="24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</p:grpSp>
                  <p:sp>
                    <p:nvSpPr>
                      <p:cNvPr id="17447" name="Text Box 3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20" y="8035"/>
                        <a:ext cx="640" cy="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ordia New" panose="020B0304020202020204" pitchFamily="34" charset="-34"/>
                            <a:ea typeface="Times New Roman" panose="02020603050405020304" pitchFamily="18" charset="0"/>
                            <a:cs typeface="Cordia New" panose="020B0304020202020204" pitchFamily="34" charset="-34"/>
                          </a:rPr>
                          <a:t>a</a:t>
                        </a:r>
                        <a:endPara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17448" name="Text Box 3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420" y="7860"/>
                        <a:ext cx="430" cy="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ordia New" panose="020B0304020202020204" pitchFamily="34" charset="-34"/>
                            <a:ea typeface="Times New Roman" panose="02020603050405020304" pitchFamily="18" charset="0"/>
                            <a:cs typeface="Cordia New" panose="020B0304020202020204" pitchFamily="34" charset="-34"/>
                          </a:rPr>
                          <a:t>b</a:t>
                        </a:r>
                        <a:endPara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" name="Group 5"/>
              <p:cNvGrpSpPr>
                <a:grpSpLocks/>
              </p:cNvGrpSpPr>
              <p:nvPr/>
            </p:nvGrpSpPr>
            <p:grpSpPr bwMode="auto">
              <a:xfrm>
                <a:off x="5895" y="2338"/>
                <a:ext cx="4645" cy="3145"/>
                <a:chOff x="5895" y="2338"/>
                <a:chExt cx="4645" cy="3145"/>
              </a:xfrm>
            </p:grpSpPr>
            <p:grpSp>
              <p:nvGrpSpPr>
                <p:cNvPr id="10" name="Group 8"/>
                <p:cNvGrpSpPr>
                  <a:grpSpLocks/>
                </p:cNvGrpSpPr>
                <p:nvPr/>
              </p:nvGrpSpPr>
              <p:grpSpPr bwMode="auto">
                <a:xfrm>
                  <a:off x="5895" y="2338"/>
                  <a:ext cx="3205" cy="2760"/>
                  <a:chOff x="1958" y="10920"/>
                  <a:chExt cx="3205" cy="2760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958" y="11520"/>
                    <a:ext cx="1800" cy="2160"/>
                    <a:chOff x="1958" y="11520"/>
                    <a:chExt cx="1800" cy="2160"/>
                  </a:xfrm>
                </p:grpSpPr>
                <p:sp>
                  <p:nvSpPr>
                    <p:cNvPr id="28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38" y="11520"/>
                      <a:ext cx="1440" cy="21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9" name="Rectangle 25" descr="60%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8" y="11520"/>
                      <a:ext cx="180" cy="2160"/>
                    </a:xfrm>
                    <a:prstGeom prst="rect">
                      <a:avLst/>
                    </a:prstGeom>
                    <a:pattFill prst="pct60">
                      <a:fgClr>
                        <a:srgbClr val="C0C0C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0" name="Rectangle 24" descr="60%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78" y="11520"/>
                      <a:ext cx="180" cy="2160"/>
                    </a:xfrm>
                    <a:prstGeom prst="rect">
                      <a:avLst/>
                    </a:prstGeom>
                    <a:pattFill prst="pct60">
                      <a:fgClr>
                        <a:srgbClr val="C0C0C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sp>
                <p:nvSpPr>
                  <p:cNvPr id="1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3038" y="12510"/>
                    <a:ext cx="54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5" name="Line 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8" y="12510"/>
                    <a:ext cx="54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6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038" y="11700"/>
                    <a:ext cx="54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7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8" y="11700"/>
                    <a:ext cx="54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038" y="13320"/>
                    <a:ext cx="54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9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8" y="13320"/>
                    <a:ext cx="54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0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3788" y="11520"/>
                    <a:ext cx="36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1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788" y="11700"/>
                    <a:ext cx="36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2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935" y="11340"/>
                    <a:ext cx="0" cy="1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3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38" y="11700"/>
                    <a:ext cx="0" cy="1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4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78" y="10920"/>
                    <a:ext cx="1585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10 </a:t>
                    </a:r>
                    <a:r>
                      <a:rPr kumimoji="0" lang="th-TH" sz="2400" b="0" i="0" u="none" strike="noStrike" cap="none" normalizeH="0" baseline="0" dirty="0" err="1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มม</a:t>
                    </a:r>
                    <a:r>
                      <a: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.</a:t>
                    </a:r>
                    <a:endPara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5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58" y="11430"/>
                    <a:ext cx="54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1</a:t>
                    </a:r>
                    <a:endPara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6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73" y="12240"/>
                    <a:ext cx="54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2</a:t>
                    </a:r>
                    <a:endPara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7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88" y="13050"/>
                    <a:ext cx="54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3</a:t>
                    </a:r>
                    <a:endPara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1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8060" y="4853"/>
                  <a:ext cx="2480" cy="6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ปลอกสูบ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2" name="Line 6"/>
                <p:cNvSpPr>
                  <a:spLocks noChangeShapeType="1"/>
                </p:cNvSpPr>
                <p:nvPr/>
              </p:nvSpPr>
              <p:spPr bwMode="auto">
                <a:xfrm>
                  <a:off x="7710" y="4957"/>
                  <a:ext cx="36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triangl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chemeClr val="accent2">
                        <a:lumMod val="75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3181" y="5179"/>
              <a:ext cx="2518" cy="64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เกจ</a:t>
              </a: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วัดปลอกสูบ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Line 2"/>
            <p:cNvSpPr>
              <a:spLocks noChangeShapeType="1"/>
            </p:cNvSpPr>
            <p:nvPr/>
          </p:nvSpPr>
          <p:spPr bwMode="auto">
            <a:xfrm>
              <a:off x="4440" y="4488"/>
              <a:ext cx="0" cy="7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7453" name="สี่เหลี่ยมผืนผ้า 17452"/>
          <p:cNvSpPr/>
          <p:nvPr/>
        </p:nvSpPr>
        <p:spPr>
          <a:xfrm>
            <a:off x="3003438" y="4291983"/>
            <a:ext cx="32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การวัดความสึกหรอของปลอกสูบ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691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4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3359" y="730024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9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ปลอกสูบส่วนที่ยื่นเหนือลูกสูบ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693817" y="1853851"/>
            <a:ext cx="5829391" cy="1903955"/>
            <a:chOff x="2700" y="9045"/>
            <a:chExt cx="6660" cy="2175"/>
          </a:xfrm>
        </p:grpSpPr>
        <p:pic>
          <p:nvPicPr>
            <p:cNvPr id="18454" name="Picture 22" descr="DSCF0804_resize"/>
            <p:cNvPicPr>
              <a:picLocks noChangeAspect="1" noChangeArrowheads="1"/>
            </p:cNvPicPr>
            <p:nvPr/>
          </p:nvPicPr>
          <p:blipFill>
            <a:blip r:embed="rId2" cstate="print"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" y="9045"/>
              <a:ext cx="2880" cy="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5940" y="9180"/>
              <a:ext cx="3420" cy="2040"/>
              <a:chOff x="2100" y="13635"/>
              <a:chExt cx="2880" cy="1680"/>
            </a:xfrm>
          </p:grpSpPr>
          <p:grpSp>
            <p:nvGrpSpPr>
              <p:cNvPr id="7" name="Group 10"/>
              <p:cNvGrpSpPr>
                <a:grpSpLocks/>
              </p:cNvGrpSpPr>
              <p:nvPr/>
            </p:nvGrpSpPr>
            <p:grpSpPr bwMode="auto">
              <a:xfrm>
                <a:off x="3240" y="13680"/>
                <a:ext cx="1740" cy="1631"/>
                <a:chOff x="3240" y="13680"/>
                <a:chExt cx="1740" cy="1631"/>
              </a:xfrm>
            </p:grpSpPr>
            <p:grpSp>
              <p:nvGrpSpPr>
                <p:cNvPr id="14" name="Group 14"/>
                <p:cNvGrpSpPr>
                  <a:grpSpLocks/>
                </p:cNvGrpSpPr>
                <p:nvPr/>
              </p:nvGrpSpPr>
              <p:grpSpPr bwMode="auto">
                <a:xfrm>
                  <a:off x="3240" y="13860"/>
                  <a:ext cx="1740" cy="1451"/>
                  <a:chOff x="3240" y="13860"/>
                  <a:chExt cx="1740" cy="1451"/>
                </a:xfrm>
              </p:grpSpPr>
              <p:grpSp>
                <p:nvGrpSpPr>
                  <p:cNvPr id="1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672" y="13860"/>
                    <a:ext cx="1308" cy="1451"/>
                    <a:chOff x="3672" y="13860"/>
                    <a:chExt cx="1308" cy="1451"/>
                  </a:xfrm>
                </p:grpSpPr>
                <p:sp>
                  <p:nvSpPr>
                    <p:cNvPr id="22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0" y="13860"/>
                      <a:ext cx="1080" cy="144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3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2" y="13950"/>
                      <a:ext cx="113" cy="1361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4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7" y="13939"/>
                      <a:ext cx="113" cy="1361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1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240" y="13860"/>
                    <a:ext cx="555" cy="90"/>
                    <a:chOff x="3240" y="13860"/>
                    <a:chExt cx="555" cy="90"/>
                  </a:xfrm>
                </p:grpSpPr>
                <p:sp>
                  <p:nvSpPr>
                    <p:cNvPr id="20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40" y="13950"/>
                      <a:ext cx="5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1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55" y="13860"/>
                      <a:ext cx="5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  <p:grpSp>
              <p:nvGrpSpPr>
                <p:cNvPr id="15" name="Group 11"/>
                <p:cNvGrpSpPr>
                  <a:grpSpLocks/>
                </p:cNvGrpSpPr>
                <p:nvPr/>
              </p:nvGrpSpPr>
              <p:grpSpPr bwMode="auto">
                <a:xfrm>
                  <a:off x="3420" y="13680"/>
                  <a:ext cx="0" cy="450"/>
                  <a:chOff x="3420" y="13680"/>
                  <a:chExt cx="0" cy="450"/>
                </a:xfrm>
              </p:grpSpPr>
              <p:sp>
                <p:nvSpPr>
                  <p:cNvPr id="1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3420" y="13680"/>
                    <a:ext cx="0" cy="1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7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20" y="13950"/>
                    <a:ext cx="0" cy="1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chemeClr val="accent2">
                          <a:lumMod val="75000"/>
                        </a:schemeClr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  <p:grpSp>
            <p:nvGrpSpPr>
              <p:cNvPr id="8" name="Group 4"/>
              <p:cNvGrpSpPr>
                <a:grpSpLocks/>
              </p:cNvGrpSpPr>
              <p:nvPr/>
            </p:nvGrpSpPr>
            <p:grpSpPr bwMode="auto">
              <a:xfrm>
                <a:off x="2100" y="13635"/>
                <a:ext cx="1678" cy="1680"/>
                <a:chOff x="2100" y="13635"/>
                <a:chExt cx="1678" cy="1680"/>
              </a:xfrm>
            </p:grpSpPr>
            <p:sp>
              <p:nvSpPr>
                <p:cNvPr id="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100" y="13635"/>
                  <a:ext cx="14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ส่วนที่ยื่น</a:t>
                  </a:r>
                  <a:endPara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325" y="14250"/>
                  <a:ext cx="108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ปลอกสูบ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520" y="14775"/>
                  <a:ext cx="90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เสื้อสูบ</a:t>
                  </a:r>
                  <a:endPara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2" name="Line 6"/>
                <p:cNvSpPr>
                  <a:spLocks noChangeShapeType="1"/>
                </p:cNvSpPr>
                <p:nvPr/>
              </p:nvSpPr>
              <p:spPr bwMode="auto">
                <a:xfrm>
                  <a:off x="3495" y="14505"/>
                  <a:ext cx="28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chemeClr val="accent2">
                        <a:lumMod val="75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3" name="Line 5"/>
                <p:cNvSpPr>
                  <a:spLocks noChangeShapeType="1"/>
                </p:cNvSpPr>
                <p:nvPr/>
              </p:nvSpPr>
              <p:spPr bwMode="auto">
                <a:xfrm>
                  <a:off x="3432" y="15030"/>
                  <a:ext cx="227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chemeClr val="accent2">
                        <a:lumMod val="75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5085" y="10230"/>
              <a:ext cx="139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สี่เหลี่ยมผืนผ้า 24"/>
          <p:cNvSpPr/>
          <p:nvPr/>
        </p:nvSpPr>
        <p:spPr>
          <a:xfrm>
            <a:off x="2833027" y="4317523"/>
            <a:ext cx="3550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การวัดปลอกสูบส่วนที่ยื่นเหนือลูกสูบ</a:t>
            </a:r>
            <a:endParaRPr lang="th-TH" sz="2400" b="1" i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408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44" y="2204042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44" y="3129815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44" y="3972190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1465545" y="1010468"/>
            <a:ext cx="0" cy="3198277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7" y="770437"/>
            <a:ext cx="2930658" cy="4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ตัวเชื่อมต่อตรง 4"/>
          <p:cNvCxnSpPr/>
          <p:nvPr/>
        </p:nvCxnSpPr>
        <p:spPr>
          <a:xfrm>
            <a:off x="1444668" y="2408320"/>
            <a:ext cx="97703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1467632" y="3312282"/>
            <a:ext cx="97703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1444668" y="4178961"/>
            <a:ext cx="97703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3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8881" y="784780"/>
            <a:ext cx="8549013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10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วัดความสูงของลูกเบี้ยวไอดีและไอเสียของเพลาลูกเบี้ยว</a:t>
            </a: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95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406809" y="1291896"/>
            <a:ext cx="4115861" cy="2140646"/>
            <a:chOff x="3420" y="6765"/>
            <a:chExt cx="5865" cy="3051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420" y="7200"/>
              <a:ext cx="5865" cy="2616"/>
              <a:chOff x="3420" y="7200"/>
              <a:chExt cx="5865" cy="2616"/>
            </a:xfrm>
          </p:grpSpPr>
          <p:pic>
            <p:nvPicPr>
              <p:cNvPr id="19469" name="Picture 13" descr="วีดความสูงเพลาลูกเบี้ยว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0" y="7560"/>
                <a:ext cx="2520" cy="2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6300" y="7200"/>
                <a:ext cx="2985" cy="2400"/>
                <a:chOff x="6300" y="7200"/>
                <a:chExt cx="2985" cy="2400"/>
              </a:xfrm>
            </p:grpSpPr>
            <p:pic>
              <p:nvPicPr>
                <p:cNvPr id="19468" name="Picture 1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00" y="7200"/>
                  <a:ext cx="2292" cy="2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Line 11"/>
                <p:cNvSpPr>
                  <a:spLocks noChangeShapeType="1"/>
                </p:cNvSpPr>
                <p:nvPr/>
              </p:nvSpPr>
              <p:spPr bwMode="auto">
                <a:xfrm>
                  <a:off x="8280" y="9105"/>
                  <a:ext cx="0" cy="28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8280" y="7740"/>
                  <a:ext cx="0" cy="28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7845" y="8445"/>
                  <a:ext cx="1440" cy="5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ความสูง</a:t>
                  </a:r>
                  <a:endPara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5295" y="7245"/>
                <a:ext cx="144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ลูกเบี้ยว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6493" y="7533"/>
                <a:ext cx="540" cy="180"/>
              </a:xfrm>
              <a:custGeom>
                <a:avLst/>
                <a:gdLst>
                  <a:gd name="T0" fmla="*/ 0 w 540"/>
                  <a:gd name="T1" fmla="*/ 0 h 180"/>
                  <a:gd name="T2" fmla="*/ 540 w 540"/>
                  <a:gd name="T3" fmla="*/ 0 h 180"/>
                  <a:gd name="T4" fmla="*/ 540 w 540"/>
                  <a:gd name="T5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0" h="180">
                    <a:moveTo>
                      <a:pt x="0" y="0"/>
                    </a:moveTo>
                    <a:lnTo>
                      <a:pt x="540" y="0"/>
                    </a:lnTo>
                    <a:lnTo>
                      <a:pt x="540" y="18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5145" y="7545"/>
                <a:ext cx="360" cy="900"/>
              </a:xfrm>
              <a:custGeom>
                <a:avLst/>
                <a:gdLst>
                  <a:gd name="T0" fmla="*/ 0 w 360"/>
                  <a:gd name="T1" fmla="*/ 900 h 900"/>
                  <a:gd name="T2" fmla="*/ 0 w 360"/>
                  <a:gd name="T3" fmla="*/ 0 h 900"/>
                  <a:gd name="T4" fmla="*/ 360 w 360"/>
                  <a:gd name="T5" fmla="*/ 0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900">
                    <a:moveTo>
                      <a:pt x="0" y="900"/>
                    </a:moveTo>
                    <a:lnTo>
                      <a:pt x="0" y="0"/>
                    </a:lnTo>
                    <a:lnTo>
                      <a:pt x="36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3855" y="6765"/>
              <a:ext cx="18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ไมโครมิเตอร์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Line 2"/>
            <p:cNvSpPr>
              <a:spLocks noChangeShapeType="1"/>
            </p:cNvSpPr>
            <p:nvPr/>
          </p:nvSpPr>
          <p:spPr bwMode="auto">
            <a:xfrm>
              <a:off x="4650" y="7260"/>
              <a:ext cx="0" cy="29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5" name="สี่เหลี่ยมผืนผ้า 14"/>
          <p:cNvSpPr/>
          <p:nvPr/>
        </p:nvSpPr>
        <p:spPr>
          <a:xfrm>
            <a:off x="5684393" y="2035395"/>
            <a:ext cx="2291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การวัดความสูงลูกเบี้ยว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82972" y="3576630"/>
            <a:ext cx="8574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ช่องว่างระหว่างปลายเพลาลูกเบี้ยวกับรูปลอกเพลาลูกเบี้ยวที่เสื้อสูบ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4232121" y="4150131"/>
            <a:ext cx="4373563" cy="2062539"/>
            <a:chOff x="2281" y="2467"/>
            <a:chExt cx="6888" cy="3247"/>
          </a:xfrm>
        </p:grpSpPr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2281" y="2467"/>
              <a:ext cx="4860" cy="2910"/>
              <a:chOff x="2835" y="7992"/>
              <a:chExt cx="4860" cy="2910"/>
            </a:xfrm>
          </p:grpSpPr>
          <p:grpSp>
            <p:nvGrpSpPr>
              <p:cNvPr id="26" name="Group 28"/>
              <p:cNvGrpSpPr>
                <a:grpSpLocks/>
              </p:cNvGrpSpPr>
              <p:nvPr/>
            </p:nvGrpSpPr>
            <p:grpSpPr bwMode="auto">
              <a:xfrm>
                <a:off x="2835" y="7992"/>
                <a:ext cx="4860" cy="2910"/>
                <a:chOff x="2415" y="7665"/>
                <a:chExt cx="4860" cy="2910"/>
              </a:xfrm>
            </p:grpSpPr>
            <p:pic>
              <p:nvPicPr>
                <p:cNvPr id="19486" name="Picture 30" descr="DSCF0761_resiz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36000" contrast="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5" y="7665"/>
                  <a:ext cx="3780" cy="28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965" y="9855"/>
                  <a:ext cx="2310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ปลายเพลาลูกเบี้ยว</a:t>
                  </a:r>
                  <a:endParaRPr kumimoji="0" lang="th-TH" sz="18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4995" y="10302"/>
                <a:ext cx="540" cy="180"/>
              </a:xfrm>
              <a:custGeom>
                <a:avLst/>
                <a:gdLst>
                  <a:gd name="T0" fmla="*/ 0 w 540"/>
                  <a:gd name="T1" fmla="*/ 0 h 180"/>
                  <a:gd name="T2" fmla="*/ 0 w 540"/>
                  <a:gd name="T3" fmla="*/ 180 h 180"/>
                  <a:gd name="T4" fmla="*/ 540 w 540"/>
                  <a:gd name="T5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0" h="180">
                    <a:moveTo>
                      <a:pt x="0" y="0"/>
                    </a:moveTo>
                    <a:lnTo>
                      <a:pt x="0" y="180"/>
                    </a:lnTo>
                    <a:lnTo>
                      <a:pt x="540" y="18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18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4531" y="3667"/>
              <a:ext cx="234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รูปลอกเพลาลูกเบี้ยว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grpSp>
          <p:nvGrpSpPr>
            <p:cNvPr id="21" name="Group 21"/>
            <p:cNvGrpSpPr>
              <a:grpSpLocks/>
            </p:cNvGrpSpPr>
            <p:nvPr/>
          </p:nvGrpSpPr>
          <p:grpSpPr bwMode="auto">
            <a:xfrm>
              <a:off x="6586" y="2542"/>
              <a:ext cx="2583" cy="2340"/>
              <a:chOff x="7140" y="8067"/>
              <a:chExt cx="2583" cy="2340"/>
            </a:xfrm>
          </p:grpSpPr>
          <p:pic>
            <p:nvPicPr>
              <p:cNvPr id="19480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55"/>
              <a:stretch>
                <a:fillRect/>
              </a:stretch>
            </p:blipFill>
            <p:spPr bwMode="auto">
              <a:xfrm>
                <a:off x="7695" y="8067"/>
                <a:ext cx="2028" cy="2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Line 23"/>
              <p:cNvSpPr>
                <a:spLocks noChangeShapeType="1"/>
              </p:cNvSpPr>
              <p:nvPr/>
            </p:nvSpPr>
            <p:spPr bwMode="auto">
              <a:xfrm>
                <a:off x="7140" y="9492"/>
                <a:ext cx="144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18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Oval 22"/>
              <p:cNvSpPr>
                <a:spLocks noChangeArrowheads="1"/>
              </p:cNvSpPr>
              <p:nvPr/>
            </p:nvSpPr>
            <p:spPr bwMode="auto">
              <a:xfrm>
                <a:off x="8640" y="9360"/>
                <a:ext cx="227" cy="227"/>
              </a:xfrm>
              <a:prstGeom prst="ellips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18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7864" y="5178"/>
              <a:ext cx="1305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เสื้อสูบ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8311" y="4885"/>
              <a:ext cx="0" cy="18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29" name="สี่เหลี่ยมผืนผ้า 28"/>
          <p:cNvSpPr/>
          <p:nvPr/>
        </p:nvSpPr>
        <p:spPr>
          <a:xfrm>
            <a:off x="193132" y="451485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การวัดช่องว่างระหว่างปลายเพลาลูกเบี้ยวกับรูปลอกเพลาลูกเบี้ยวที่เสื้อสูบ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896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4257" y="784945"/>
            <a:ext cx="864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วัด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ช่องว่างระหว่างเฟืองเพลาลูกเบี้ยวกับเฟืองเพลาข้อเหวี่ยง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292263" y="143445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217107" y="1770860"/>
            <a:ext cx="4695190" cy="1895817"/>
            <a:chOff x="3180" y="9977"/>
            <a:chExt cx="7394" cy="2985"/>
          </a:xfrm>
        </p:grpSpPr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2" cstate="print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4" y="10868"/>
              <a:ext cx="2646" cy="2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37" y="9977"/>
              <a:ext cx="3578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เฟืองเพลาข้อเหวี่ยง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pic>
          <p:nvPicPr>
            <p:cNvPr id="20486" name="Picture 6" descr="DSCF069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0" t="2893" b="13197"/>
            <a:stretch>
              <a:fillRect/>
            </a:stretch>
          </p:blipFill>
          <p:spPr bwMode="auto">
            <a:xfrm>
              <a:off x="3180" y="10845"/>
              <a:ext cx="2700" cy="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010" y="10620"/>
              <a:ext cx="930" cy="847"/>
            </a:xfrm>
            <a:custGeom>
              <a:avLst/>
              <a:gdLst>
                <a:gd name="T0" fmla="*/ 0 w 1080"/>
                <a:gd name="T1" fmla="*/ 1260 h 1260"/>
                <a:gd name="T2" fmla="*/ 0 w 1080"/>
                <a:gd name="T3" fmla="*/ 0 h 1260"/>
                <a:gd name="T4" fmla="*/ 1080 w 1080"/>
                <a:gd name="T5" fmla="*/ 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260">
                  <a:moveTo>
                    <a:pt x="0" y="1260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 flipH="1">
              <a:off x="7740" y="10650"/>
              <a:ext cx="750" cy="1050"/>
            </a:xfrm>
            <a:custGeom>
              <a:avLst/>
              <a:gdLst>
                <a:gd name="T0" fmla="*/ 0 w 1080"/>
                <a:gd name="T1" fmla="*/ 1260 h 1260"/>
                <a:gd name="T2" fmla="*/ 0 w 1080"/>
                <a:gd name="T3" fmla="*/ 0 h 1260"/>
                <a:gd name="T4" fmla="*/ 1080 w 1080"/>
                <a:gd name="T5" fmla="*/ 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260">
                  <a:moveTo>
                    <a:pt x="0" y="1260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8607" y="10028"/>
              <a:ext cx="1967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err="1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ไดอัลเกจ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Line 2"/>
            <p:cNvSpPr>
              <a:spLocks noChangeShapeType="1"/>
            </p:cNvSpPr>
            <p:nvPr/>
          </p:nvSpPr>
          <p:spPr bwMode="auto">
            <a:xfrm>
              <a:off x="9075" y="10602"/>
              <a:ext cx="0" cy="36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0" name="สี่เหลี่ยมผืนผ้า 9"/>
          <p:cNvSpPr/>
          <p:nvPr/>
        </p:nvSpPr>
        <p:spPr>
          <a:xfrm>
            <a:off x="1094525" y="4273697"/>
            <a:ext cx="6804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การวัดช่องว่างระหว่างเฟืองเพลาลูกเบี้ยวกับเฟืองเพลาข้อเหวี่ยง</a:t>
            </a:r>
            <a:endParaRPr lang="th-TH" sz="2400" dirty="0">
              <a:solidFill>
                <a:srgbClr val="CC00F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688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2" y="779406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94362" y="1448834"/>
            <a:ext cx="8636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ประกอบส่วนต่าง ๆ ดังนี้ ปลอกสูบ, เพลาข้อเหวี่ยง, แหวนลูกสูบ, ลูกสูบ, เพลาลูกเบี้ยวและเพลาสมดุล</a:t>
            </a:r>
            <a:endParaRPr lang="en-US" sz="2400" i="1" dirty="0">
              <a:solidFill>
                <a:srgbClr val="CC00FF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94362" y="2406346"/>
            <a:ext cx="2823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ประกอบปลอกสูบ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365567" y="3086141"/>
            <a:ext cx="7080250" cy="2113649"/>
            <a:chOff x="509" y="7644"/>
            <a:chExt cx="11150" cy="3328"/>
          </a:xfrm>
        </p:grpSpPr>
        <p:pic>
          <p:nvPicPr>
            <p:cNvPr id="21518" name="Picture 14" descr="DSCF0800_resize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9"/>
            <a:stretch>
              <a:fillRect/>
            </a:stretch>
          </p:blipFill>
          <p:spPr bwMode="auto">
            <a:xfrm>
              <a:off x="3436" y="7644"/>
              <a:ext cx="2715" cy="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09" y="7644"/>
              <a:ext cx="2927" cy="2965"/>
              <a:chOff x="1753" y="4710"/>
              <a:chExt cx="2927" cy="2965"/>
            </a:xfrm>
          </p:grpSpPr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1753" y="5220"/>
                <a:ext cx="2927" cy="2455"/>
                <a:chOff x="4633" y="5092"/>
                <a:chExt cx="2927" cy="2455"/>
              </a:xfrm>
            </p:grpSpPr>
            <p:pic>
              <p:nvPicPr>
                <p:cNvPr id="21517" name="Picture 13" descr="ปลอกสูบ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572" t="11111" r="25397" b="12698"/>
                <a:stretch>
                  <a:fillRect/>
                </a:stretch>
              </p:blipFill>
              <p:spPr bwMode="auto">
                <a:xfrm>
                  <a:off x="5760" y="5092"/>
                  <a:ext cx="1088" cy="1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Group 10"/>
                <p:cNvGrpSpPr>
                  <a:grpSpLocks/>
                </p:cNvGrpSpPr>
                <p:nvPr/>
              </p:nvGrpSpPr>
              <p:grpSpPr bwMode="auto">
                <a:xfrm>
                  <a:off x="4633" y="6594"/>
                  <a:ext cx="2927" cy="953"/>
                  <a:chOff x="4273" y="5340"/>
                  <a:chExt cx="2927" cy="953"/>
                </a:xfrm>
              </p:grpSpPr>
              <p:sp>
                <p:nvSpPr>
                  <p:cNvPr id="12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73" y="5753"/>
                    <a:ext cx="2927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ยางโอ</a:t>
                    </a:r>
                    <a:r>
                      <a:rPr kumimoji="0" lang="th-TH" sz="2400" b="0" i="0" u="none" strike="noStrike" cap="none" normalizeH="0" baseline="0" dirty="0" err="1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ริง</a:t>
                    </a:r>
                    <a:r>
                      <a: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 (</a:t>
                    </a:r>
                    <a:r>
                      <a: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O</a:t>
                    </a:r>
                    <a:r>
                      <a: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– </a:t>
                    </a:r>
                    <a:r>
                      <a: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Ring</a:t>
                    </a:r>
                    <a:r>
                      <a: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)</a:t>
                    </a:r>
                    <a:endPara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3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5940" y="5340"/>
                    <a:ext cx="0" cy="36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triangle" w="sm" len="sm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2520" y="4710"/>
                <a:ext cx="183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ปลอกสูบ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21510" name="Picture 6" descr="DSCF224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" y="7841"/>
              <a:ext cx="2985" cy="2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201" y="10199"/>
              <a:ext cx="4458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เครื่องมือพิเศษอัดปลอกสูบ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8866" y="9141"/>
              <a:ext cx="0" cy="108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4" name="สี่เหลี่ยมผืนผ้า 13"/>
          <p:cNvSpPr/>
          <p:nvPr/>
        </p:nvSpPr>
        <p:spPr>
          <a:xfrm>
            <a:off x="3569962" y="5490036"/>
            <a:ext cx="2193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การประกอบปลอกสูบ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805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7976" y="618557"/>
            <a:ext cx="2978701" cy="453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ลูกกระทุ้งวาล์ว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192055" y="1447656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376786" y="919160"/>
            <a:ext cx="5075978" cy="1638323"/>
            <a:chOff x="2810" y="4406"/>
            <a:chExt cx="8625" cy="2782"/>
          </a:xfrm>
        </p:grpSpPr>
        <p:pic>
          <p:nvPicPr>
            <p:cNvPr id="22539" name="Picture 11" descr="DSCF0840_resize"/>
            <p:cNvPicPr>
              <a:picLocks noChangeAspect="1" noChangeArrowheads="1"/>
            </p:cNvPicPr>
            <p:nvPr/>
          </p:nvPicPr>
          <p:blipFill>
            <a:blip r:embed="rId2" cstate="print">
              <a:lum bright="24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t="58333" r="19376" b="5000"/>
            <a:stretch>
              <a:fillRect/>
            </a:stretch>
          </p:blipFill>
          <p:spPr bwMode="auto">
            <a:xfrm>
              <a:off x="7890" y="5760"/>
              <a:ext cx="1980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2810" y="5220"/>
              <a:ext cx="4527" cy="1950"/>
              <a:chOff x="2810" y="5191"/>
              <a:chExt cx="4527" cy="1950"/>
            </a:xfrm>
          </p:grpSpPr>
          <p:pic>
            <p:nvPicPr>
              <p:cNvPr id="22538" name="Picture 10" descr="DSCF0791_resize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2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0" y="5191"/>
                <a:ext cx="2597" cy="1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2810" y="6045"/>
                <a:ext cx="14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เสื้อสูบ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4200" y="6361"/>
                <a:ext cx="54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5983" y="4406"/>
              <a:ext cx="5452" cy="1650"/>
              <a:chOff x="6013" y="4406"/>
              <a:chExt cx="5452" cy="1650"/>
            </a:xfrm>
          </p:grpSpPr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7234" y="4406"/>
                <a:ext cx="4231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ลูกกระทุ้งวาล์วไอดีไอเสีย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6013" y="4976"/>
                <a:ext cx="1260" cy="1080"/>
              </a:xfrm>
              <a:custGeom>
                <a:avLst/>
                <a:gdLst>
                  <a:gd name="T0" fmla="*/ 0 w 1260"/>
                  <a:gd name="T1" fmla="*/ 1080 h 1080"/>
                  <a:gd name="T2" fmla="*/ 0 w 1260"/>
                  <a:gd name="T3" fmla="*/ 0 h 1080"/>
                  <a:gd name="T4" fmla="*/ 1260 w 1260"/>
                  <a:gd name="T5" fmla="*/ 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0" h="1080">
                    <a:moveTo>
                      <a:pt x="0" y="1080"/>
                    </a:moveTo>
                    <a:lnTo>
                      <a:pt x="0" y="0"/>
                    </a:lnTo>
                    <a:lnTo>
                      <a:pt x="126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AutoShape 4"/>
              <p:cNvSpPr>
                <a:spLocks/>
              </p:cNvSpPr>
              <p:nvPr/>
            </p:nvSpPr>
            <p:spPr bwMode="auto">
              <a:xfrm rot="-5400000">
                <a:off x="8910" y="4590"/>
                <a:ext cx="180" cy="1800"/>
              </a:xfrm>
              <a:prstGeom prst="rightBrace">
                <a:avLst>
                  <a:gd name="adj1" fmla="val 79444"/>
                  <a:gd name="adj2" fmla="val 50833"/>
                </a:avLst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Line 3"/>
              <p:cNvSpPr>
                <a:spLocks noChangeShapeType="1"/>
              </p:cNvSpPr>
              <p:nvPr/>
            </p:nvSpPr>
            <p:spPr bwMode="auto">
              <a:xfrm rot="5400000">
                <a:off x="8844" y="5268"/>
                <a:ext cx="312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3" name="สี่เหลี่ยมผืนผ้า 12"/>
          <p:cNvSpPr/>
          <p:nvPr/>
        </p:nvSpPr>
        <p:spPr>
          <a:xfrm>
            <a:off x="3223203" y="2865228"/>
            <a:ext cx="2704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การประกอบลูกกระทุ้งวาล์ว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99972" y="3410496"/>
            <a:ext cx="6967120" cy="45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ชุดเพลาข้อเหวี่ยง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894806" y="3952544"/>
            <a:ext cx="3354388" cy="1409700"/>
            <a:chOff x="3600" y="8535"/>
            <a:chExt cx="5814" cy="2445"/>
          </a:xfrm>
        </p:grpSpPr>
        <p:pic>
          <p:nvPicPr>
            <p:cNvPr id="22549" name="Picture 21" descr="เรือนลูกปืนข้อเหวี่ยง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" y="9024"/>
              <a:ext cx="2574" cy="1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3600" y="8535"/>
              <a:ext cx="5814" cy="2445"/>
              <a:chOff x="3600" y="8535"/>
              <a:chExt cx="5814" cy="2445"/>
            </a:xfrm>
          </p:grpSpPr>
          <p:pic>
            <p:nvPicPr>
              <p:cNvPr id="22548" name="Picture 20" descr="DSCF0783_resiz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0" y="9054"/>
                <a:ext cx="2568" cy="1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5490" y="8535"/>
                <a:ext cx="3924" cy="1440"/>
                <a:chOff x="5490" y="8535"/>
                <a:chExt cx="3924" cy="1440"/>
              </a:xfrm>
            </p:grpSpPr>
            <p:sp>
              <p:nvSpPr>
                <p:cNvPr id="1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790" y="8535"/>
                  <a:ext cx="3624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ชุดเพลาข้อเหวี่ยง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0" name="Freeform 18"/>
                <p:cNvSpPr>
                  <a:spLocks/>
                </p:cNvSpPr>
                <p:nvPr/>
              </p:nvSpPr>
              <p:spPr bwMode="auto">
                <a:xfrm>
                  <a:off x="5490" y="8820"/>
                  <a:ext cx="360" cy="1155"/>
                </a:xfrm>
                <a:custGeom>
                  <a:avLst/>
                  <a:gdLst>
                    <a:gd name="T0" fmla="*/ 0 w 360"/>
                    <a:gd name="T1" fmla="*/ 540 h 540"/>
                    <a:gd name="T2" fmla="*/ 0 w 360"/>
                    <a:gd name="T3" fmla="*/ 0 h 540"/>
                    <a:gd name="T4" fmla="*/ 360 w 360"/>
                    <a:gd name="T5" fmla="*/ 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0" h="540">
                      <a:moveTo>
                        <a:pt x="0" y="540"/>
                      </a:moveTo>
                      <a:lnTo>
                        <a:pt x="0" y="0"/>
                      </a:lnTo>
                      <a:lnTo>
                        <a:pt x="360" y="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triangl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sp>
        <p:nvSpPr>
          <p:cNvPr id="21" name="สี่เหลี่ยมผืนผ้า 20"/>
          <p:cNvSpPr/>
          <p:nvPr/>
        </p:nvSpPr>
        <p:spPr>
          <a:xfrm>
            <a:off x="3240817" y="5803565"/>
            <a:ext cx="2945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การประกอบชุดเพลาข้อเหวี่ยง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079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8604" y="612080"/>
            <a:ext cx="3459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ลูกสูบเข้ากับก้านสูบ</a:t>
            </a:r>
            <a:endParaRPr lang="en-US" sz="18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3" y="1305113"/>
            <a:ext cx="3767634" cy="111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979256" y="2644752"/>
            <a:ext cx="3185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</a:t>
            </a:r>
            <a:r>
              <a:rPr lang="th-TH" sz="2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ลูกสูบ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เข้ากับก้านสูบ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8604" y="3315217"/>
            <a:ext cx="8567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แหวนลูกสูบเข้ากับลูกสูบ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63" y="4122033"/>
            <a:ext cx="3353874" cy="161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895063" y="5973307"/>
            <a:ext cx="3464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การประกอบแหวลูกสูบเข้ากับลูกสูบ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258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34863" y="725241"/>
            <a:ext cx="8674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6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จัดปากแหวนอัดและแหวนน้ำมันของลูกสูบ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979388" y="1466592"/>
            <a:ext cx="7185221" cy="3436832"/>
            <a:chOff x="811" y="6882"/>
            <a:chExt cx="9385" cy="4489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811" y="7242"/>
              <a:ext cx="6690" cy="4129"/>
              <a:chOff x="1410" y="9309"/>
              <a:chExt cx="6690" cy="4129"/>
            </a:xfrm>
          </p:grpSpPr>
          <p:sp>
            <p:nvSpPr>
              <p:cNvPr id="29" name="Text Box 43"/>
              <p:cNvSpPr txBox="1">
                <a:spLocks noChangeArrowheads="1"/>
              </p:cNvSpPr>
              <p:nvPr/>
            </p:nvSpPr>
            <p:spPr bwMode="auto">
              <a:xfrm>
                <a:off x="3060" y="9309"/>
                <a:ext cx="1440" cy="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1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ด้านบน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30" name="Group 26"/>
              <p:cNvGrpSpPr>
                <a:grpSpLocks/>
              </p:cNvGrpSpPr>
              <p:nvPr/>
            </p:nvGrpSpPr>
            <p:grpSpPr bwMode="auto">
              <a:xfrm>
                <a:off x="1410" y="9729"/>
                <a:ext cx="6690" cy="3709"/>
                <a:chOff x="1410" y="9684"/>
                <a:chExt cx="6690" cy="3709"/>
              </a:xfrm>
            </p:grpSpPr>
            <p:sp>
              <p:nvSpPr>
                <p:cNvPr id="3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240" y="12924"/>
                  <a:ext cx="1440" cy="4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1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ด้านล่าง</a:t>
                  </a:r>
                  <a:endPara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32" name="Group 27"/>
                <p:cNvGrpSpPr>
                  <a:grpSpLocks/>
                </p:cNvGrpSpPr>
                <p:nvPr/>
              </p:nvGrpSpPr>
              <p:grpSpPr bwMode="auto">
                <a:xfrm>
                  <a:off x="1410" y="9684"/>
                  <a:ext cx="6690" cy="3096"/>
                  <a:chOff x="1410" y="9684"/>
                  <a:chExt cx="6690" cy="3096"/>
                </a:xfrm>
              </p:grpSpPr>
              <p:pic>
                <p:nvPicPr>
                  <p:cNvPr id="24617" name="Picture 41" descr="จัดปากแหวน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25" y="9684"/>
                    <a:ext cx="4140" cy="309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33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1410" y="10824"/>
                    <a:ext cx="2604" cy="1729"/>
                    <a:chOff x="1410" y="10824"/>
                    <a:chExt cx="2604" cy="1729"/>
                  </a:xfrm>
                </p:grpSpPr>
                <p:sp>
                  <p:nvSpPr>
                    <p:cNvPr id="41" name="Text Box 4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00" y="11439"/>
                      <a:ext cx="1680" cy="5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ด้านท่อไอเสีย</a:t>
                      </a: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42" name="Text 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10" y="12024"/>
                      <a:ext cx="2370" cy="5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ปากแหวนตัวที่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43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20" y="12279"/>
                      <a:ext cx="24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 type="triangl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44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0" y="10824"/>
                      <a:ext cx="2315" cy="5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ปากแหวนตัวที่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45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9" y="11094"/>
                      <a:ext cx="275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 type="triangl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34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5340" y="10584"/>
                    <a:ext cx="2760" cy="1645"/>
                    <a:chOff x="5340" y="10584"/>
                    <a:chExt cx="2760" cy="1645"/>
                  </a:xfrm>
                </p:grpSpPr>
                <p:sp>
                  <p:nvSpPr>
                    <p:cNvPr id="35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85" y="11232"/>
                      <a:ext cx="2167" cy="5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C0C0C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ด้านท่อไอดี</a:t>
                      </a: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grpSp>
                  <p:nvGrpSpPr>
                    <p:cNvPr id="36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70" y="10584"/>
                      <a:ext cx="2730" cy="529"/>
                      <a:chOff x="5010" y="3780"/>
                      <a:chExt cx="2730" cy="529"/>
                    </a:xfrm>
                  </p:grpSpPr>
                  <p:sp>
                    <p:nvSpPr>
                      <p:cNvPr id="39" name="Text Box 3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35" y="3780"/>
                        <a:ext cx="2505" cy="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C0C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th-TH" sz="2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8080"/>
                            </a:solidFill>
                            <a:effectLst/>
                            <a:latin typeface="Cordia New" panose="020B0304020202020204" pitchFamily="34" charset="-34"/>
                            <a:ea typeface="Times New Roman" panose="02020603050405020304" pitchFamily="18" charset="0"/>
                            <a:cs typeface="Cordia New" panose="020B0304020202020204" pitchFamily="34" charset="-34"/>
                          </a:rPr>
                          <a:t>ปากแหวนตัวที่ </a:t>
                        </a:r>
                        <a:r>
                          <a:rPr kumimoji="0" lang="en-US" sz="2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8080"/>
                            </a:solidFill>
                            <a:effectLst/>
                            <a:latin typeface="Cordia New" panose="020B0304020202020204" pitchFamily="34" charset="-34"/>
                            <a:ea typeface="Times New Roman" panose="02020603050405020304" pitchFamily="18" charset="0"/>
                            <a:cs typeface="Cordia New" panose="020B0304020202020204" pitchFamily="34" charset="-34"/>
                          </a:rPr>
                          <a:t>1</a:t>
                        </a:r>
                        <a:r>
                          <a:rPr kumimoji="0" lang="th-TH" sz="2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8080"/>
                            </a:solidFill>
                            <a:effectLst/>
                            <a:latin typeface="Cordia New" panose="020B0304020202020204" pitchFamily="34" charset="-34"/>
                            <a:ea typeface="Times New Roman" panose="02020603050405020304" pitchFamily="18" charset="0"/>
                            <a:cs typeface="Cordia New" panose="020B0304020202020204" pitchFamily="34" charset="-34"/>
                          </a:rPr>
                          <a:t>, </a:t>
                        </a:r>
                        <a:r>
                          <a:rPr kumimoji="0" lang="en-US" sz="2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8080"/>
                            </a:solidFill>
                            <a:effectLst/>
                            <a:latin typeface="Cordia New" panose="020B0304020202020204" pitchFamily="34" charset="-34"/>
                            <a:ea typeface="Times New Roman" panose="02020603050405020304" pitchFamily="18" charset="0"/>
                            <a:cs typeface="Cordia New" panose="020B0304020202020204" pitchFamily="34" charset="-34"/>
                          </a:rPr>
                          <a:t>5</a:t>
                        </a:r>
                        <a:endPara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40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010" y="4020"/>
                        <a:ext cx="249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round/>
                        <a:headEnd/>
                        <a:tailEnd type="triangl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solidFill>
                            <a:srgbClr val="008080"/>
                          </a:solidFill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</p:grpSp>
                <p:sp>
                  <p:nvSpPr>
                    <p:cNvPr id="37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80" y="11700"/>
                      <a:ext cx="2160" cy="5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C0C0C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ปากแหวนตัวที่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8" name="Line 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40" y="12000"/>
                      <a:ext cx="24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 type="triangl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</p:grpSp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6596" y="6882"/>
              <a:ext cx="3600" cy="4129"/>
              <a:chOff x="7375" y="8788"/>
              <a:chExt cx="3600" cy="4129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7560" y="9842"/>
                <a:ext cx="3240" cy="3075"/>
                <a:chOff x="7200" y="2865"/>
                <a:chExt cx="3240" cy="3075"/>
              </a:xfrm>
            </p:grpSpPr>
            <p:grpSp>
              <p:nvGrpSpPr>
                <p:cNvPr id="9" name="Group 10"/>
                <p:cNvGrpSpPr>
                  <a:grpSpLocks/>
                </p:cNvGrpSpPr>
                <p:nvPr/>
              </p:nvGrpSpPr>
              <p:grpSpPr bwMode="auto">
                <a:xfrm>
                  <a:off x="7200" y="2865"/>
                  <a:ext cx="3240" cy="3075"/>
                  <a:chOff x="7200" y="2655"/>
                  <a:chExt cx="3240" cy="3075"/>
                </a:xfrm>
              </p:grpSpPr>
              <p:grpSp>
                <p:nvGrpSpPr>
                  <p:cNvPr id="15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7200" y="2760"/>
                    <a:ext cx="3240" cy="2925"/>
                    <a:chOff x="7200" y="2760"/>
                    <a:chExt cx="3240" cy="2925"/>
                  </a:xfrm>
                </p:grpSpPr>
                <p:sp>
                  <p:nvSpPr>
                    <p:cNvPr id="25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720" y="2790"/>
                      <a:ext cx="72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85" y="5130"/>
                      <a:ext cx="72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</a:t>
                      </a: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7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00" y="5145"/>
                      <a:ext cx="72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8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45" y="2760"/>
                      <a:ext cx="72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grpSp>
                <p:nvGrpSpPr>
                  <p:cNvPr id="16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7680" y="2655"/>
                    <a:ext cx="2160" cy="3075"/>
                    <a:chOff x="7680" y="2655"/>
                    <a:chExt cx="2160" cy="3075"/>
                  </a:xfrm>
                </p:grpSpPr>
                <p:sp>
                  <p:nvSpPr>
                    <p:cNvPr id="17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070" y="2655"/>
                      <a:ext cx="144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ด้านบน</a:t>
                      </a: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18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040" y="5190"/>
                      <a:ext cx="144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ด้านล่าง</a:t>
                      </a: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grpSp>
                  <p:nvGrpSpPr>
                    <p:cNvPr id="19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0" y="3120"/>
                      <a:ext cx="2160" cy="2160"/>
                      <a:chOff x="7680" y="3165"/>
                      <a:chExt cx="2160" cy="2160"/>
                    </a:xfrm>
                  </p:grpSpPr>
                  <p:sp>
                    <p:nvSpPr>
                      <p:cNvPr id="20" name="Oval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040" y="3525"/>
                        <a:ext cx="1417" cy="141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solidFill>
                            <a:srgbClr val="008080"/>
                          </a:solidFill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grpSp>
                    <p:nvGrpSpPr>
                      <p:cNvPr id="21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80" y="3165"/>
                        <a:ext cx="2160" cy="2160"/>
                        <a:chOff x="7680" y="3165"/>
                        <a:chExt cx="2160" cy="2160"/>
                      </a:xfrm>
                    </p:grpSpPr>
                    <p:sp>
                      <p:nvSpPr>
                        <p:cNvPr id="23" name="Line 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5400000">
                          <a:off x="7680" y="3171"/>
                          <a:ext cx="2154" cy="2154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prstDash val="sysDot"/>
                          <a:round/>
                          <a:headEnd type="triangle" w="sm" len="sm"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th-TH" sz="2400">
                            <a:solidFill>
                              <a:srgbClr val="008080"/>
                            </a:solidFill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  <p:sp>
                      <p:nvSpPr>
                        <p:cNvPr id="24" name="Line 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686" y="3165"/>
                          <a:ext cx="2154" cy="2154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prstDash val="sysDot"/>
                          <a:round/>
                          <a:headEnd type="triangle" w="sm" len="sm"/>
                          <a:tailEnd type="triangl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th-TH" sz="2400">
                            <a:solidFill>
                              <a:srgbClr val="008080"/>
                            </a:solidFill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</p:grpSp>
                  <p:sp>
                    <p:nvSpPr>
                      <p:cNvPr id="22" name="AutoShap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70" y="3315"/>
                        <a:ext cx="1980" cy="1860"/>
                      </a:xfrm>
                      <a:prstGeom prst="roundRect">
                        <a:avLst>
                          <a:gd name="adj" fmla="val 11458"/>
                        </a:avLst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solidFill>
                            <a:srgbClr val="008080"/>
                          </a:solidFill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" name="Group 5"/>
                <p:cNvGrpSpPr>
                  <a:grpSpLocks/>
                </p:cNvGrpSpPr>
                <p:nvPr/>
              </p:nvGrpSpPr>
              <p:grpSpPr bwMode="auto">
                <a:xfrm>
                  <a:off x="7950" y="3585"/>
                  <a:ext cx="1620" cy="1590"/>
                  <a:chOff x="7950" y="3585"/>
                  <a:chExt cx="1620" cy="1590"/>
                </a:xfrm>
              </p:grpSpPr>
              <p:sp>
                <p:nvSpPr>
                  <p:cNvPr id="11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9400" y="3600"/>
                    <a:ext cx="170" cy="170"/>
                  </a:xfrm>
                  <a:prstGeom prst="ellipse">
                    <a:avLst/>
                  </a:prstGeom>
                  <a:solidFill>
                    <a:srgbClr val="9696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2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7995" y="5005"/>
                    <a:ext cx="170" cy="170"/>
                  </a:xfrm>
                  <a:prstGeom prst="ellipse">
                    <a:avLst/>
                  </a:prstGeom>
                  <a:solidFill>
                    <a:srgbClr val="9696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3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9355" y="5005"/>
                    <a:ext cx="170" cy="170"/>
                  </a:xfrm>
                  <a:prstGeom prst="ellipse">
                    <a:avLst/>
                  </a:prstGeom>
                  <a:solidFill>
                    <a:srgbClr val="9696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4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7950" y="3585"/>
                    <a:ext cx="170" cy="170"/>
                  </a:xfrm>
                  <a:prstGeom prst="ellipse">
                    <a:avLst/>
                  </a:prstGeom>
                  <a:solidFill>
                    <a:srgbClr val="9696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7375" y="8788"/>
                <a:ext cx="3600" cy="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การจัดปากแหวนเรียง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ตามหมายเลข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,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2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,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3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,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4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และ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5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46" name="สี่เหลี่ยมผืนผ้า 45"/>
          <p:cNvSpPr/>
          <p:nvPr/>
        </p:nvSpPr>
        <p:spPr>
          <a:xfrm>
            <a:off x="3800291" y="5466531"/>
            <a:ext cx="1752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การจัดปากแหวน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190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1126" y="797896"/>
            <a:ext cx="8661748" cy="453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  <a:tabLst>
                <a:tab pos="810260" algn="l"/>
              </a:tabLst>
            </a:pP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7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ประกอบลูกสูบเข้าปลอกสูบและการประกอบประกับก้านสูบ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95" y="1925091"/>
            <a:ext cx="6033208" cy="2438957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3620457" y="4681821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การประกอบลูกสูบ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248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1792" y="612080"/>
            <a:ext cx="32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ตุ้มเหวี่ยงกาวานา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91792" y="95000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385906" y="1119820"/>
            <a:ext cx="4270375" cy="1852369"/>
            <a:chOff x="2160" y="11518"/>
            <a:chExt cx="6913" cy="2999"/>
          </a:xfrm>
        </p:grpSpPr>
        <p:pic>
          <p:nvPicPr>
            <p:cNvPr id="26630" name="Picture 6" descr="DSCF0795_resiz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" y="12420"/>
              <a:ext cx="2563" cy="1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9" name="Picture 5" descr="DSCF0796_resize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4320" r="11111" b="14233"/>
            <a:stretch>
              <a:fillRect/>
            </a:stretch>
          </p:blipFill>
          <p:spPr bwMode="auto">
            <a:xfrm>
              <a:off x="2160" y="12405"/>
              <a:ext cx="2880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619" y="11518"/>
              <a:ext cx="3271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ตุ้มถ่วงกาวานา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4320" y="12191"/>
              <a:ext cx="1080" cy="409"/>
            </a:xfrm>
            <a:custGeom>
              <a:avLst/>
              <a:gdLst>
                <a:gd name="T0" fmla="*/ 0 w 1080"/>
                <a:gd name="T1" fmla="*/ 1080 h 1080"/>
                <a:gd name="T2" fmla="*/ 0 w 1080"/>
                <a:gd name="T3" fmla="*/ 0 h 1080"/>
                <a:gd name="T4" fmla="*/ 1080 w 1080"/>
                <a:gd name="T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80">
                  <a:moveTo>
                    <a:pt x="0" y="1080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Freeform 2"/>
            <p:cNvSpPr>
              <a:spLocks/>
            </p:cNvSpPr>
            <p:nvPr/>
          </p:nvSpPr>
          <p:spPr bwMode="auto">
            <a:xfrm flipH="1">
              <a:off x="6885" y="12176"/>
              <a:ext cx="1080" cy="964"/>
            </a:xfrm>
            <a:custGeom>
              <a:avLst/>
              <a:gdLst>
                <a:gd name="T0" fmla="*/ 0 w 1080"/>
                <a:gd name="T1" fmla="*/ 1080 h 1080"/>
                <a:gd name="T2" fmla="*/ 0 w 1080"/>
                <a:gd name="T3" fmla="*/ 0 h 1080"/>
                <a:gd name="T4" fmla="*/ 1080 w 1080"/>
                <a:gd name="T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80">
                  <a:moveTo>
                    <a:pt x="0" y="1080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8" name="สี่เหลี่ยมผืนผ้า 7"/>
          <p:cNvSpPr/>
          <p:nvPr/>
        </p:nvSpPr>
        <p:spPr>
          <a:xfrm>
            <a:off x="5747852" y="1878350"/>
            <a:ext cx="2929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การประกอบตุ้มเหวี่ยงกาวานา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334502" y="3167390"/>
            <a:ext cx="3425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575945">
              <a:spcAft>
                <a:spcPts val="0"/>
              </a:spcAft>
              <a:tabLst>
                <a:tab pos="575945" algn="l"/>
              </a:tabLst>
            </a:pP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ประกอบเพลาลูกเบี้ยว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275572" y="3231178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373832" y="3658182"/>
            <a:ext cx="5179617" cy="2417101"/>
            <a:chOff x="1790" y="3841"/>
            <a:chExt cx="8470" cy="3952"/>
          </a:xfrm>
        </p:grpSpPr>
        <p:grpSp>
          <p:nvGrpSpPr>
            <p:cNvPr id="12" name="Group 29"/>
            <p:cNvGrpSpPr>
              <a:grpSpLocks/>
            </p:cNvGrpSpPr>
            <p:nvPr/>
          </p:nvGrpSpPr>
          <p:grpSpPr bwMode="auto">
            <a:xfrm>
              <a:off x="7710" y="4680"/>
              <a:ext cx="2550" cy="2155"/>
              <a:chOff x="7530" y="4860"/>
              <a:chExt cx="2550" cy="2155"/>
            </a:xfrm>
          </p:grpSpPr>
          <p:pic>
            <p:nvPicPr>
              <p:cNvPr id="26656" name="Picture 32"/>
              <p:cNvPicPr>
                <a:picLocks noChangeAspect="1" noChangeArrowheads="1"/>
              </p:cNvPicPr>
              <p:nvPr/>
            </p:nvPicPr>
            <p:blipFill>
              <a:blip r:embed="rId4">
                <a:lum bright="12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0" y="4860"/>
                <a:ext cx="2550" cy="2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Oval 31"/>
              <p:cNvSpPr>
                <a:spLocks noChangeArrowheads="1"/>
              </p:cNvSpPr>
              <p:nvPr/>
            </p:nvSpPr>
            <p:spPr bwMode="auto">
              <a:xfrm>
                <a:off x="8460" y="5895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8820" y="5595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790" y="3841"/>
              <a:ext cx="7555" cy="3952"/>
              <a:chOff x="1790" y="3841"/>
              <a:chExt cx="7555" cy="3952"/>
            </a:xfrm>
          </p:grpSpPr>
          <p:sp>
            <p:nvSpPr>
              <p:cNvPr id="14" name="Text Box 28"/>
              <p:cNvSpPr txBox="1">
                <a:spLocks noChangeArrowheads="1"/>
              </p:cNvSpPr>
              <p:nvPr/>
            </p:nvSpPr>
            <p:spPr bwMode="auto">
              <a:xfrm>
                <a:off x="6510" y="5151"/>
                <a:ext cx="1320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ดูมาร์ค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Text Box 27"/>
              <p:cNvSpPr txBox="1">
                <a:spLocks noChangeArrowheads="1"/>
              </p:cNvSpPr>
              <p:nvPr/>
            </p:nvSpPr>
            <p:spPr bwMode="auto">
              <a:xfrm>
                <a:off x="5998" y="7226"/>
                <a:ext cx="2940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เฟืองเพลาลูกเบี้ยว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Text Box 26"/>
              <p:cNvSpPr txBox="1">
                <a:spLocks noChangeArrowheads="1"/>
              </p:cNvSpPr>
              <p:nvPr/>
            </p:nvSpPr>
            <p:spPr bwMode="auto">
              <a:xfrm>
                <a:off x="5772" y="3841"/>
                <a:ext cx="3198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เฟืองเพลาข้อเหวี่ยง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7" name="Group 23"/>
              <p:cNvGrpSpPr>
                <a:grpSpLocks/>
              </p:cNvGrpSpPr>
              <p:nvPr/>
            </p:nvGrpSpPr>
            <p:grpSpPr bwMode="auto">
              <a:xfrm>
                <a:off x="1790" y="4905"/>
                <a:ext cx="1711" cy="2166"/>
                <a:chOff x="4175" y="6495"/>
                <a:chExt cx="1711" cy="2166"/>
              </a:xfrm>
            </p:grpSpPr>
            <p:pic>
              <p:nvPicPr>
                <p:cNvPr id="26649" name="Picture 25" descr="DSCF0845_resize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42000" contrast="4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125" t="46667" r="16251" b="38333"/>
                <a:stretch>
                  <a:fillRect/>
                </a:stretch>
              </p:blipFill>
              <p:spPr bwMode="auto">
                <a:xfrm rot="16200000" flipV="1">
                  <a:off x="4343" y="7102"/>
                  <a:ext cx="1620" cy="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4175" y="8081"/>
                  <a:ext cx="171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แผ่น</a:t>
                  </a:r>
                  <a:r>
                    <a:rPr kumimoji="0" lang="th-TH" sz="2400" b="0" i="0" u="none" strike="noStrike" cap="none" normalizeH="0" baseline="0" dirty="0" err="1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ล็อก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8" name="Group 20"/>
              <p:cNvGrpSpPr>
                <a:grpSpLocks/>
              </p:cNvGrpSpPr>
              <p:nvPr/>
            </p:nvGrpSpPr>
            <p:grpSpPr bwMode="auto">
              <a:xfrm>
                <a:off x="3585" y="4785"/>
                <a:ext cx="3030" cy="2265"/>
                <a:chOff x="3060" y="3060"/>
                <a:chExt cx="3030" cy="2265"/>
              </a:xfrm>
            </p:grpSpPr>
            <p:pic>
              <p:nvPicPr>
                <p:cNvPr id="26646" name="Picture 22" descr="DSCF0844_resize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24000"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0" y="3060"/>
                  <a:ext cx="3030" cy="22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Line 21"/>
                <p:cNvSpPr>
                  <a:spLocks noChangeShapeType="1"/>
                </p:cNvSpPr>
                <p:nvPr/>
              </p:nvSpPr>
              <p:spPr bwMode="auto">
                <a:xfrm rot="1527433" flipV="1">
                  <a:off x="5039" y="3975"/>
                  <a:ext cx="1" cy="36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5715" y="4500"/>
                <a:ext cx="405" cy="600"/>
              </a:xfrm>
              <a:custGeom>
                <a:avLst/>
                <a:gdLst>
                  <a:gd name="T0" fmla="*/ 0 w 1980"/>
                  <a:gd name="T1" fmla="*/ 540 h 540"/>
                  <a:gd name="T2" fmla="*/ 0 w 1980"/>
                  <a:gd name="T3" fmla="*/ 0 h 540"/>
                  <a:gd name="T4" fmla="*/ 1980 w 1980"/>
                  <a:gd name="T5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80" h="540">
                    <a:moveTo>
                      <a:pt x="0" y="540"/>
                    </a:moveTo>
                    <a:lnTo>
                      <a:pt x="0" y="0"/>
                    </a:lnTo>
                    <a:lnTo>
                      <a:pt x="198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5352" y="6946"/>
                <a:ext cx="1128" cy="179"/>
              </a:xfrm>
              <a:custGeom>
                <a:avLst/>
                <a:gdLst>
                  <a:gd name="T0" fmla="*/ 0 w 2160"/>
                  <a:gd name="T1" fmla="*/ 0 h 360"/>
                  <a:gd name="T2" fmla="*/ 0 w 2160"/>
                  <a:gd name="T3" fmla="*/ 360 h 360"/>
                  <a:gd name="T4" fmla="*/ 2160 w 2160"/>
                  <a:gd name="T5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" h="360">
                    <a:moveTo>
                      <a:pt x="0" y="0"/>
                    </a:moveTo>
                    <a:lnTo>
                      <a:pt x="0" y="360"/>
                    </a:lnTo>
                    <a:lnTo>
                      <a:pt x="2160" y="36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19971891" flipV="1">
                <a:off x="5655" y="5433"/>
                <a:ext cx="180" cy="1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2" name="Oval 16"/>
              <p:cNvSpPr>
                <a:spLocks noChangeArrowheads="1"/>
              </p:cNvSpPr>
              <p:nvPr/>
            </p:nvSpPr>
            <p:spPr bwMode="auto">
              <a:xfrm>
                <a:off x="8445" y="5205"/>
                <a:ext cx="900" cy="900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Oval 15"/>
              <p:cNvSpPr>
                <a:spLocks noChangeArrowheads="1"/>
              </p:cNvSpPr>
              <p:nvPr/>
            </p:nvSpPr>
            <p:spPr bwMode="auto">
              <a:xfrm>
                <a:off x="5220" y="5265"/>
                <a:ext cx="900" cy="90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7500" y="5783"/>
                <a:ext cx="221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 flipH="1">
                <a:off x="6345" y="5775"/>
                <a:ext cx="221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 rot="-5400000" flipH="1" flipV="1">
                <a:off x="8074" y="4316"/>
                <a:ext cx="218" cy="600"/>
              </a:xfrm>
              <a:custGeom>
                <a:avLst/>
                <a:gdLst>
                  <a:gd name="T0" fmla="*/ 0 w 1980"/>
                  <a:gd name="T1" fmla="*/ 540 h 540"/>
                  <a:gd name="T2" fmla="*/ 0 w 1980"/>
                  <a:gd name="T3" fmla="*/ 0 h 540"/>
                  <a:gd name="T4" fmla="*/ 1980 w 1980"/>
                  <a:gd name="T5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80" h="540">
                    <a:moveTo>
                      <a:pt x="0" y="540"/>
                    </a:moveTo>
                    <a:lnTo>
                      <a:pt x="0" y="0"/>
                    </a:lnTo>
                    <a:lnTo>
                      <a:pt x="198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 flipH="1">
                <a:off x="8115" y="6840"/>
                <a:ext cx="1128" cy="269"/>
              </a:xfrm>
              <a:custGeom>
                <a:avLst/>
                <a:gdLst>
                  <a:gd name="T0" fmla="*/ 0 w 2160"/>
                  <a:gd name="T1" fmla="*/ 0 h 360"/>
                  <a:gd name="T2" fmla="*/ 0 w 2160"/>
                  <a:gd name="T3" fmla="*/ 360 h 360"/>
                  <a:gd name="T4" fmla="*/ 2160 w 2160"/>
                  <a:gd name="T5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" h="360">
                    <a:moveTo>
                      <a:pt x="0" y="0"/>
                    </a:moveTo>
                    <a:lnTo>
                      <a:pt x="0" y="360"/>
                    </a:lnTo>
                    <a:lnTo>
                      <a:pt x="2160" y="36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26657" name="สี่เหลี่ยมผืนผ้า 26656"/>
          <p:cNvSpPr/>
          <p:nvPr/>
        </p:nvSpPr>
        <p:spPr>
          <a:xfrm>
            <a:off x="5747852" y="4581212"/>
            <a:ext cx="2569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การประกอบเพลาลูกเบี้ยว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794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266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6783" y="847575"/>
            <a:ext cx="8624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10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เพลาสมดุลตัวบนและตัวล่าง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544881" y="1528715"/>
            <a:ext cx="8047973" cy="2745269"/>
            <a:chOff x="297" y="11390"/>
            <a:chExt cx="11697" cy="3990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297" y="11390"/>
              <a:ext cx="11697" cy="3990"/>
              <a:chOff x="297" y="11375"/>
              <a:chExt cx="11697" cy="3990"/>
            </a:xfrm>
          </p:grpSpPr>
          <p:sp>
            <p:nvSpPr>
              <p:cNvPr id="12" name="Text Box 32"/>
              <p:cNvSpPr txBox="1">
                <a:spLocks noChangeArrowheads="1"/>
              </p:cNvSpPr>
              <p:nvPr/>
            </p:nvSpPr>
            <p:spPr bwMode="auto">
              <a:xfrm>
                <a:off x="5835" y="13069"/>
                <a:ext cx="1440" cy="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18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มาร์ค </a:t>
                </a:r>
                <a:r>
                  <a: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</a:t>
                </a:r>
                <a:r>
                  <a:rPr kumimoji="0" lang="th-TH" sz="18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จุด</a:t>
                </a: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3" name="Group 9"/>
              <p:cNvGrpSpPr>
                <a:grpSpLocks/>
              </p:cNvGrpSpPr>
              <p:nvPr/>
            </p:nvGrpSpPr>
            <p:grpSpPr bwMode="auto">
              <a:xfrm>
                <a:off x="297" y="11375"/>
                <a:ext cx="11697" cy="3990"/>
                <a:chOff x="297" y="11375"/>
                <a:chExt cx="11697" cy="3990"/>
              </a:xfrm>
            </p:grpSpPr>
            <p:pic>
              <p:nvPicPr>
                <p:cNvPr id="27679" name="Picture 31" descr="DSCF0852_resize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18000"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126" t="32500" r="29375" b="40001"/>
                <a:stretch>
                  <a:fillRect/>
                </a:stretch>
              </p:blipFill>
              <p:spPr bwMode="auto">
                <a:xfrm rot="5400000">
                  <a:off x="1912" y="13387"/>
                  <a:ext cx="1012" cy="6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97" y="12600"/>
                  <a:ext cx="2823" cy="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แผ่น</a:t>
                  </a:r>
                  <a:r>
                    <a:rPr kumimoji="0" lang="th-TH" sz="1800" b="0" i="0" u="none" strike="noStrike" cap="none" normalizeH="0" baseline="0" dirty="0" err="1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ล็อก</a:t>
                  </a:r>
                  <a:endParaRPr kumimoji="0" lang="th-TH" sz="18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pic>
              <p:nvPicPr>
                <p:cNvPr id="27677" name="Picture 29" descr="DSCF0849_resize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" y="12060"/>
                  <a:ext cx="3030" cy="25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5" name="Group 19"/>
                <p:cNvGrpSpPr>
                  <a:grpSpLocks/>
                </p:cNvGrpSpPr>
                <p:nvPr/>
              </p:nvGrpSpPr>
              <p:grpSpPr bwMode="auto">
                <a:xfrm>
                  <a:off x="5085" y="12454"/>
                  <a:ext cx="2945" cy="1580"/>
                  <a:chOff x="5085" y="12454"/>
                  <a:chExt cx="2945" cy="1580"/>
                </a:xfrm>
              </p:grpSpPr>
              <p:sp>
                <p:nvSpPr>
                  <p:cNvPr id="24" name="AutoShape 28"/>
                  <p:cNvSpPr>
                    <a:spLocks/>
                  </p:cNvSpPr>
                  <p:nvPr/>
                </p:nvSpPr>
                <p:spPr bwMode="auto">
                  <a:xfrm>
                    <a:off x="7020" y="12930"/>
                    <a:ext cx="191" cy="539"/>
                  </a:xfrm>
                  <a:prstGeom prst="rightBrace">
                    <a:avLst>
                      <a:gd name="adj1" fmla="val 23517"/>
                      <a:gd name="adj2" fmla="val 50000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grpSp>
                <p:nvGrpSpPr>
                  <p:cNvPr id="25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5085" y="12454"/>
                    <a:ext cx="2945" cy="1580"/>
                    <a:chOff x="5085" y="12454"/>
                    <a:chExt cx="2945" cy="1580"/>
                  </a:xfrm>
                </p:grpSpPr>
                <p:sp>
                  <p:nvSpPr>
                    <p:cNvPr id="26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775" y="12454"/>
                      <a:ext cx="2115" cy="6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เพลาสมดุลตัวบน</a:t>
                      </a:r>
                      <a:endPara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7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760" y="13433"/>
                      <a:ext cx="2270" cy="6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เพลาสมดุลตัวล่าง</a:t>
                      </a:r>
                      <a:endPara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8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45" y="12800"/>
                      <a:ext cx="720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  <a:headEnd type="triangle" w="sm" len="sm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9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45" y="13779"/>
                      <a:ext cx="720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  <a:headEnd type="triangle" w="sm" len="sm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0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85" y="13121"/>
                      <a:ext cx="799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  <a:headEnd type="triangle" w="sm" len="sm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1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85" y="13389"/>
                      <a:ext cx="799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  <a:headEnd type="triangle" w="sm" len="sm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7648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835" y="12780"/>
                      <a:ext cx="1725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มาร์ค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kumimoji="0" lang="th-TH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จุด</a:t>
                      </a:r>
                      <a:endPara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  <p:grpSp>
              <p:nvGrpSpPr>
                <p:cNvPr id="16" name="Group 10"/>
                <p:cNvGrpSpPr>
                  <a:grpSpLocks/>
                </p:cNvGrpSpPr>
                <p:nvPr/>
              </p:nvGrpSpPr>
              <p:grpSpPr bwMode="auto">
                <a:xfrm>
                  <a:off x="7770" y="11375"/>
                  <a:ext cx="4224" cy="3990"/>
                  <a:chOff x="7770" y="11420"/>
                  <a:chExt cx="4224" cy="3990"/>
                </a:xfrm>
              </p:grpSpPr>
              <p:grpSp>
                <p:nvGrpSpPr>
                  <p:cNvPr id="17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7770" y="11420"/>
                    <a:ext cx="4224" cy="3990"/>
                    <a:chOff x="7770" y="11420"/>
                    <a:chExt cx="4224" cy="3990"/>
                  </a:xfrm>
                </p:grpSpPr>
                <p:pic>
                  <p:nvPicPr>
                    <p:cNvPr id="27666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lum bright="6000" contrast="3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770" y="12199"/>
                      <a:ext cx="2655" cy="218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9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50" y="12975"/>
                      <a:ext cx="136" cy="13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0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60" y="12975"/>
                      <a:ext cx="136" cy="13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1" name="Oval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00" y="13425"/>
                      <a:ext cx="136" cy="13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2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030" y="11420"/>
                      <a:ext cx="3695" cy="7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เฟืองเพลาสมดุลตัวบน</a:t>
                      </a:r>
                      <a:endPara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3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030" y="14690"/>
                      <a:ext cx="3964" cy="7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เฟืองเพลาสมดุลตัวล่าง</a:t>
                      </a:r>
                      <a:endPara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sp>
                <p:nvSpPr>
                  <p:cNvPr id="1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8565" y="12780"/>
                    <a:ext cx="900" cy="900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665" y="12945"/>
              <a:ext cx="641" cy="641"/>
              <a:chOff x="4665" y="12945"/>
              <a:chExt cx="641" cy="641"/>
            </a:xfrm>
          </p:grpSpPr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 flipV="1">
                <a:off x="5010" y="13293"/>
                <a:ext cx="0" cy="25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18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5010" y="12995"/>
                <a:ext cx="0" cy="25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18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Oval 5"/>
              <p:cNvSpPr>
                <a:spLocks noChangeArrowheads="1"/>
              </p:cNvSpPr>
              <p:nvPr/>
            </p:nvSpPr>
            <p:spPr bwMode="auto">
              <a:xfrm>
                <a:off x="4665" y="12945"/>
                <a:ext cx="641" cy="641"/>
              </a:xfrm>
              <a:prstGeom prst="ellips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18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7020" y="12885"/>
              <a:ext cx="707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ดู</a:t>
              </a: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Line 2"/>
            <p:cNvSpPr>
              <a:spLocks noChangeShapeType="1"/>
            </p:cNvSpPr>
            <p:nvPr/>
          </p:nvSpPr>
          <p:spPr bwMode="auto">
            <a:xfrm>
              <a:off x="7543" y="13195"/>
              <a:ext cx="2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27649" name="สี่เหลี่ยมผืนผ้า 27648"/>
          <p:cNvSpPr/>
          <p:nvPr/>
        </p:nvSpPr>
        <p:spPr>
          <a:xfrm>
            <a:off x="2617116" y="4651036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การประกอบเพลาสมดุลตัวบนและตัวล่าง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632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6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ChangeArrowheads="1"/>
          </p:cNvSpPr>
          <p:nvPr/>
        </p:nvSpPr>
        <p:spPr bwMode="auto">
          <a:xfrm>
            <a:off x="257258" y="570288"/>
            <a:ext cx="28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12.3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11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ประกอบเฟืองสะพาน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234965" y="1328041"/>
            <a:ext cx="7307770" cy="2883106"/>
            <a:chOff x="2160" y="5525"/>
            <a:chExt cx="9214" cy="3636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160" y="5525"/>
              <a:ext cx="9214" cy="3636"/>
              <a:chOff x="2160" y="5525"/>
              <a:chExt cx="9214" cy="3636"/>
            </a:xfrm>
          </p:grpSpPr>
          <p:grpSp>
            <p:nvGrpSpPr>
              <p:cNvPr id="6" name="Group 34"/>
              <p:cNvGrpSpPr>
                <a:grpSpLocks/>
              </p:cNvGrpSpPr>
              <p:nvPr/>
            </p:nvGrpSpPr>
            <p:grpSpPr bwMode="auto">
              <a:xfrm>
                <a:off x="8820" y="5618"/>
                <a:ext cx="1755" cy="1260"/>
                <a:chOff x="8820" y="5685"/>
                <a:chExt cx="1755" cy="1260"/>
              </a:xfrm>
            </p:grpSpPr>
            <p:grpSp>
              <p:nvGrpSpPr>
                <p:cNvPr id="28674" name="Group 36"/>
                <p:cNvGrpSpPr>
                  <a:grpSpLocks/>
                </p:cNvGrpSpPr>
                <p:nvPr/>
              </p:nvGrpSpPr>
              <p:grpSpPr bwMode="auto">
                <a:xfrm>
                  <a:off x="8910" y="5685"/>
                  <a:ext cx="1665" cy="1260"/>
                  <a:chOff x="9315" y="5685"/>
                  <a:chExt cx="1665" cy="1260"/>
                </a:xfrm>
              </p:grpSpPr>
              <p:pic>
                <p:nvPicPr>
                  <p:cNvPr id="28711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lum bright="6000" contrast="18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338" t="10345" r="18643" b="17241"/>
                  <a:stretch>
                    <a:fillRect/>
                  </a:stretch>
                </p:blipFill>
                <p:spPr bwMode="auto">
                  <a:xfrm>
                    <a:off x="9390" y="5685"/>
                    <a:ext cx="1590" cy="126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676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315" y="5955"/>
                    <a:ext cx="720" cy="6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3</a:t>
                    </a:r>
                    <a:endPara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8677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95" y="5880"/>
                    <a:ext cx="720" cy="6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3</a:t>
                    </a:r>
                    <a:endPara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28675" name="Line 35"/>
                <p:cNvSpPr>
                  <a:spLocks noChangeShapeType="1"/>
                </p:cNvSpPr>
                <p:nvPr/>
              </p:nvSpPr>
              <p:spPr bwMode="auto">
                <a:xfrm>
                  <a:off x="8820" y="6390"/>
                  <a:ext cx="18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2160" y="5525"/>
                <a:ext cx="9214" cy="3636"/>
                <a:chOff x="2160" y="5505"/>
                <a:chExt cx="9214" cy="3636"/>
              </a:xfrm>
            </p:grpSpPr>
            <p:sp>
              <p:nvSpPr>
                <p:cNvPr id="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7460" y="7135"/>
                  <a:ext cx="32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7705" y="6813"/>
                  <a:ext cx="3669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เฟืองสะพานบนเพลาสมดุล 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" name="AutoShape 31"/>
                <p:cNvSpPr>
                  <a:spLocks/>
                </p:cNvSpPr>
                <p:nvPr/>
              </p:nvSpPr>
              <p:spPr bwMode="auto">
                <a:xfrm>
                  <a:off x="8460" y="7328"/>
                  <a:ext cx="180" cy="1260"/>
                </a:xfrm>
                <a:prstGeom prst="rightBrace">
                  <a:avLst>
                    <a:gd name="adj1" fmla="val 58333"/>
                    <a:gd name="adj2" fmla="val 50000"/>
                  </a:avLst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11" name="Group 24"/>
                <p:cNvGrpSpPr>
                  <a:grpSpLocks/>
                </p:cNvGrpSpPr>
                <p:nvPr/>
              </p:nvGrpSpPr>
              <p:grpSpPr bwMode="auto">
                <a:xfrm>
                  <a:off x="4320" y="6093"/>
                  <a:ext cx="6255" cy="2400"/>
                  <a:chOff x="1980" y="2340"/>
                  <a:chExt cx="6255" cy="2400"/>
                </a:xfrm>
              </p:grpSpPr>
              <p:pic>
                <p:nvPicPr>
                  <p:cNvPr id="28702" name="Picture 30" descr="DSCF0854_resize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12000" contrast="36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80" y="2340"/>
                    <a:ext cx="3165" cy="23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30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975" y="3480"/>
                    <a:ext cx="4260" cy="1260"/>
                    <a:chOff x="3975" y="3480"/>
                    <a:chExt cx="4260" cy="1260"/>
                  </a:xfrm>
                </p:grpSpPr>
                <p:grpSp>
                  <p:nvGrpSpPr>
                    <p:cNvPr id="31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25" y="3480"/>
                      <a:ext cx="2910" cy="1260"/>
                      <a:chOff x="5325" y="3480"/>
                      <a:chExt cx="2910" cy="1260"/>
                    </a:xfrm>
                  </p:grpSpPr>
                  <p:pic>
                    <p:nvPicPr>
                      <p:cNvPr id="28701" name="Picture 29" descr="DSCF0853_resiz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lum bright="30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001" t="17500" r="36250" b="36665"/>
                      <a:stretch>
                        <a:fillRect/>
                      </a:stretch>
                    </p:blipFill>
                    <p:spPr bwMode="auto">
                      <a:xfrm>
                        <a:off x="5325" y="3480"/>
                        <a:ext cx="687" cy="12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28673" name="Text Box 2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00" y="3780"/>
                        <a:ext cx="1935" cy="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8080"/>
                            </a:solidFill>
                            <a:effectLst/>
                            <a:latin typeface="Cordia New" panose="020B0304020202020204" pitchFamily="34" charset="-34"/>
                            <a:ea typeface="Times New Roman" panose="02020603050405020304" pitchFamily="18" charset="0"/>
                            <a:cs typeface="Cordia New" panose="020B0304020202020204" pitchFamily="34" charset="-34"/>
                          </a:rPr>
                          <a:t>แหวนรองและคลิปล็อก</a:t>
                        </a:r>
                        <a:endPara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</p:grpSp>
                <p:sp>
                  <p:nvSpPr>
                    <p:cNvPr id="28672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75" y="4050"/>
                      <a:ext cx="14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 type="triangle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24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  <p:sp>
              <p:nvSpPr>
                <p:cNvPr id="12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552" y="8621"/>
                  <a:ext cx="2108" cy="5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เฟืองสะพาน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5190" y="5505"/>
                  <a:ext cx="2340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มาร์คจุด 2 จุด </a:t>
                  </a:r>
                  <a:endPara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4" name="Freeform 21"/>
                <p:cNvSpPr>
                  <a:spLocks/>
                </p:cNvSpPr>
                <p:nvPr/>
              </p:nvSpPr>
              <p:spPr bwMode="auto">
                <a:xfrm>
                  <a:off x="5475" y="5848"/>
                  <a:ext cx="179" cy="900"/>
                </a:xfrm>
                <a:custGeom>
                  <a:avLst/>
                  <a:gdLst>
                    <a:gd name="T0" fmla="*/ 0 w 720"/>
                    <a:gd name="T1" fmla="*/ 900 h 900"/>
                    <a:gd name="T2" fmla="*/ 0 w 720"/>
                    <a:gd name="T3" fmla="*/ 0 h 900"/>
                    <a:gd name="T4" fmla="*/ 720 w 720"/>
                    <a:gd name="T5" fmla="*/ 0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0" h="900">
                      <a:moveTo>
                        <a:pt x="0" y="900"/>
                      </a:moveTo>
                      <a:lnTo>
                        <a:pt x="0" y="0"/>
                      </a:lnTo>
                      <a:lnTo>
                        <a:pt x="72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 type="triangl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5" name="Freeform 20"/>
                <p:cNvSpPr>
                  <a:spLocks/>
                </p:cNvSpPr>
                <p:nvPr/>
              </p:nvSpPr>
              <p:spPr bwMode="auto">
                <a:xfrm>
                  <a:off x="6575" y="6313"/>
                  <a:ext cx="1020" cy="900"/>
                </a:xfrm>
                <a:custGeom>
                  <a:avLst/>
                  <a:gdLst>
                    <a:gd name="T0" fmla="*/ 0 w 720"/>
                    <a:gd name="T1" fmla="*/ 900 h 900"/>
                    <a:gd name="T2" fmla="*/ 0 w 720"/>
                    <a:gd name="T3" fmla="*/ 0 h 900"/>
                    <a:gd name="T4" fmla="*/ 720 w 720"/>
                    <a:gd name="T5" fmla="*/ 0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0" h="900">
                      <a:moveTo>
                        <a:pt x="0" y="900"/>
                      </a:moveTo>
                      <a:lnTo>
                        <a:pt x="0" y="0"/>
                      </a:lnTo>
                      <a:lnTo>
                        <a:pt x="72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 type="triangl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520" y="5824"/>
                  <a:ext cx="1500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24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ea typeface="Times New Roman" panose="02020603050405020304" pitchFamily="18" charset="0"/>
                      <a:cs typeface="Cordia New" panose="020B0304020202020204" pitchFamily="34" charset="-34"/>
                    </a:rPr>
                    <a:t>มาร์คเลข 3 </a:t>
                  </a:r>
                  <a:endPara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7" name="Oval 18"/>
                <p:cNvSpPr>
                  <a:spLocks noChangeArrowheads="1"/>
                </p:cNvSpPr>
                <p:nvPr/>
              </p:nvSpPr>
              <p:spPr bwMode="auto">
                <a:xfrm>
                  <a:off x="5220" y="6745"/>
                  <a:ext cx="533" cy="533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auto">
                <a:xfrm>
                  <a:off x="6420" y="7205"/>
                  <a:ext cx="363" cy="363"/>
                </a:xfrm>
                <a:prstGeom prst="ellips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19" name="Group 14"/>
                <p:cNvGrpSpPr>
                  <a:grpSpLocks/>
                </p:cNvGrpSpPr>
                <p:nvPr/>
              </p:nvGrpSpPr>
              <p:grpSpPr bwMode="auto">
                <a:xfrm>
                  <a:off x="2160" y="5880"/>
                  <a:ext cx="2340" cy="650"/>
                  <a:chOff x="2160" y="5910"/>
                  <a:chExt cx="2340" cy="650"/>
                </a:xfrm>
              </p:grpSpPr>
              <p:sp>
                <p:nvSpPr>
                  <p:cNvPr id="28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60" y="5910"/>
                    <a:ext cx="2340" cy="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เฟืองเพลาข้อเหวี่ยง </a:t>
                    </a:r>
                    <a:endPara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" name="Line 15"/>
                  <p:cNvSpPr>
                    <a:spLocks noChangeShapeType="1"/>
                  </p:cNvSpPr>
                  <p:nvPr/>
                </p:nvSpPr>
                <p:spPr bwMode="auto">
                  <a:xfrm rot="-10800000" flipH="1" flipV="1">
                    <a:off x="4170" y="6210"/>
                    <a:ext cx="180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0" name="Group 7"/>
                <p:cNvGrpSpPr>
                  <a:grpSpLocks/>
                </p:cNvGrpSpPr>
                <p:nvPr/>
              </p:nvGrpSpPr>
              <p:grpSpPr bwMode="auto">
                <a:xfrm>
                  <a:off x="2385" y="6503"/>
                  <a:ext cx="1620" cy="1620"/>
                  <a:chOff x="2340" y="6953"/>
                  <a:chExt cx="1620" cy="1620"/>
                </a:xfrm>
              </p:grpSpPr>
              <p:pic>
                <p:nvPicPr>
                  <p:cNvPr id="28685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85" r="14287" b="6087"/>
                  <a:stretch>
                    <a:fillRect/>
                  </a:stretch>
                </p:blipFill>
                <p:spPr bwMode="auto">
                  <a:xfrm>
                    <a:off x="2340" y="6953"/>
                    <a:ext cx="1620" cy="16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3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7388"/>
                    <a:ext cx="136" cy="13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4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3074" y="7193"/>
                    <a:ext cx="136" cy="13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5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3464" y="8077"/>
                    <a:ext cx="136" cy="13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6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3254" y="8167"/>
                    <a:ext cx="136" cy="13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7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2445" y="7020"/>
                    <a:ext cx="1440" cy="1440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24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21" name="Line 6"/>
                <p:cNvSpPr>
                  <a:spLocks noChangeShapeType="1"/>
                </p:cNvSpPr>
                <p:nvPr/>
              </p:nvSpPr>
              <p:spPr bwMode="auto">
                <a:xfrm rot="-16200000" flipH="1" flipV="1">
                  <a:off x="5805" y="8520"/>
                  <a:ext cx="18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2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3990" y="7102"/>
                  <a:ext cx="1260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solidFill>
                      <a:srgbClr val="00808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5" name="Oval 2"/>
            <p:cNvSpPr>
              <a:spLocks noChangeArrowheads="1"/>
            </p:cNvSpPr>
            <p:nvPr/>
          </p:nvSpPr>
          <p:spPr bwMode="auto">
            <a:xfrm>
              <a:off x="9135" y="5670"/>
              <a:ext cx="1080" cy="1080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28678" name="สี่เหลี่ยมผืนผ้า 28677"/>
          <p:cNvSpPr/>
          <p:nvPr/>
        </p:nvSpPr>
        <p:spPr>
          <a:xfrm>
            <a:off x="3389184" y="4664326"/>
            <a:ext cx="2488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การประกอบเฟืองสะพาน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894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6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5" y="670229"/>
            <a:ext cx="6080258" cy="49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99" y="1480658"/>
            <a:ext cx="2943171" cy="35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88299" y="5304838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ลูกสูบและชิ้นส่วนภายในเครื่องยนต์เล็กดีเซล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72000" y="1480658"/>
            <a:ext cx="43089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ตรวจตรวจซ่อมชุดลูกสูบและชิ้นส่วนภายในของเครื่องยนต์เล็กดีเซลมีลำดับขั้นตอนการถอด การประกอบและตรวจสอบชิ้นส่วนต่าง ๆ ดังต่อไปนี้ (การตรวจซ่อมชุดลูกสูบและชิ้นส่วนภายในของหน่วยนี้ทำต่อจากการถอดฝาสูบและถอดฝาครอบห้องเกียร์ของเครื่องยนต์คู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โบต้า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RT100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endParaRPr lang="th-TH" sz="2400" dirty="0">
              <a:solidFill>
                <a:srgbClr val="00808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246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6046" y="774919"/>
            <a:ext cx="2985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ประกอบ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แผ่นกั้นน้ำมัน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983690" y="1139399"/>
            <a:ext cx="3052775" cy="1900824"/>
            <a:chOff x="5115" y="2610"/>
            <a:chExt cx="4095" cy="2550"/>
          </a:xfrm>
        </p:grpSpPr>
        <p:pic>
          <p:nvPicPr>
            <p:cNvPr id="29700" name="Picture 4" descr="DSCF0856_resiz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" y="3060"/>
              <a:ext cx="2805" cy="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7230" y="2610"/>
              <a:ext cx="1980" cy="54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แผ่นกั้นน้ำมัน</a:t>
              </a:r>
              <a:endParaRPr kumimoji="0" lang="th-TH" sz="2400" b="0" i="0" u="none" strike="noStrike" cap="none" normalizeH="0" baseline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Freeform 2"/>
            <p:cNvSpPr>
              <a:spLocks/>
            </p:cNvSpPr>
            <p:nvPr/>
          </p:nvSpPr>
          <p:spPr bwMode="auto">
            <a:xfrm>
              <a:off x="7020" y="2880"/>
              <a:ext cx="540" cy="1260"/>
            </a:xfrm>
            <a:custGeom>
              <a:avLst/>
              <a:gdLst>
                <a:gd name="T0" fmla="*/ 0 w 540"/>
                <a:gd name="T1" fmla="*/ 1260 h 1260"/>
                <a:gd name="T2" fmla="*/ 0 w 540"/>
                <a:gd name="T3" fmla="*/ 0 h 1260"/>
                <a:gd name="T4" fmla="*/ 540 w 540"/>
                <a:gd name="T5" fmla="*/ 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0" h="1260">
                  <a:moveTo>
                    <a:pt x="0" y="1260"/>
                  </a:moveTo>
                  <a:lnTo>
                    <a:pt x="0" y="0"/>
                  </a:lnTo>
                  <a:lnTo>
                    <a:pt x="54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8" name="สี่เหลี่ยมผืนผ้า 7"/>
          <p:cNvSpPr/>
          <p:nvPr/>
        </p:nvSpPr>
        <p:spPr>
          <a:xfrm>
            <a:off x="4792797" y="1903965"/>
            <a:ext cx="2598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การประกอบแผ่นกั้นน้ำมัน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94100" y="3275765"/>
            <a:ext cx="8587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13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ตรวจสอบ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การสัมพันธ์ของเฟืองต่าง ๆ</a:t>
            </a: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Rectangle 48"/>
          <p:cNvSpPr>
            <a:spLocks noChangeArrowheads="1"/>
          </p:cNvSpPr>
          <p:nvPr/>
        </p:nvSpPr>
        <p:spPr bwMode="auto">
          <a:xfrm>
            <a:off x="3626523" y="368178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3428998" y="3416137"/>
            <a:ext cx="5452745" cy="2830513"/>
            <a:chOff x="1223" y="9042"/>
            <a:chExt cx="8587" cy="4458"/>
          </a:xfrm>
        </p:grpSpPr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1223" y="9042"/>
              <a:ext cx="8587" cy="4458"/>
              <a:chOff x="1043" y="9180"/>
              <a:chExt cx="8587" cy="4458"/>
            </a:xfrm>
          </p:grpSpPr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1043" y="9180"/>
                <a:ext cx="8587" cy="4458"/>
                <a:chOff x="2592" y="9413"/>
                <a:chExt cx="8587" cy="4458"/>
              </a:xfrm>
            </p:grpSpPr>
            <p:grpSp>
              <p:nvGrpSpPr>
                <p:cNvPr id="19" name="Group 26"/>
                <p:cNvGrpSpPr>
                  <a:grpSpLocks/>
                </p:cNvGrpSpPr>
                <p:nvPr/>
              </p:nvGrpSpPr>
              <p:grpSpPr bwMode="auto">
                <a:xfrm>
                  <a:off x="2592" y="9413"/>
                  <a:ext cx="8587" cy="4458"/>
                  <a:chOff x="1583" y="9042"/>
                  <a:chExt cx="8587" cy="4458"/>
                </a:xfrm>
              </p:grpSpPr>
              <p:grpSp>
                <p:nvGrpSpPr>
                  <p:cNvPr id="31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4350" y="9582"/>
                    <a:ext cx="4500" cy="3494"/>
                    <a:chOff x="5940" y="7020"/>
                    <a:chExt cx="4500" cy="3494"/>
                  </a:xfrm>
                </p:grpSpPr>
                <p:pic>
                  <p:nvPicPr>
                    <p:cNvPr id="29743" name="Picture 47" descr="ชุดเฟือง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lum contrast="24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270" t="4762" r="2222" b="1587"/>
                    <a:stretch>
                      <a:fillRect/>
                    </a:stretch>
                  </p:blipFill>
                  <p:spPr bwMode="auto">
                    <a:xfrm>
                      <a:off x="5940" y="7020"/>
                      <a:ext cx="4500" cy="349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29713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56" y="8886"/>
                      <a:ext cx="130" cy="96"/>
                      <a:chOff x="8156" y="8886"/>
                      <a:chExt cx="130" cy="96"/>
                    </a:xfrm>
                  </p:grpSpPr>
                  <p:sp>
                    <p:nvSpPr>
                      <p:cNvPr id="29714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156" y="8886"/>
                        <a:ext cx="40" cy="4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1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1800">
                          <a:solidFill>
                            <a:srgbClr val="008080"/>
                          </a:solidFill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29715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246" y="8942"/>
                        <a:ext cx="40" cy="4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1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1800">
                          <a:solidFill>
                            <a:srgbClr val="008080"/>
                          </a:solidFill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</p:grpSp>
              </p:grpSp>
              <p:sp>
                <p:nvSpPr>
                  <p:cNvPr id="29696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0" y="12960"/>
                    <a:ext cx="144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ยางโอริง</a:t>
                    </a:r>
                    <a:endParaRPr kumimoji="0" lang="th-TH" sz="18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697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83" y="12492"/>
                    <a:ext cx="3277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เฟืองเพลาลูกเบี้ยว</a:t>
                    </a:r>
                    <a:endParaRPr kumimoji="0" lang="th-TH" sz="1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698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60" y="9042"/>
                    <a:ext cx="267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เฟืองเพลาข้อเหวี่ยง</a:t>
                    </a:r>
                    <a:endParaRPr kumimoji="0" lang="th-TH" sz="1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699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70" y="9042"/>
                    <a:ext cx="2271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เฟืองเพลาสมดุล</a:t>
                    </a:r>
                    <a:endParaRPr kumimoji="0" lang="th-TH" sz="18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01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55" y="12944"/>
                    <a:ext cx="180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เฟืองสะพาน</a:t>
                    </a:r>
                    <a:endParaRPr kumimoji="0" lang="th-TH" sz="1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02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75" y="12927"/>
                    <a:ext cx="180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เฟืองสตาร์ท</a:t>
                    </a:r>
                    <a:endParaRPr kumimoji="0" lang="th-TH" sz="18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03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65" y="12372"/>
                    <a:ext cx="2205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เฟืองสะพาน</a:t>
                    </a:r>
                    <a:endParaRPr kumimoji="0" lang="th-TH" sz="18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04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55" y="12132"/>
                    <a:ext cx="540" cy="36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05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070" y="12132"/>
                    <a:ext cx="0" cy="54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06" name="Line 33"/>
                  <p:cNvSpPr>
                    <a:spLocks noChangeShapeType="1"/>
                  </p:cNvSpPr>
                  <p:nvPr/>
                </p:nvSpPr>
                <p:spPr bwMode="auto">
                  <a:xfrm rot="686759" flipV="1">
                    <a:off x="5940" y="12222"/>
                    <a:ext cx="540" cy="85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07" name="Line 32"/>
                  <p:cNvSpPr>
                    <a:spLocks noChangeShapeType="1"/>
                  </p:cNvSpPr>
                  <p:nvPr/>
                </p:nvSpPr>
                <p:spPr bwMode="auto">
                  <a:xfrm rot="19852490" flipV="1">
                    <a:off x="6492" y="12437"/>
                    <a:ext cx="540" cy="45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08" name="Line 31"/>
                  <p:cNvSpPr>
                    <a:spLocks noChangeShapeType="1"/>
                  </p:cNvSpPr>
                  <p:nvPr/>
                </p:nvSpPr>
                <p:spPr bwMode="auto">
                  <a:xfrm rot="19852490" flipV="1">
                    <a:off x="7350" y="12312"/>
                    <a:ext cx="540" cy="45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09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6450" y="9518"/>
                    <a:ext cx="0" cy="10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10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7845" y="9447"/>
                    <a:ext cx="0" cy="397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11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50" y="12822"/>
                    <a:ext cx="360" cy="1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 sz="1800">
                      <a:solidFill>
                        <a:srgbClr val="008080"/>
                      </a:solidFill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712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31" y="12740"/>
                    <a:ext cx="201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เฟืองเพลาสมดุล</a:t>
                    </a:r>
                    <a:endParaRPr kumimoji="0" lang="th-TH" sz="1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20" name="Group 15"/>
                <p:cNvGrpSpPr>
                  <a:grpSpLocks/>
                </p:cNvGrpSpPr>
                <p:nvPr/>
              </p:nvGrpSpPr>
              <p:grpSpPr bwMode="auto">
                <a:xfrm>
                  <a:off x="7049" y="10236"/>
                  <a:ext cx="1951" cy="2364"/>
                  <a:chOff x="7635" y="7314"/>
                  <a:chExt cx="1951" cy="2364"/>
                </a:xfrm>
              </p:grpSpPr>
              <p:sp>
                <p:nvSpPr>
                  <p:cNvPr id="21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820" y="9090"/>
                    <a:ext cx="54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3</a:t>
                    </a:r>
                    <a:endParaRPr kumimoji="0" lang="th-TH" sz="1800" b="0" i="0" u="none" strike="noStrike" cap="none" normalizeH="0" baseline="0" smtClean="0">
                      <a:ln>
                        <a:noFill/>
                      </a:ln>
                      <a:solidFill>
                        <a:srgbClr val="008080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grpSp>
                <p:nvGrpSpPr>
                  <p:cNvPr id="22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7635" y="7314"/>
                    <a:ext cx="1951" cy="2364"/>
                    <a:chOff x="7635" y="7314"/>
                    <a:chExt cx="1951" cy="2364"/>
                  </a:xfrm>
                </p:grpSpPr>
                <p:sp>
                  <p:nvSpPr>
                    <p:cNvPr id="23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35" y="8799"/>
                      <a:ext cx="57" cy="5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4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98" y="8742"/>
                      <a:ext cx="57" cy="5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5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16" y="8859"/>
                      <a:ext cx="40" cy="4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6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10" y="8966"/>
                      <a:ext cx="40" cy="4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7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45" y="9165"/>
                      <a:ext cx="57" cy="5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8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46" y="7314"/>
                      <a:ext cx="40" cy="4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9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68" y="9638"/>
                      <a:ext cx="40" cy="4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 sz="1800">
                        <a:solidFill>
                          <a:srgbClr val="008080"/>
                        </a:solidFill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3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000" y="9090"/>
                      <a:ext cx="54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</a:t>
                      </a:r>
                      <a:endParaRPr kumimoji="0" 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p:txBody>
                </p:sp>
              </p:grpSp>
            </p:grpSp>
          </p:grp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5370" y="11313"/>
                <a:ext cx="373" cy="373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18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5895" y="11433"/>
                <a:ext cx="373" cy="373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18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6840" y="11793"/>
                <a:ext cx="373" cy="373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18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7350" y="12048"/>
              <a:ext cx="312" cy="31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7500" y="9780"/>
              <a:ext cx="312" cy="31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solidFill>
                  <a:srgbClr val="00808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29716" name="สี่เหลี่ยมผืนผ้า 29715"/>
          <p:cNvSpPr/>
          <p:nvPr/>
        </p:nvSpPr>
        <p:spPr>
          <a:xfrm>
            <a:off x="409741" y="448149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การประกอบเฟืองต่าง ๆ ครบทุกตัวให้ถูกต้องตามมาร์คที่กำหนดไว้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200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297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8" y="782963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32028" y="1323294"/>
            <a:ext cx="2722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ฝาปิดท้ายเครื่อง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Rectangle 43"/>
          <p:cNvSpPr>
            <a:spLocks noChangeArrowheads="1"/>
          </p:cNvSpPr>
          <p:nvPr/>
        </p:nvSpPr>
        <p:spPr bwMode="auto">
          <a:xfrm>
            <a:off x="1778695" y="1707209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963426" y="3229112"/>
            <a:ext cx="5372100" cy="2208568"/>
            <a:chOff x="1800" y="3177"/>
            <a:chExt cx="8460" cy="3477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4754" y="3177"/>
              <a:ext cx="5506" cy="3477"/>
              <a:chOff x="4754" y="3177"/>
              <a:chExt cx="5506" cy="3477"/>
            </a:xfrm>
          </p:grpSpPr>
          <p:sp>
            <p:nvSpPr>
              <p:cNvPr id="9" name="Text Box 42"/>
              <p:cNvSpPr txBox="1">
                <a:spLocks noChangeArrowheads="1"/>
              </p:cNvSpPr>
              <p:nvPr/>
            </p:nvSpPr>
            <p:spPr bwMode="auto">
              <a:xfrm>
                <a:off x="5738" y="3177"/>
                <a:ext cx="4019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ฝาปิดท้ายเครื่อง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0" name="Group 39"/>
              <p:cNvGrpSpPr>
                <a:grpSpLocks/>
              </p:cNvGrpSpPr>
              <p:nvPr/>
            </p:nvGrpSpPr>
            <p:grpSpPr bwMode="auto">
              <a:xfrm>
                <a:off x="4754" y="3830"/>
                <a:ext cx="3060" cy="2342"/>
                <a:chOff x="3584" y="3815"/>
                <a:chExt cx="3060" cy="2342"/>
              </a:xfrm>
            </p:grpSpPr>
            <p:pic>
              <p:nvPicPr>
                <p:cNvPr id="3113" name="Picture 41" descr="DSCF0701_resize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12000" contrast="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4" y="3865"/>
                  <a:ext cx="3060" cy="22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83" name="Freeform 40"/>
                <p:cNvSpPr>
                  <a:spLocks/>
                </p:cNvSpPr>
                <p:nvPr/>
              </p:nvSpPr>
              <p:spPr bwMode="auto">
                <a:xfrm>
                  <a:off x="5384" y="3815"/>
                  <a:ext cx="720" cy="900"/>
                </a:xfrm>
                <a:custGeom>
                  <a:avLst/>
                  <a:gdLst>
                    <a:gd name="T0" fmla="*/ 0 w 720"/>
                    <a:gd name="T1" fmla="*/ 900 h 900"/>
                    <a:gd name="T2" fmla="*/ 0 w 720"/>
                    <a:gd name="T3" fmla="*/ 0 h 900"/>
                    <a:gd name="T4" fmla="*/ 720 w 720"/>
                    <a:gd name="T5" fmla="*/ 0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0" h="900">
                      <a:moveTo>
                        <a:pt x="0" y="900"/>
                      </a:moveTo>
                      <a:lnTo>
                        <a:pt x="0" y="0"/>
                      </a:lnTo>
                      <a:lnTo>
                        <a:pt x="720" y="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triangl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1" name="Group 9"/>
              <p:cNvGrpSpPr>
                <a:grpSpLocks/>
              </p:cNvGrpSpPr>
              <p:nvPr/>
            </p:nvGrpSpPr>
            <p:grpSpPr bwMode="auto">
              <a:xfrm>
                <a:off x="7724" y="3564"/>
                <a:ext cx="2536" cy="3090"/>
                <a:chOff x="7724" y="3564"/>
                <a:chExt cx="2536" cy="3090"/>
              </a:xfrm>
            </p:grpSpPr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7724" y="3564"/>
                  <a:ext cx="2536" cy="3090"/>
                  <a:chOff x="7004" y="11310"/>
                  <a:chExt cx="2536" cy="3090"/>
                </a:xfrm>
              </p:grpSpPr>
              <p:sp>
                <p:nvSpPr>
                  <p:cNvPr id="14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85" y="11310"/>
                    <a:ext cx="391" cy="4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dia New" panose="020B0304020202020204" pitchFamily="34" charset="-34"/>
                        <a:ea typeface="Times New Roman" panose="02020603050405020304" pitchFamily="18" charset="0"/>
                        <a:cs typeface="Cordia New" panose="020B0304020202020204" pitchFamily="34" charset="-34"/>
                      </a:rPr>
                      <a:t>3</a:t>
                    </a:r>
                    <a:endParaRPr kumimoji="0" lang="th-TH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rdia New" panose="020B0304020202020204" pitchFamily="34" charset="-34"/>
                      <a:cs typeface="Cordia New" panose="020B0304020202020204" pitchFamily="34" charset="-34"/>
                    </a:endParaRPr>
                  </a:p>
                </p:txBody>
              </p:sp>
              <p:grpSp>
                <p:nvGrpSpPr>
                  <p:cNvPr id="1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7004" y="11665"/>
                    <a:ext cx="2536" cy="2735"/>
                    <a:chOff x="7004" y="11665"/>
                    <a:chExt cx="2536" cy="2735"/>
                  </a:xfrm>
                </p:grpSpPr>
                <p:grpSp>
                  <p:nvGrpSpPr>
                    <p:cNvPr id="16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17" y="11790"/>
                      <a:ext cx="1733" cy="2100"/>
                      <a:chOff x="7230" y="11010"/>
                      <a:chExt cx="1733" cy="2100"/>
                    </a:xfrm>
                  </p:grpSpPr>
                  <p:sp>
                    <p:nvSpPr>
                      <p:cNvPr id="3073" name="Oval 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047" y="11010"/>
                        <a:ext cx="113" cy="11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3075" name="Oval 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850" y="11115"/>
                        <a:ext cx="113" cy="11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3076" name="Oval 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850" y="12007"/>
                        <a:ext cx="113" cy="11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3077" name="Oval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850" y="12877"/>
                        <a:ext cx="113" cy="11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3078" name="Oval 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30" y="11115"/>
                        <a:ext cx="113" cy="11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3080" name="Oval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30" y="12007"/>
                        <a:ext cx="113" cy="11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3081" name="Oval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30" y="12877"/>
                        <a:ext cx="113" cy="11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  <p:sp>
                    <p:nvSpPr>
                      <p:cNvPr id="3082" name="Oval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040" y="12997"/>
                        <a:ext cx="113" cy="11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th-TH" sz="2400">
                          <a:latin typeface="Cordia New" panose="020B0304020202020204" pitchFamily="34" charset="-34"/>
                          <a:cs typeface="Cordia New" panose="020B0304020202020204" pitchFamily="34" charset="-34"/>
                        </a:endParaRPr>
                      </a:p>
                    </p:txBody>
                  </p:sp>
                </p:grpSp>
                <p:grpSp>
                  <p:nvGrpSpPr>
                    <p:cNvPr id="17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04" y="11665"/>
                      <a:ext cx="2536" cy="2735"/>
                      <a:chOff x="6825" y="11319"/>
                      <a:chExt cx="2536" cy="2735"/>
                    </a:xfrm>
                  </p:grpSpPr>
                  <p:grpSp>
                    <p:nvGrpSpPr>
                      <p:cNvPr id="18" name="Group 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113" y="11319"/>
                        <a:ext cx="1980" cy="2340"/>
                        <a:chOff x="7110" y="10875"/>
                        <a:chExt cx="1980" cy="2340"/>
                      </a:xfrm>
                    </p:grpSpPr>
                    <p:grpSp>
                      <p:nvGrpSpPr>
                        <p:cNvPr id="27" name="Group 2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110" y="10980"/>
                          <a:ext cx="1980" cy="2160"/>
                          <a:chOff x="7110" y="10980"/>
                          <a:chExt cx="1980" cy="2160"/>
                        </a:xfrm>
                      </p:grpSpPr>
                      <p:grpSp>
                        <p:nvGrpSpPr>
                          <p:cNvPr id="29" name="Group 2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200" y="10980"/>
                            <a:ext cx="1800" cy="2160"/>
                            <a:chOff x="7200" y="10980"/>
                            <a:chExt cx="1800" cy="2160"/>
                          </a:xfrm>
                        </p:grpSpPr>
                        <p:sp>
                          <p:nvSpPr>
                            <p:cNvPr id="31" name="AutoShape 2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380" y="11160"/>
                              <a:ext cx="1440" cy="1800"/>
                            </a:xfrm>
                            <a:prstGeom prst="roundRect">
                              <a:avLst>
                                <a:gd name="adj" fmla="val 5208"/>
                              </a:avLst>
                            </a:prstGeom>
                            <a:noFill/>
                            <a:ln w="31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th-TH" sz="2400">
                                <a:latin typeface="Cordia New" panose="020B0304020202020204" pitchFamily="34" charset="-34"/>
                                <a:cs typeface="Cordia New" panose="020B0304020202020204" pitchFamily="34" charset="-34"/>
                              </a:endParaRPr>
                            </a:p>
                          </p:txBody>
                        </p:sp>
                        <p:sp>
                          <p:nvSpPr>
                            <p:cNvPr id="3072" name="AutoShape 2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200" y="10980"/>
                              <a:ext cx="1800" cy="2160"/>
                            </a:xfrm>
                            <a:prstGeom prst="roundRect">
                              <a:avLst>
                                <a:gd name="adj" fmla="val 5208"/>
                              </a:avLst>
                            </a:prstGeom>
                            <a:noFill/>
                            <a:ln w="31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th-TH" sz="2400">
                                <a:latin typeface="Cordia New" panose="020B0304020202020204" pitchFamily="34" charset="-34"/>
                                <a:cs typeface="Cordia New" panose="020B0304020202020204" pitchFamily="34" charset="-34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0" name="Line 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110" y="12060"/>
                            <a:ext cx="1980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prstDash val="dashDot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th-TH" sz="2400">
                              <a:latin typeface="Cordia New" panose="020B0304020202020204" pitchFamily="34" charset="-34"/>
                              <a:cs typeface="Cordia New" panose="020B0304020202020204" pitchFamily="34" charset="-34"/>
                            </a:endParaRPr>
                          </a:p>
                        </p:txBody>
                      </p:sp>
                    </p:grpSp>
                    <p:sp>
                      <p:nvSpPr>
                        <p:cNvPr id="28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100" y="10875"/>
                          <a:ext cx="0" cy="23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prstDash val="dashDot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th-TH" sz="2400"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</p:grpSp>
                  <p:grpSp>
                    <p:nvGrpSpPr>
                      <p:cNvPr id="19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825" y="11379"/>
                        <a:ext cx="2536" cy="2675"/>
                        <a:chOff x="6825" y="11379"/>
                        <a:chExt cx="2536" cy="2675"/>
                      </a:xfrm>
                    </p:grpSpPr>
                    <p:sp>
                      <p:nvSpPr>
                        <p:cNvPr id="20" name="Text Box 2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840" y="12285"/>
                          <a:ext cx="391" cy="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non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th-TH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rdia New" panose="020B0304020202020204" pitchFamily="34" charset="-34"/>
                              <a:ea typeface="Times New Roman" panose="02020603050405020304" pitchFamily="18" charset="0"/>
                              <a:cs typeface="Cordia New" panose="020B0304020202020204" pitchFamily="34" charset="-34"/>
                            </a:rPr>
                            <a:t>1</a:t>
                          </a:r>
                          <a:endPara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  <p:sp>
                      <p:nvSpPr>
                        <p:cNvPr id="21" name="Text Box 2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70" y="12285"/>
                          <a:ext cx="391" cy="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non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th-TH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rdia New" panose="020B0304020202020204" pitchFamily="34" charset="-34"/>
                              <a:ea typeface="Times New Roman" panose="02020603050405020304" pitchFamily="18" charset="0"/>
                              <a:cs typeface="Cordia New" panose="020B0304020202020204" pitchFamily="34" charset="-34"/>
                            </a:rPr>
                            <a:t>2</a:t>
                          </a:r>
                          <a:endPara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  <p:sp>
                      <p:nvSpPr>
                        <p:cNvPr id="22" name="Text Box 19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905" y="13581"/>
                          <a:ext cx="391" cy="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non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th-TH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rdia New" panose="020B0304020202020204" pitchFamily="34" charset="-34"/>
                              <a:ea typeface="Times New Roman" panose="02020603050405020304" pitchFamily="18" charset="0"/>
                              <a:cs typeface="Cordia New" panose="020B0304020202020204" pitchFamily="34" charset="-34"/>
                            </a:rPr>
                            <a:t>4</a:t>
                          </a:r>
                          <a:endPara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  <p:sp>
                      <p:nvSpPr>
                        <p:cNvPr id="23" name="Text Box 1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825" y="11379"/>
                          <a:ext cx="391" cy="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non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th-TH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rdia New" panose="020B0304020202020204" pitchFamily="34" charset="-34"/>
                              <a:ea typeface="Times New Roman" panose="02020603050405020304" pitchFamily="18" charset="0"/>
                              <a:cs typeface="Cordia New" panose="020B0304020202020204" pitchFamily="34" charset="-34"/>
                            </a:rPr>
                            <a:t>5</a:t>
                          </a:r>
                          <a:endPara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  <p:sp>
                      <p:nvSpPr>
                        <p:cNvPr id="24" name="Text Box 1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55" y="13161"/>
                          <a:ext cx="391" cy="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non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th-TH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rdia New" panose="020B0304020202020204" pitchFamily="34" charset="-34"/>
                              <a:ea typeface="Times New Roman" panose="02020603050405020304" pitchFamily="18" charset="0"/>
                              <a:cs typeface="Cordia New" panose="020B0304020202020204" pitchFamily="34" charset="-34"/>
                            </a:rPr>
                            <a:t>6</a:t>
                          </a:r>
                          <a:endPara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  <p:sp>
                      <p:nvSpPr>
                        <p:cNvPr id="25" name="Text Box 1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70" y="11379"/>
                          <a:ext cx="391" cy="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non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th-TH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rdia New" panose="020B0304020202020204" pitchFamily="34" charset="-34"/>
                              <a:ea typeface="Times New Roman" panose="02020603050405020304" pitchFamily="18" charset="0"/>
                              <a:cs typeface="Cordia New" panose="020B0304020202020204" pitchFamily="34" charset="-34"/>
                            </a:rPr>
                            <a:t>7</a:t>
                          </a:r>
                          <a:endPara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  <p:sp>
                      <p:nvSpPr>
                        <p:cNvPr id="26" name="Text Box 1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825" y="13162"/>
                          <a:ext cx="391" cy="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non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th-TH" sz="2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rdia New" panose="020B0304020202020204" pitchFamily="34" charset="-34"/>
                              <a:ea typeface="Times New Roman" panose="02020603050405020304" pitchFamily="18" charset="0"/>
                              <a:cs typeface="Cordia New" panose="020B0304020202020204" pitchFamily="34" charset="-34"/>
                            </a:rPr>
                            <a:t>8</a:t>
                          </a:r>
                          <a:endParaRPr kumimoji="0" lang="th-TH" sz="2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rdia New" panose="020B0304020202020204" pitchFamily="34" charset="-34"/>
                            <a:cs typeface="Cordia New" panose="020B0304020202020204" pitchFamily="34" charset="-34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13" name="Freeform 10"/>
                <p:cNvSpPr>
                  <a:spLocks/>
                </p:cNvSpPr>
                <p:nvPr/>
              </p:nvSpPr>
              <p:spPr bwMode="auto">
                <a:xfrm flipH="1">
                  <a:off x="7724" y="3830"/>
                  <a:ext cx="720" cy="180"/>
                </a:xfrm>
                <a:custGeom>
                  <a:avLst/>
                  <a:gdLst>
                    <a:gd name="T0" fmla="*/ 0 w 720"/>
                    <a:gd name="T1" fmla="*/ 900 h 900"/>
                    <a:gd name="T2" fmla="*/ 0 w 720"/>
                    <a:gd name="T3" fmla="*/ 0 h 900"/>
                    <a:gd name="T4" fmla="*/ 720 w 720"/>
                    <a:gd name="T5" fmla="*/ 0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0" h="900">
                      <a:moveTo>
                        <a:pt x="0" y="900"/>
                      </a:moveTo>
                      <a:lnTo>
                        <a:pt x="0" y="0"/>
                      </a:lnTo>
                      <a:lnTo>
                        <a:pt x="720" y="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triangle" w="sm" len="sm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</p:grp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800" y="3885"/>
              <a:ext cx="4500" cy="2631"/>
              <a:chOff x="1800" y="3960"/>
              <a:chExt cx="4500" cy="2631"/>
            </a:xfrm>
          </p:grpSpPr>
          <p:pic>
            <p:nvPicPr>
              <p:cNvPr id="3079" name="Picture 7" descr="RT10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0" y="3960"/>
                <a:ext cx="2700" cy="2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3420" y="6081"/>
                <a:ext cx="2880" cy="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ฝาปิดท้ายเครื่อง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885" y="5790"/>
                <a:ext cx="360" cy="330"/>
              </a:xfrm>
              <a:custGeom>
                <a:avLst/>
                <a:gdLst>
                  <a:gd name="T0" fmla="*/ 0 w 360"/>
                  <a:gd name="T1" fmla="*/ 0 h 540"/>
                  <a:gd name="T2" fmla="*/ 360 w 360"/>
                  <a:gd name="T3" fmla="*/ 0 h 540"/>
                  <a:gd name="T4" fmla="*/ 360 w 360"/>
                  <a:gd name="T5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540">
                    <a:moveTo>
                      <a:pt x="0" y="0"/>
                    </a:moveTo>
                    <a:lnTo>
                      <a:pt x="360" y="0"/>
                    </a:lnTo>
                    <a:lnTo>
                      <a:pt x="360" y="54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3084" name="สี่เหลี่ยมผืนผ้า 3083"/>
          <p:cNvSpPr/>
          <p:nvPr/>
        </p:nvSpPr>
        <p:spPr>
          <a:xfrm>
            <a:off x="3449737" y="5865922"/>
            <a:ext cx="2448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การถอดฝาปิดท้ายเครื่อง</a:t>
            </a:r>
            <a:endParaRPr lang="th-TH" sz="24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085" name="สี่เหลี่ยมผืนผ้า 3084"/>
          <p:cNvSpPr/>
          <p:nvPr/>
        </p:nvSpPr>
        <p:spPr>
          <a:xfrm>
            <a:off x="332028" y="1832233"/>
            <a:ext cx="86266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	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809625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dirty="0" err="1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ยึดฝาปิดท้ายเครื่องออก การถอด</a:t>
            </a:r>
            <a:r>
              <a:rPr lang="th-TH" sz="2400" dirty="0" err="1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ควรถอด</a:t>
            </a:r>
            <a:r>
              <a:rPr lang="th-TH" sz="2400" dirty="0" err="1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ตรงข้ามกันสลับกันไปมาดังรูปที่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เพื่อป้องกันไม่ให้ฝาปิดท้ายเครื่องบิดเบี้ยว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ถอด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ฝาปิดท้ายเครื่องออก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035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8409" y="587028"/>
            <a:ext cx="2541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แผ่นกั้นน้ำมัน</a:t>
            </a:r>
            <a:r>
              <a:rPr lang="th-TH" sz="240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703539" y="1390926"/>
            <a:ext cx="4545017" cy="2007296"/>
            <a:chOff x="4129" y="8919"/>
            <a:chExt cx="4369" cy="1929"/>
          </a:xfrm>
        </p:grpSpPr>
        <p:pic>
          <p:nvPicPr>
            <p:cNvPr id="4100" name="Picture 4" descr="DSCF0696_resize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" y="8919"/>
              <a:ext cx="2574" cy="1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7060" y="8970"/>
              <a:ext cx="1438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แผ่นกั้นน้ำมัน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Freeform 2"/>
            <p:cNvSpPr>
              <a:spLocks/>
            </p:cNvSpPr>
            <p:nvPr/>
          </p:nvSpPr>
          <p:spPr bwMode="auto">
            <a:xfrm>
              <a:off x="5686" y="9244"/>
              <a:ext cx="1440" cy="360"/>
            </a:xfrm>
            <a:custGeom>
              <a:avLst/>
              <a:gdLst>
                <a:gd name="T0" fmla="*/ 0 w 1440"/>
                <a:gd name="T1" fmla="*/ 360 h 360"/>
                <a:gd name="T2" fmla="*/ 0 w 1440"/>
                <a:gd name="T3" fmla="*/ 0 h 360"/>
                <a:gd name="T4" fmla="*/ 1440 w 1440"/>
                <a:gd name="T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360">
                  <a:moveTo>
                    <a:pt x="0" y="360"/>
                  </a:moveTo>
                  <a:lnTo>
                    <a:pt x="0" y="0"/>
                  </a:lnTo>
                  <a:lnTo>
                    <a:pt x="1440" y="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7" name="สี่เหลี่ยมผืนผ้า 6"/>
          <p:cNvSpPr/>
          <p:nvPr/>
        </p:nvSpPr>
        <p:spPr>
          <a:xfrm>
            <a:off x="5143125" y="2447260"/>
            <a:ext cx="2210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การถอดแผ่นกั้นน้ำมัน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68615" y="3714121"/>
            <a:ext cx="8637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วิธีการถอด	</a:t>
            </a: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en-US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ถอด</a:t>
            </a:r>
            <a:r>
              <a:rPr lang="th-TH" sz="2400" dirty="0" err="1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ยึดแผ่นกั้นน้ำมันออก</a:t>
            </a:r>
            <a:endParaRPr lang="en-US" sz="2400" dirty="0">
              <a:solidFill>
                <a:srgbClr val="A50021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en-US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ถอด</a:t>
            </a:r>
            <a:r>
              <a:rPr lang="th-TH" sz="2400" dirty="0">
                <a:solidFill>
                  <a:srgbClr val="A50021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แผ่นกั้นน้ำมันออก</a:t>
            </a:r>
            <a:endParaRPr lang="en-US" sz="2400" dirty="0">
              <a:solidFill>
                <a:srgbClr val="A50021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287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2262" y="588330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เพลาลูกเบี้ยว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823844" y="4105814"/>
            <a:ext cx="3733800" cy="1751330"/>
            <a:chOff x="3420" y="7322"/>
            <a:chExt cx="5880" cy="2758"/>
          </a:xfrm>
        </p:grpSpPr>
        <p:pic>
          <p:nvPicPr>
            <p:cNvPr id="5127" name="Picture 7" descr="DSCF0840_resize"/>
            <p:cNvPicPr>
              <a:picLocks noChangeAspect="1" noChangeArrowheads="1"/>
            </p:cNvPicPr>
            <p:nvPr/>
          </p:nvPicPr>
          <p:blipFill>
            <a:blip r:embed="rId2" cstate="print">
              <a:lum bright="24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" y="8317"/>
              <a:ext cx="2340" cy="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DSCF0700_resiz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0" y="8197"/>
              <a:ext cx="2415" cy="1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5040" y="7322"/>
              <a:ext cx="3060" cy="1678"/>
              <a:chOff x="5040" y="7322"/>
              <a:chExt cx="3060" cy="1678"/>
            </a:xfrm>
          </p:grpSpPr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5372" y="7322"/>
                <a:ext cx="2396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เพลาลูกเบี้ยว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Freeform 4"/>
              <p:cNvSpPr>
                <a:spLocks/>
              </p:cNvSpPr>
              <p:nvPr/>
            </p:nvSpPr>
            <p:spPr bwMode="auto">
              <a:xfrm>
                <a:off x="5040" y="7942"/>
                <a:ext cx="900" cy="878"/>
              </a:xfrm>
              <a:custGeom>
                <a:avLst/>
                <a:gdLst>
                  <a:gd name="T0" fmla="*/ 0 w 900"/>
                  <a:gd name="T1" fmla="*/ 720 h 720"/>
                  <a:gd name="T2" fmla="*/ 0 w 900"/>
                  <a:gd name="T3" fmla="*/ 0 h 720"/>
                  <a:gd name="T4" fmla="*/ 900 w 900"/>
                  <a:gd name="T5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0" h="720">
                    <a:moveTo>
                      <a:pt x="0" y="720"/>
                    </a:moveTo>
                    <a:lnTo>
                      <a:pt x="0" y="0"/>
                    </a:lnTo>
                    <a:lnTo>
                      <a:pt x="90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Freeform 3"/>
              <p:cNvSpPr>
                <a:spLocks/>
              </p:cNvSpPr>
              <p:nvPr/>
            </p:nvSpPr>
            <p:spPr bwMode="auto">
              <a:xfrm flipH="1">
                <a:off x="7200" y="7920"/>
                <a:ext cx="900" cy="1080"/>
              </a:xfrm>
              <a:custGeom>
                <a:avLst/>
                <a:gdLst>
                  <a:gd name="T0" fmla="*/ 0 w 900"/>
                  <a:gd name="T1" fmla="*/ 720 h 720"/>
                  <a:gd name="T2" fmla="*/ 0 w 900"/>
                  <a:gd name="T3" fmla="*/ 0 h 720"/>
                  <a:gd name="T4" fmla="*/ 900 w 900"/>
                  <a:gd name="T5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0" h="720">
                    <a:moveTo>
                      <a:pt x="0" y="720"/>
                    </a:moveTo>
                    <a:lnTo>
                      <a:pt x="0" y="0"/>
                    </a:lnTo>
                    <a:lnTo>
                      <a:pt x="90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9" name="สี่เหลี่ยมผืนผ้า 8"/>
          <p:cNvSpPr/>
          <p:nvPr/>
        </p:nvSpPr>
        <p:spPr>
          <a:xfrm>
            <a:off x="5618672" y="5028458"/>
            <a:ext cx="2182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การถอดเพลาลูกเบี้ยว</a:t>
            </a:r>
            <a:endParaRPr lang="en-US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34191" y="1049995"/>
            <a:ext cx="84756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</a:t>
            </a:r>
            <a:r>
              <a:rPr lang="th-TH" sz="2400" b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en-US" sz="2400" b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endParaRPr lang="en-US" sz="2400" dirty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809625" algn="l"/>
                <a:tab pos="989013" algn="l"/>
              </a:tabLst>
            </a:pPr>
            <a:r>
              <a:rPr lang="en-US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dirty="0" err="1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ยึด</a:t>
            </a:r>
            <a:r>
              <a:rPr lang="th-TH" sz="2400" dirty="0" err="1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แผ่นล็</a:t>
            </a: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อกชุดเพลาลูกเบี้ยวออก</a:t>
            </a:r>
            <a:endParaRPr lang="en-US" sz="2400" dirty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en-US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ถอด</a:t>
            </a:r>
            <a:r>
              <a:rPr lang="th-TH" sz="2400" dirty="0" err="1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แผ่นล็</a:t>
            </a: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อกเพลาลูกเบี้ยวออก</a:t>
            </a:r>
            <a:endParaRPr lang="en-US" sz="2400" dirty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en-US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เพลาลูกเบี้ยวออก</a:t>
            </a:r>
            <a:endParaRPr lang="en-US" sz="2400" dirty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ข้อสังเกต</a:t>
            </a:r>
            <a:endParaRPr lang="en-US" sz="2400" b="1" dirty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th-TH" sz="2400" b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ก่อน</a:t>
            </a: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ถอดเพลาลูกเบี้ยวให้ตรวจดูมาร์คที่ฟันเฟืองของเพลาลูกเบี้ยว</a:t>
            </a:r>
            <a:endParaRPr lang="en-US" sz="2400" dirty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ตรวจดู</a:t>
            </a: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มาร์คที่ฟันเฟืองเพลาข้อเหวี่ยง</a:t>
            </a:r>
            <a:endParaRPr lang="en-US" sz="2400" dirty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th-TH" sz="2400" b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มาร์ค</a:t>
            </a:r>
            <a:r>
              <a:rPr lang="th-TH" sz="2400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ที่ฟันเฟืองเพลาลูกเบี้ยวและมาร์คที่ฟันเฟืองเพลาข้อเหวี่ยงต้องตรงกัน</a:t>
            </a:r>
            <a:endParaRPr lang="en-US" sz="2400" dirty="0">
              <a:solidFill>
                <a:srgbClr val="00B05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790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8361" y="634207"/>
            <a:ext cx="2374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เฟืองสะพาน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551145" y="135997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551145" y="2467626"/>
            <a:ext cx="3400425" cy="1495086"/>
            <a:chOff x="2461" y="9687"/>
            <a:chExt cx="5355" cy="2355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461" y="9687"/>
              <a:ext cx="2415" cy="1815"/>
              <a:chOff x="2880" y="8100"/>
              <a:chExt cx="2415" cy="1815"/>
            </a:xfrm>
          </p:grpSpPr>
          <p:pic>
            <p:nvPicPr>
              <p:cNvPr id="6152" name="Picture 8" descr="DSCF0703_resiz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8100"/>
                <a:ext cx="2415" cy="1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960" y="9360"/>
                <a:ext cx="3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6149" name="Picture 5" descr="DSCF1601"/>
            <p:cNvPicPr>
              <a:picLocks noChangeAspect="1" noChangeArrowheads="1"/>
            </p:cNvPicPr>
            <p:nvPr/>
          </p:nvPicPr>
          <p:blipFill>
            <a:blip r:embed="rId3" cstate="print"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9" t="14999" r="28253" b="30626"/>
            <a:stretch>
              <a:fillRect/>
            </a:stretch>
          </p:blipFill>
          <p:spPr bwMode="auto">
            <a:xfrm>
              <a:off x="6376" y="9897"/>
              <a:ext cx="144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437" y="11523"/>
              <a:ext cx="248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เฟืองสะพาน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4051" y="11086"/>
              <a:ext cx="900" cy="540"/>
            </a:xfrm>
            <a:custGeom>
              <a:avLst/>
              <a:gdLst>
                <a:gd name="T0" fmla="*/ 0 w 900"/>
                <a:gd name="T1" fmla="*/ 0 h 540"/>
                <a:gd name="T2" fmla="*/ 0 w 900"/>
                <a:gd name="T3" fmla="*/ 540 h 540"/>
                <a:gd name="T4" fmla="*/ 900 w 900"/>
                <a:gd name="T5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0" h="540">
                  <a:moveTo>
                    <a:pt x="0" y="0"/>
                  </a:moveTo>
                  <a:lnTo>
                    <a:pt x="0" y="540"/>
                  </a:lnTo>
                  <a:lnTo>
                    <a:pt x="900" y="54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Freeform 2"/>
            <p:cNvSpPr>
              <a:spLocks/>
            </p:cNvSpPr>
            <p:nvPr/>
          </p:nvSpPr>
          <p:spPr bwMode="auto">
            <a:xfrm flipH="1">
              <a:off x="6196" y="11307"/>
              <a:ext cx="900" cy="315"/>
            </a:xfrm>
            <a:custGeom>
              <a:avLst/>
              <a:gdLst>
                <a:gd name="T0" fmla="*/ 0 w 900"/>
                <a:gd name="T1" fmla="*/ 0 h 540"/>
                <a:gd name="T2" fmla="*/ 0 w 900"/>
                <a:gd name="T3" fmla="*/ 540 h 540"/>
                <a:gd name="T4" fmla="*/ 900 w 900"/>
                <a:gd name="T5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0" h="540">
                  <a:moveTo>
                    <a:pt x="0" y="0"/>
                  </a:moveTo>
                  <a:lnTo>
                    <a:pt x="0" y="540"/>
                  </a:lnTo>
                  <a:lnTo>
                    <a:pt x="900" y="54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0" name="สี่เหลี่ยมผืนผ้า 9"/>
          <p:cNvSpPr/>
          <p:nvPr/>
        </p:nvSpPr>
        <p:spPr>
          <a:xfrm>
            <a:off x="1286714" y="4246444"/>
            <a:ext cx="2100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การถอดเฟืองสะพาน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571999" y="1260561"/>
            <a:ext cx="43099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th-TH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</a:p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endParaRPr lang="en-US" sz="8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363538" algn="l"/>
              </a:tabLst>
            </a:pP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ถอด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คลิปล็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อกเฟืองสะพาน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ออก</a:t>
            </a:r>
          </a:p>
          <a:p>
            <a:pPr>
              <a:spcAft>
                <a:spcPts val="0"/>
              </a:spcAft>
              <a:tabLst>
                <a:tab pos="363538" algn="l"/>
              </a:tabLst>
            </a:pPr>
            <a:endParaRPr lang="en-US" sz="24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363538" algn="l"/>
              </a:tabLst>
            </a:pP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ถอด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เฟืองสะพาน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ออก</a:t>
            </a:r>
          </a:p>
          <a:p>
            <a:pPr>
              <a:spcAft>
                <a:spcPts val="0"/>
              </a:spcAft>
              <a:tabLst>
                <a:tab pos="363538" algn="l"/>
              </a:tabLst>
            </a:pPr>
            <a:endParaRPr lang="en-US" sz="24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363538" algn="l"/>
              </a:tabLst>
            </a:pP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ข้อสังเกต</a:t>
            </a:r>
            <a:endParaRPr lang="en-US" sz="2400" b="1" dirty="0" smtClean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363538" algn="l"/>
              </a:tabLst>
            </a:pPr>
            <a:endParaRPr lang="en-US" sz="800" b="1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363538" algn="l"/>
              </a:tabLst>
            </a:pP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ตรวจดู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มาร์คที่เฟืองสะพานให้ตรงกับมาร์คที่เฟืองเพลาข้อ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เหวี่ยง</a:t>
            </a:r>
          </a:p>
          <a:p>
            <a:pPr>
              <a:spcAft>
                <a:spcPts val="0"/>
              </a:spcAft>
              <a:tabLst>
                <a:tab pos="363538" algn="l"/>
              </a:tabLst>
            </a:pPr>
            <a:endParaRPr lang="en-US" sz="24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363538" algn="l"/>
              </a:tabLst>
            </a:pP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ตรวจดู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มาร์คที่เฟืองสะพานให้ตรงกับมาร์คที่เฟืองสะพานของเพลาสมดุล</a:t>
            </a:r>
            <a:endParaRPr lang="en-US" sz="2400" dirty="0">
              <a:solidFill>
                <a:srgbClr val="00808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997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3047" y="662184"/>
            <a:ext cx="3873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เพลาสมดุลตัวบน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768252" y="113450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955925" y="1259009"/>
            <a:ext cx="3232150" cy="1756286"/>
            <a:chOff x="3077" y="4261"/>
            <a:chExt cx="5091" cy="2767"/>
          </a:xfrm>
        </p:grpSpPr>
        <p:pic>
          <p:nvPicPr>
            <p:cNvPr id="7178" name="Picture 10" descr="DSCF0706_resiz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" y="5102"/>
              <a:ext cx="2563" cy="1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6677" y="5102"/>
              <a:ext cx="1491" cy="1870"/>
              <a:chOff x="2769" y="9540"/>
              <a:chExt cx="5040" cy="7020"/>
            </a:xfrm>
          </p:grpSpPr>
          <p:pic>
            <p:nvPicPr>
              <p:cNvPr id="7177" name="Picture 9" descr="DSCF159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2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56" t="8022" r="28253" b="18854"/>
              <a:stretch>
                <a:fillRect/>
              </a:stretch>
            </p:blipFill>
            <p:spPr bwMode="auto">
              <a:xfrm>
                <a:off x="2769" y="9540"/>
                <a:ext cx="5040" cy="7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5175" y="12060"/>
                <a:ext cx="345" cy="120"/>
                <a:chOff x="5175" y="12060"/>
                <a:chExt cx="345" cy="120"/>
              </a:xfrm>
            </p:grpSpPr>
            <p:sp>
              <p:nvSpPr>
                <p:cNvPr id="10" name="Oval 8"/>
                <p:cNvSpPr>
                  <a:spLocks noChangeArrowheads="1"/>
                </p:cNvSpPr>
                <p:nvPr/>
              </p:nvSpPr>
              <p:spPr bwMode="auto">
                <a:xfrm>
                  <a:off x="5175" y="12067"/>
                  <a:ext cx="113" cy="113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1" name="Oval 7"/>
                <p:cNvSpPr>
                  <a:spLocks noChangeArrowheads="1"/>
                </p:cNvSpPr>
                <p:nvPr/>
              </p:nvSpPr>
              <p:spPr bwMode="auto">
                <a:xfrm>
                  <a:off x="5407" y="12060"/>
                  <a:ext cx="113" cy="113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400">
                    <a:latin typeface="Cordia New" panose="020B0304020202020204" pitchFamily="34" charset="-34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791" y="4261"/>
              <a:ext cx="3042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เพลาสมดุลตัวบน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5057" y="4922"/>
              <a:ext cx="360" cy="540"/>
            </a:xfrm>
            <a:custGeom>
              <a:avLst/>
              <a:gdLst>
                <a:gd name="T0" fmla="*/ 0 w 360"/>
                <a:gd name="T1" fmla="*/ 540 h 540"/>
                <a:gd name="T2" fmla="*/ 0 w 360"/>
                <a:gd name="T3" fmla="*/ 0 h 540"/>
                <a:gd name="T4" fmla="*/ 360 w 360"/>
                <a:gd name="T5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0" h="540">
                  <a:moveTo>
                    <a:pt x="0" y="540"/>
                  </a:moveTo>
                  <a:lnTo>
                    <a:pt x="0" y="0"/>
                  </a:lnTo>
                  <a:lnTo>
                    <a:pt x="3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Freeform 2"/>
            <p:cNvSpPr>
              <a:spLocks/>
            </p:cNvSpPr>
            <p:nvPr/>
          </p:nvSpPr>
          <p:spPr bwMode="auto">
            <a:xfrm flipH="1">
              <a:off x="7037" y="4923"/>
              <a:ext cx="360" cy="210"/>
            </a:xfrm>
            <a:custGeom>
              <a:avLst/>
              <a:gdLst>
                <a:gd name="T0" fmla="*/ 0 w 360"/>
                <a:gd name="T1" fmla="*/ 540 h 540"/>
                <a:gd name="T2" fmla="*/ 0 w 360"/>
                <a:gd name="T3" fmla="*/ 0 h 540"/>
                <a:gd name="T4" fmla="*/ 360 w 360"/>
                <a:gd name="T5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0" h="540">
                  <a:moveTo>
                    <a:pt x="0" y="540"/>
                  </a:moveTo>
                  <a:lnTo>
                    <a:pt x="0" y="0"/>
                  </a:lnTo>
                  <a:lnTo>
                    <a:pt x="3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2" name="สี่เหลี่ยมผืนผ้า 11"/>
          <p:cNvSpPr/>
          <p:nvPr/>
        </p:nvSpPr>
        <p:spPr>
          <a:xfrm>
            <a:off x="3271290" y="3387338"/>
            <a:ext cx="2550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การถอดเพลาสมดุลตัวบน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63047" y="4133127"/>
            <a:ext cx="85928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</a:t>
            </a:r>
            <a:r>
              <a:rPr lang="th-TH" sz="2400" b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en-US" sz="2400" b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endParaRPr lang="en-US" sz="2400" b="1" dirty="0" smtClean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810260" algn="l"/>
                <a:tab pos="990600" algn="l"/>
              </a:tabLst>
            </a:pPr>
            <a:endParaRPr lang="en-US" sz="2400" dirty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 </a:t>
            </a:r>
            <a:r>
              <a:rPr lang="en-US" sz="2400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ถอด</a:t>
            </a:r>
            <a:r>
              <a:rPr lang="th-TH" sz="2400" dirty="0" err="1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ยึด</a:t>
            </a:r>
            <a:r>
              <a:rPr lang="th-TH" sz="2400" dirty="0" err="1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แผ่นล็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อกและถอด</a:t>
            </a:r>
            <a:r>
              <a:rPr lang="th-TH" sz="2400" dirty="0" err="1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แผ่นล็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อกชุดเฟืองเพลาสมดุล</a:t>
            </a:r>
            <a:r>
              <a:rPr lang="th-TH" sz="2400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ออก</a:t>
            </a:r>
          </a:p>
          <a:p>
            <a:pPr>
              <a:spcAft>
                <a:spcPts val="0"/>
              </a:spcAft>
            </a:pPr>
            <a:endParaRPr lang="en-US" sz="2400" dirty="0">
              <a:solidFill>
                <a:srgbClr val="7030A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2</a:t>
            </a:r>
            <a:r>
              <a:rPr lang="th-TH" sz="2400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ถอด</a:t>
            </a:r>
            <a:r>
              <a:rPr lang="th-TH" sz="2400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เพลาสมดุลตัวบนออก (ดูมาร์คที่เพลาสมดุลตัวบนและตัวล่างก่อนถอด)</a:t>
            </a:r>
            <a:endParaRPr lang="en-US" sz="2400" dirty="0">
              <a:solidFill>
                <a:srgbClr val="7030A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349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83437" y="574502"/>
            <a:ext cx="2871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6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เพลาสมดุลตัวล่าง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73407" y="3161655"/>
            <a:ext cx="2597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การถอดเพลาสมดุลตัวล่าง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83437" y="3895976"/>
            <a:ext cx="8497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chemeClr val="accent1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</a:t>
            </a: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ถอด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810260" algn="l"/>
              </a:tabLst>
            </a:pP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ถอดเพลาสมดุลตัวล่างออกต่อจากการถอดเพลาสมดุลตัวบน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2837473" y="1235379"/>
            <a:ext cx="3267075" cy="1552575"/>
            <a:chOff x="3181" y="9409"/>
            <a:chExt cx="5146" cy="2444"/>
          </a:xfrm>
        </p:grpSpPr>
        <p:pic>
          <p:nvPicPr>
            <p:cNvPr id="8203" name="Picture 11" descr="DSCF0707_resiz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" y="9860"/>
              <a:ext cx="2585" cy="1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DSCF1589"/>
            <p:cNvPicPr>
              <a:picLocks noChangeAspect="1" noChangeArrowheads="1"/>
            </p:cNvPicPr>
            <p:nvPr/>
          </p:nvPicPr>
          <p:blipFill>
            <a:blip r:embed="rId3" cstate="print">
              <a:lum bright="24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3" t="11250" r="28253" b="13750"/>
            <a:stretch>
              <a:fillRect/>
            </a:stretch>
          </p:blipFill>
          <p:spPr bwMode="auto">
            <a:xfrm>
              <a:off x="6961" y="9830"/>
              <a:ext cx="1366" cy="2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227" y="9409"/>
              <a:ext cx="216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เพลาสมดุลตัวล่าง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951" y="9680"/>
              <a:ext cx="360" cy="915"/>
            </a:xfrm>
            <a:custGeom>
              <a:avLst/>
              <a:gdLst>
                <a:gd name="T0" fmla="*/ 0 w 360"/>
                <a:gd name="T1" fmla="*/ 540 h 540"/>
                <a:gd name="T2" fmla="*/ 0 w 360"/>
                <a:gd name="T3" fmla="*/ 0 h 540"/>
                <a:gd name="T4" fmla="*/ 360 w 360"/>
                <a:gd name="T5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0" h="540">
                  <a:moveTo>
                    <a:pt x="0" y="540"/>
                  </a:moveTo>
                  <a:lnTo>
                    <a:pt x="0" y="0"/>
                  </a:lnTo>
                  <a:lnTo>
                    <a:pt x="3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 flipH="1">
              <a:off x="7291" y="9665"/>
              <a:ext cx="360" cy="300"/>
            </a:xfrm>
            <a:custGeom>
              <a:avLst/>
              <a:gdLst>
                <a:gd name="T0" fmla="*/ 0 w 360"/>
                <a:gd name="T1" fmla="*/ 540 h 540"/>
                <a:gd name="T2" fmla="*/ 0 w 360"/>
                <a:gd name="T3" fmla="*/ 0 h 540"/>
                <a:gd name="T4" fmla="*/ 360 w 360"/>
                <a:gd name="T5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0" h="540">
                  <a:moveTo>
                    <a:pt x="0" y="540"/>
                  </a:moveTo>
                  <a:lnTo>
                    <a:pt x="0" y="0"/>
                  </a:lnTo>
                  <a:lnTo>
                    <a:pt x="3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73400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1434</TotalTime>
  <Words>1093</Words>
  <Application>Microsoft Office PowerPoint</Application>
  <PresentationFormat>นำเสนอทางหน้าจอ (4:3)</PresentationFormat>
  <Paragraphs>246</Paragraphs>
  <Slides>30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38" baseType="lpstr">
      <vt:lpstr>Angsana New</vt:lpstr>
      <vt:lpstr>Arial</vt:lpstr>
      <vt:lpstr>Calibri</vt:lpstr>
      <vt:lpstr>Calibri Light</vt:lpstr>
      <vt:lpstr>Cordia New</vt:lpstr>
      <vt:lpstr>TH SarabunPSK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deed_30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Administrator</cp:lastModifiedBy>
  <cp:revision>172</cp:revision>
  <dcterms:created xsi:type="dcterms:W3CDTF">2020-06-16T04:35:48Z</dcterms:created>
  <dcterms:modified xsi:type="dcterms:W3CDTF">2020-06-19T04:26:49Z</dcterms:modified>
</cp:coreProperties>
</file>