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57" r:id="rId4"/>
    <p:sldId id="258" r:id="rId5"/>
    <p:sldId id="283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6" r:id="rId21"/>
    <p:sldId id="278" r:id="rId22"/>
    <p:sldId id="279" r:id="rId23"/>
    <p:sldId id="281" r:id="rId24"/>
    <p:sldId id="277" r:id="rId25"/>
    <p:sldId id="282" r:id="rId2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361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597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490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871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104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48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79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14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056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844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166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A2EF-303E-457B-AD67-C5C6733A5236}" type="datetimeFigureOut">
              <a:rPr lang="th-TH" smtClean="0"/>
              <a:t>23/11/64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A3DFC-71C2-4518-9AF4-EE37B3BDEDF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109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7.xm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11.png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0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957965" y="1562458"/>
            <a:ext cx="4864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1.4.1 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แหล่ง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ทรัพยากรพลังงานตาม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แบบ</a:t>
            </a:r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</a:p>
          <a:p>
            <a:pPr algn="thaiDist">
              <a:spcAft>
                <a:spcPts val="0"/>
              </a:spcAft>
              <a:tabLst>
                <a:tab pos="81026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(Conventional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Energy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Resources) </a:t>
            </a:r>
            <a:endParaRPr lang="en-US" sz="2400" b="1" dirty="0">
              <a:solidFill>
                <a:srgbClr val="C00000"/>
              </a:solidFill>
              <a:effectLst/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0371" y="2405561"/>
            <a:ext cx="42889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แหล่ง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ทรัพยากรพลังงานตามแบบ หมายถึง พลังงานที่เคยใช้เป็นแหล่งพลังงานหลักของโลก เช่น แหล่งถ่านหิน แหล่งน้ำมัน แหล่งก๊าซธรรมชาติ แหล่งพลังงานน้ำ ไม้ ฟืน ซึ่งมีการนำมาใช้ให้เกิดเป็นพลังงานมาเป็นเวลานานนับทศวรรษ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5" y="763801"/>
            <a:ext cx="6552594" cy="6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70" y="2405561"/>
            <a:ext cx="4251553" cy="244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195452" y="5367347"/>
            <a:ext cx="1317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บ่อน้ำมันดิบ</a:t>
            </a:r>
          </a:p>
        </p:txBody>
      </p:sp>
    </p:spTree>
    <p:extLst>
      <p:ext uri="{BB962C8B-B14F-4D97-AF65-F5344CB8AC3E}">
        <p14:creationId xmlns:p14="http://schemas.microsoft.com/office/powerpoint/2010/main" val="334228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92628" y="749796"/>
            <a:ext cx="5453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1.4.2  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แหล่ง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ทรัพยากรพลังงานนอกแบบ </a:t>
            </a:r>
            <a:endParaRPr lang="en-US" sz="2400" b="1" dirty="0" smtClean="0">
              <a:solidFill>
                <a:srgbClr val="C00000"/>
              </a:solidFill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  <a:p>
            <a:pPr algn="thaiDist"/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Non</a:t>
            </a:r>
            <a:r>
              <a:rPr lang="en-US" sz="2400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–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Conventional Energy Resources) </a:t>
            </a:r>
            <a:endParaRPr lang="th-TH" sz="2400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93914" y="1580793"/>
            <a:ext cx="427808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810260" algn="l"/>
              </a:tabLst>
            </a:pPr>
            <a:r>
              <a:rPr lang="th-TH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	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แหล่ง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ทรัพยากรพลังงานนอกแบบ หมายถึง แหล่งพลังงานที่ยังไม่ได้รับการพัฒนาถึงขั้นที่จะนำมาใช้ให้เกิดประโยชน์ในเชิงเศรษฐกิจได้อย่างแท้จริง </a:t>
            </a:r>
            <a:r>
              <a:rPr lang="th-TH" sz="2400" spc="-2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ได้แก่ </a:t>
            </a:r>
            <a:r>
              <a:rPr lang="th-TH" sz="2400" spc="-2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พลังงานลม พลังงานความร้อนใต้พิภพ พลังงานนิวเคลียร์ หินน้ำมัน ก๊าซชีวภาพ ก๊าซไฮโดรเจน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เชื้อเพลิงแอลกอฮอล์ หรือพลังงานจากวัสดุเหลือใช้ทางการเกษตรและอุตสาหกรรม</a:t>
            </a:r>
            <a:endParaRPr lang="en-US" sz="2400" dirty="0">
              <a:effectLst/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57" y="2073536"/>
            <a:ext cx="3941268" cy="297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6044984" y="5273357"/>
            <a:ext cx="174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โรงกลั่นน้ำมันดิบ</a:t>
            </a:r>
          </a:p>
        </p:txBody>
      </p:sp>
    </p:spTree>
    <p:extLst>
      <p:ext uri="{BB962C8B-B14F-4D97-AF65-F5344CB8AC3E}">
        <p14:creationId xmlns:p14="http://schemas.microsoft.com/office/powerpoint/2010/main" val="25816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111031" y="1104359"/>
            <a:ext cx="277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1.5.1 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การ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ใช้พลังงานของโลก</a:t>
            </a:r>
            <a:endParaRPr lang="th-TH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66700" y="1540624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809625" algn="l"/>
              </a:tabLst>
            </a:pPr>
            <a:r>
              <a:rPr lang="th-TH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ใน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อดีตประมาณ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5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ทศวรรษที่ผ่านมา โลกได้พึ่งพาการใช้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เชื้อเพลิง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พลังงานที่สำคัญ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คือ น้ำมันดิบ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ก๊าซธรรมชาติ และถ่านหิน โดยที่สัดส่วนของพลังงานดังกล่าวรวมกันเกินกว่า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90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เปอร์เซ็นต์ของ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พลังงานที่ใช้ทั้งหมด กล่าวคือ ในช่วง พ.ศ.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2471–2501 โลกได้ใช้พลังงานจากถ่านหินเป็นอันดับแรก และต่อมา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ใน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ปี พ.ศ.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2511 ถึง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ปัจจุบัน โลก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ได้เปลี่ยน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มาใช้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น้ำมันเป็นอันดับ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แรกแทนการใช้ถ่านหิน</a:t>
            </a:r>
            <a:endParaRPr lang="en-US" sz="2400" dirty="0">
              <a:effectLst/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613" y="3609593"/>
            <a:ext cx="2445685" cy="24595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32" y="355029"/>
            <a:ext cx="6544142" cy="6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091476" y="6272296"/>
            <a:ext cx="873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FF0000"/>
                </a:solidFill>
                <a:latin typeface="Cordia New" pitchFamily="34" charset="-34"/>
                <a:cs typeface="Cordia New" pitchFamily="34" charset="-34"/>
              </a:rPr>
              <a:t>ถ่านหิน</a:t>
            </a:r>
            <a:endParaRPr lang="en-US" sz="2400" b="1" dirty="0">
              <a:solidFill>
                <a:srgbClr val="FF0000"/>
              </a:solidFill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1867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92628" y="798548"/>
            <a:ext cx="3406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1.5.2 การ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ใช้พลังงานในประเทศไทย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72143" y="1323713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812800" algn="l"/>
              </a:tabLst>
            </a:pPr>
            <a:r>
              <a:rPr lang="th-TH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จาก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การประเมินการใช้พลังงานในประเทศไทยทั้งในอดีตและในอนาคตจะสังเกตเห็นว่า การใช้พลังงานจากผลิตภัณฑ์ปิโตรเลียมมีปริมาณมากกว่าการใช้พลังงานอื่น ๆ และเมื่อรวมการใช้พลังงานทั้งหมดแล้วจะเห็นว่า ในอนาคตมีการใช้พลังงานมากขึ้น ทั้งนี้เนื่องมาจากการเพิ่มของประชากรและการขยายตัวทางเศรษฐกิจมากขึ้น</a:t>
            </a:r>
          </a:p>
        </p:txBody>
      </p:sp>
    </p:spTree>
    <p:extLst>
      <p:ext uri="{BB962C8B-B14F-4D97-AF65-F5344CB8AC3E}">
        <p14:creationId xmlns:p14="http://schemas.microsoft.com/office/powerpoint/2010/main" val="39973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5" y="395963"/>
            <a:ext cx="772477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281950" y="6091913"/>
            <a:ext cx="4992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</a:rPr>
              <a:t>การใช้พลังงานจำแนกตามสาขาเศรษฐกิจไทย</a:t>
            </a:r>
          </a:p>
        </p:txBody>
      </p:sp>
    </p:spTree>
    <p:extLst>
      <p:ext uri="{BB962C8B-B14F-4D97-AF65-F5344CB8AC3E}">
        <p14:creationId xmlns:p14="http://schemas.microsoft.com/office/powerpoint/2010/main" val="25907467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915535" y="1445920"/>
            <a:ext cx="1895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1.6.1 เชื้อเพลิง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แข็ง</a:t>
            </a:r>
            <a:endParaRPr lang="th-TH" sz="2400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63978" y="2012711"/>
            <a:ext cx="86160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เชื้อเพลิง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แข็ง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เชื้อเพลิงที่มีสถานะเป็นของแข็งที่อุณหภูมิปกติ ธาตุที่เป็นองค์ประกอบของเชื้อเพลิงนี้ ส่วนมากประกอบด้วย คาร์บอน ไฮโดรเจน ออกซิเจน กำมะถัน และเถ้า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ซึ่ง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เชื้อเพลิงแข็งที่ได้จากขบวนการผลิต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เช่น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ถ่านไม้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(Charcoal)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ถ่านโค้ก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(Coke)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ถ่าน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อัดเป็น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ก้อนหรือเป็นแท่ง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(Fuel Briquette)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เป็นต้น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43" y="634464"/>
            <a:ext cx="6544142" cy="6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9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85465" y="622809"/>
            <a:ext cx="2056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1.6.2 เชื้อเพลิง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เหลว</a:t>
            </a:r>
            <a:r>
              <a:rPr lang="th-TH" sz="2400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endParaRPr lang="en-US" sz="2400" dirty="0">
              <a:solidFill>
                <a:srgbClr val="C00000"/>
              </a:solidFill>
              <a:effectLst/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4928" y="1095064"/>
            <a:ext cx="86541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เชื้อเพลิง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เหลว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เชื้อเพลิงที่มีสถานะเป็นของเหลวที่อุณหภูมิปกติ เชื้อเพลิงประเภท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นี้ เช่น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น้ำมันที่ได้จากการกลั่นปิโตรเลียม น้ำมันจากพืช 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น้ำมัน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จากสัตว์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เป็นต้น  เชื้อเพลิงเหลวที่นิยมใช้ส่วนใหญ่ได้จากผลิตภัณฑ์การกลั่นน้ำมันปิโตรเลียม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ซึ่งเป็น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วัตถุดิบที่สำคัญมากในการผลิตน้ำมันเชื้อเพลิงเหลว เช่น น้ำมันเบนซิน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น้ำมันก๊าด น้ำมัน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แก๊สโซ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ลีน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น้ำมันดีเซล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น้ำมัน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เตา เป็นต้น </a:t>
            </a:r>
          </a:p>
        </p:txBody>
      </p:sp>
    </p:spTree>
    <p:extLst>
      <p:ext uri="{BB962C8B-B14F-4D97-AF65-F5344CB8AC3E}">
        <p14:creationId xmlns:p14="http://schemas.microsoft.com/office/powerpoint/2010/main" val="38393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750743" y="617227"/>
            <a:ext cx="1972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1.6.3 เชื้อเพลิง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ก๊าซ 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1257" y="1078892"/>
            <a:ext cx="86323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622300" algn="l"/>
                <a:tab pos="809625" algn="l"/>
              </a:tabLst>
            </a:pPr>
            <a:r>
              <a:rPr lang="th-TH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เชื้อเพลิง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cs typeface="Cordia New" pitchFamily="34" charset="-34"/>
              </a:rPr>
              <a:t>ก๊าซ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หมายถึง เชื้อเพลิงที่มีสถานะเป็นก๊าซที่อุณหภูมิปกติ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หรือก๊าซ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ทุกชนิดที่สามารถนำมาทำปฏิกิริยากับออกซิเจน แล้วเกิดการเผาไหม้ทำให้ได้พลังงานความร้อนที่สามารถนำไปใช้ประโยชน์ได้ เชื้อเพลิงประเภทนี้ส่วนใหญ่มีส่วนประกอบของสาร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ไฮโดรคาร์บอนเช่น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ก๊าซ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ธรรมชาติ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ก๊าซหุง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ต้ม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ก๊าซ </a:t>
            </a:r>
            <a:r>
              <a:rPr lang="en-US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LPG)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ก๊าซ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ชีวภาพ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เป็นต้น</a:t>
            </a:r>
            <a:endParaRPr lang="en-US" sz="2400" dirty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967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851720" y="1399268"/>
            <a:ext cx="3427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1.7.1 น้ำมัน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ดีเซลชีวภาพ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(Biodiesel)</a:t>
            </a:r>
            <a:endParaRPr lang="th-TH" sz="2400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39485" y="1885547"/>
            <a:ext cx="8654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tabLst>
                <a:tab pos="723900" algn="l"/>
              </a:tabLst>
            </a:pPr>
            <a:r>
              <a:rPr lang="th-TH" dirty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เนื่องจาก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ปิโตรเลียมนับวัน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ยิ่งหายาก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ขึ้น ซึ่งตรง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ข้ามกับความต้องการของประเทศต่าง ๆ ที่เพิ่มขึ้นทุก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ปี จึง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ทำให้มีการค้นคว้าวิจัยหาแหล่งพลังงานอื่นเพื่อนำมาใช้ทดแทนปิโตรเลียม เช่น เชื้อเพลิงจากพืช ซึ่งได้แก่ น้ำมันพืชต่าง ๆ สามารถนำมาผลิตใช้ทดแทนน้ำมันดีเซลที่เรียกว่า น้ำมันดีเซลชีวภาพ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0" y="621895"/>
            <a:ext cx="6552728" cy="6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272143" y="3793684"/>
            <a:ext cx="86214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pc="-3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b="1" spc="-30" dirty="0" smtClean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น้ำมัน</a:t>
            </a:r>
            <a:r>
              <a:rPr lang="th-TH" sz="2400" b="1" spc="-30" dirty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ดีเซล</a:t>
            </a:r>
            <a:r>
              <a:rPr lang="th-TH" sz="2400" b="1" spc="-30" dirty="0" smtClean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ชีวภาพ </a:t>
            </a:r>
            <a:r>
              <a:rPr lang="th-TH" sz="2400" spc="-3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คือ </a:t>
            </a:r>
            <a:r>
              <a:rPr lang="th-TH" sz="2400" spc="-3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เชื้อเพลิงเหลวซึ่งผลิตได้จากกระบวนการที่เรียกว่า </a:t>
            </a:r>
            <a:r>
              <a:rPr lang="th-TH" sz="2400" spc="-3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ปฏิกิริยา</a:t>
            </a:r>
            <a:br>
              <a:rPr lang="th-TH" sz="2400" spc="-3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</a:br>
            <a:r>
              <a:rPr lang="th-TH" sz="2400" spc="-30" dirty="0" err="1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ทรานส์เอส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เทอ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ริ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ฟิเคชั่น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(</a:t>
            </a:r>
            <a:r>
              <a:rPr lang="en-US" sz="2400" dirty="0" err="1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Transesterification</a:t>
            </a:r>
            <a:r>
              <a:rPr lang="en-US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)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ของ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น้ำมันพืช ไขมันสัตว์ หรือน้ำมันจากสาหร่ายขนาด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เล็กใน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เมทา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นอล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(</a:t>
            </a:r>
            <a:r>
              <a:rPr lang="en-US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Methanol)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โดย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มีโซเดียมหรือ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โพแทสเซียมไฮ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ดรอกไซด์เป็นตัวเร่งปฏิกิริยาเคมี (</a:t>
            </a:r>
            <a:r>
              <a:rPr lang="en-US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Catalyst)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404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887551" y="859187"/>
            <a:ext cx="4100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ประวัติความเป็นมาของน้ำมันดีเซลชีวภาพ </a:t>
            </a:r>
            <a:endParaRPr lang="th-TH" sz="2400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50370" y="1357290"/>
            <a:ext cx="86432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น้ำมัน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ดีเซลชีวภาพมีจุดเริ่มต้นมาจากประเทศในแถบยุโรป มีการทดลองกระบวนการ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ปฏิกิริยาทรานส์เอส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เทอริ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ฟิเคชั่น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</a:t>
            </a:r>
            <a:r>
              <a:rPr lang="en-US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Transetherification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)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ในปี พ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.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ศ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.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2525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โดยใช้เมล็ด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เรฟ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ณ สถาบัน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Institute of Organic Chemistry Graz Austria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ปัจจุบันสหภาพยุโรปและสหรัฐอเมริกามีการผลิตออกจำหน่ายอย่างกว้างขวาง โดยได้รับการยอมรับจากบริษัทผู้ผลิตรถยนต์และผู้ค้าน้ำมัน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34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721217" y="618186"/>
            <a:ext cx="7765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2060"/>
                </a:solidFill>
              </a:rPr>
              <a:t>สารบัญ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1  พลังงาน </a:t>
            </a: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2  ปิโตรเลียม</a:t>
            </a:r>
            <a:endParaRPr lang="th-TH" sz="2400" b="1" dirty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3  เชื้อเพลิง</a:t>
            </a:r>
            <a:r>
              <a:rPr lang="th-TH" sz="2400" b="1" dirty="0">
                <a:solidFill>
                  <a:srgbClr val="002060"/>
                </a:solidFill>
              </a:rPr>
              <a:t>แข็ง </a:t>
            </a:r>
            <a:endParaRPr lang="th-TH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4  เชื้อเพลิง</a:t>
            </a:r>
            <a:r>
              <a:rPr lang="th-TH" sz="2400" b="1" dirty="0">
                <a:solidFill>
                  <a:srgbClr val="002060"/>
                </a:solidFill>
              </a:rPr>
              <a:t>ก๊าซ </a:t>
            </a:r>
            <a:endParaRPr lang="th-TH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5  การ</a:t>
            </a:r>
            <a:r>
              <a:rPr lang="th-TH" sz="2400" b="1" dirty="0">
                <a:solidFill>
                  <a:srgbClr val="002060"/>
                </a:solidFill>
              </a:rPr>
              <a:t>กลั่นน้ำมัน </a:t>
            </a:r>
            <a:endParaRPr lang="th-TH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6  วัสดุ</a:t>
            </a:r>
            <a:r>
              <a:rPr lang="th-TH" sz="2400" b="1" dirty="0">
                <a:solidFill>
                  <a:srgbClr val="002060"/>
                </a:solidFill>
              </a:rPr>
              <a:t>หล่อลื่น </a:t>
            </a:r>
            <a:endParaRPr lang="th-TH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7  น้ำมันเครื่อง</a:t>
            </a:r>
            <a:r>
              <a:rPr lang="th-TH" sz="2400" b="1" dirty="0">
                <a:solidFill>
                  <a:srgbClr val="002060"/>
                </a:solidFill>
              </a:rPr>
              <a:t>และน้ำมันเกียร์</a:t>
            </a:r>
            <a:r>
              <a:rPr lang="th-TH" sz="2400" b="1" dirty="0" smtClean="0">
                <a:solidFill>
                  <a:srgbClr val="002060"/>
                </a:solidFill>
              </a:rPr>
              <a:t>สำหรับยาน</a:t>
            </a:r>
            <a:r>
              <a:rPr lang="th-TH" sz="2400" b="1" dirty="0">
                <a:solidFill>
                  <a:srgbClr val="002060"/>
                </a:solidFill>
              </a:rPr>
              <a:t>ยนต์ </a:t>
            </a:r>
            <a:endParaRPr lang="th-TH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8  น้ำมัน</a:t>
            </a:r>
            <a:r>
              <a:rPr lang="th-TH" sz="2400" b="1" dirty="0">
                <a:solidFill>
                  <a:srgbClr val="002060"/>
                </a:solidFill>
              </a:rPr>
              <a:t>เบรกและจาระบี </a:t>
            </a:r>
            <a:endParaRPr lang="th-TH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9  น้ำมันก๊าด</a:t>
            </a:r>
            <a:r>
              <a:rPr lang="th-TH" sz="2400" b="1" dirty="0">
                <a:solidFill>
                  <a:srgbClr val="002060"/>
                </a:solidFill>
              </a:rPr>
              <a:t>และน้ำมันเครื่องบิน </a:t>
            </a:r>
            <a:endParaRPr lang="th-TH" sz="2400" b="1" dirty="0" smtClean="0">
              <a:solidFill>
                <a:srgbClr val="002060"/>
              </a:solidFill>
            </a:endParaRP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10 น้ำมัน</a:t>
            </a:r>
            <a:r>
              <a:rPr lang="th-TH" sz="2400" b="1" dirty="0">
                <a:solidFill>
                  <a:srgbClr val="002060"/>
                </a:solidFill>
              </a:rPr>
              <a:t>ดีเซลและน้ำมัน</a:t>
            </a:r>
            <a:r>
              <a:rPr lang="th-TH" sz="2400" b="1" dirty="0" smtClean="0">
                <a:solidFill>
                  <a:srgbClr val="002060"/>
                </a:solidFill>
              </a:rPr>
              <a:t>เตา </a:t>
            </a:r>
          </a:p>
          <a:p>
            <a:r>
              <a:rPr lang="th-TH" sz="2400" b="1" dirty="0" smtClean="0">
                <a:solidFill>
                  <a:srgbClr val="002060"/>
                </a:solidFill>
              </a:rPr>
              <a:t>หน่วยที่ 11 การ</a:t>
            </a:r>
            <a:r>
              <a:rPr lang="th-TH" sz="2400" b="1" dirty="0">
                <a:solidFill>
                  <a:srgbClr val="002060"/>
                </a:solidFill>
              </a:rPr>
              <a:t>เลือกใช้ผลิตภัณฑ์หล่อลื่นสำหรับ</a:t>
            </a:r>
            <a:r>
              <a:rPr lang="th-TH" sz="2400" b="1" dirty="0" smtClean="0">
                <a:solidFill>
                  <a:srgbClr val="002060"/>
                </a:solidFill>
              </a:rPr>
              <a:t>เครื่องยนต์</a:t>
            </a:r>
          </a:p>
          <a:p>
            <a:r>
              <a:rPr lang="th-TH" sz="2400" b="1" dirty="0">
                <a:solidFill>
                  <a:srgbClr val="002060"/>
                </a:solidFill>
              </a:rPr>
              <a:t> </a:t>
            </a:r>
            <a:r>
              <a:rPr lang="th-TH" sz="2400" b="1" dirty="0" smtClean="0">
                <a:solidFill>
                  <a:srgbClr val="002060"/>
                </a:solidFill>
              </a:rPr>
              <a:t>              และ</a:t>
            </a:r>
            <a:r>
              <a:rPr lang="th-TH" sz="2400" b="1" dirty="0">
                <a:solidFill>
                  <a:srgbClr val="002060"/>
                </a:solidFill>
              </a:rPr>
              <a:t>การใช้ผลิตภัณฑ์หล่อลื่นอย่าง</a:t>
            </a:r>
            <a:r>
              <a:rPr lang="th-TH" sz="2400" b="1" dirty="0" smtClean="0">
                <a:solidFill>
                  <a:srgbClr val="002060"/>
                </a:solidFill>
              </a:rPr>
              <a:t>ปลอดภัย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916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682728" y="703781"/>
            <a:ext cx="3622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ข้อดี</a:t>
            </a:r>
            <a:r>
              <a:rPr lang="th-TH" sz="2400" b="1" dirty="0" err="1" smtClean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ของไบ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โอดีเซล</a:t>
            </a:r>
            <a:endParaRPr lang="th-TH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73574" y="1197593"/>
            <a:ext cx="85968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>
              <a:tabLst>
                <a:tab pos="355600" algn="l"/>
                <a:tab pos="622300" algn="l"/>
              </a:tabLst>
            </a:pP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 ลด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การสูญเสียเงินตราต่างประเทศจากการนำเข้าน้ำมันดิบ เพิ่มความมั่นคงด้านพลังงาน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ของ		 ประเทศ</a:t>
            </a:r>
          </a:p>
          <a:p>
            <a:pPr lvl="1" algn="thaiDist">
              <a:tabLst>
                <a:tab pos="355600" algn="l"/>
                <a:tab pos="622300" algn="l"/>
              </a:tabLst>
            </a:pPr>
            <a:endParaRPr lang="th-TH" sz="800" dirty="0" smtClean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  <a:p>
            <a:pPr lvl="1" algn="thaiDist">
              <a:tabLst>
                <a:tab pos="355600" algn="l"/>
              </a:tabLst>
            </a:pP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2.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เกษตรกรมีรายได้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เพิ่มขึ้น</a:t>
            </a:r>
          </a:p>
          <a:p>
            <a:pPr lvl="1" algn="thaiDist">
              <a:tabLst>
                <a:tab pos="355600" algn="l"/>
              </a:tabLst>
            </a:pPr>
            <a:endParaRPr lang="th-TH" sz="800" dirty="0" smtClean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  <a:p>
            <a:pPr lvl="1" algn="thaiDist">
              <a:tabLst>
                <a:tab pos="355600" algn="l"/>
              </a:tabLst>
            </a:pP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3.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การเผาไหม้สมบูรณ์ ลดควัน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ดำ</a:t>
            </a:r>
          </a:p>
          <a:p>
            <a:pPr lvl="1" algn="thaiDist">
              <a:tabLst>
                <a:tab pos="355600" algn="l"/>
              </a:tabLst>
            </a:pPr>
            <a:endParaRPr lang="th-TH" sz="800" dirty="0" smtClean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  <a:p>
            <a:pPr lvl="1" algn="thaiDist">
              <a:tabLst>
                <a:tab pos="355600" algn="l"/>
              </a:tabLst>
            </a:pP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4.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ไอเสียมีมลพิษต่ำ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กว่า</a:t>
            </a:r>
          </a:p>
          <a:p>
            <a:pPr lvl="1" algn="thaiDist">
              <a:tabLst>
                <a:tab pos="355600" algn="l"/>
              </a:tabLst>
            </a:pPr>
            <a:endParaRPr lang="th-TH" sz="800" dirty="0" smtClean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  <a:p>
            <a:pPr marL="0" lvl="1" indent="457200" algn="thaiDist">
              <a:tabLst>
                <a:tab pos="355600" algn="l"/>
              </a:tabLst>
            </a:pPr>
            <a:r>
              <a:rPr lang="en-US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5.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</a:rPr>
              <a:t>การ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</a:rPr>
              <a:t>นำน้ำมันใช้แล้วมาผลิตน้ำมันดีเซลชีวภาพเป็นการป้องกันการนำน้ำมันเก่ามาใช้จะ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</a:rPr>
              <a:t>เป็นอันตราย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</a:rPr>
              <a:t>ต่อสุขภาพ</a:t>
            </a:r>
            <a:endParaRPr lang="en-US" sz="2400" dirty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34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905877" y="553453"/>
            <a:ext cx="5482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คุณสมบัติของน้ำมันเชื้อเพลิงดีเซลและน้ำมันดีเซลชีวภาพ </a:t>
            </a:r>
            <a:endParaRPr lang="th-TH" sz="2400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61257" y="1014236"/>
            <a:ext cx="86214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คุณสมบัติ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ที่สำคัญของน้ำมันเชื้อเพลิงดีเซลแต่ละ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คุณสมบัติ เป็น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สิ่งที่บ่งบอกว่าน้ำมันเชื้อเพลิงที่มีคุณสมบัติเป็นไปตามกำหนดในมาตรฐาน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นั้น มี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ความเหมาะสมกับการใช้เป็นเชื้อเพลิงสำหรับเครื่องยนต์ดีเซล ซึ่งแต่ละคุณสมบัติมีผลต่อการใช้งานและเครื่องยนต์ดีเซลแตกต่างกันไป </a:t>
            </a:r>
          </a:p>
        </p:txBody>
      </p:sp>
    </p:spTree>
    <p:extLst>
      <p:ext uri="{BB962C8B-B14F-4D97-AF65-F5344CB8AC3E}">
        <p14:creationId xmlns:p14="http://schemas.microsoft.com/office/powerpoint/2010/main" val="24867718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901995" y="718876"/>
            <a:ext cx="535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810260" algn="l"/>
              </a:tabLst>
            </a:pP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1.7.2 น้ำมัน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แก๊ส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โซฮอล์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(Gasohol)</a:t>
            </a:r>
            <a:endParaRPr lang="en-US" sz="2400" dirty="0">
              <a:solidFill>
                <a:srgbClr val="C00000"/>
              </a:solidFill>
              <a:effectLst/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0367" y="1181090"/>
            <a:ext cx="864325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 smtClean="0">
                <a:latin typeface="Cordia New" pitchFamily="34" charset="-34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  น้ำมัน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แก๊ส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โซฮอล์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 คือ น้ำมันเชื้อเพลิงสำหรับรถยนต์ ที่ใช้สำหรับทดแทนน้ำมันเบนซิน (น้ำมันแก๊สโซ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ลีน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)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สามารถเติม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ได้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ทันทีโดยไม่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ต้องติดตั้งอุปกรณ์ใด ๆ เพิ่มเติม และสามารถเติมสลับหรือผสมกับเบนซินโดยไม่ต้องรอให้น้ำมันหมดถัง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34042" y="2925082"/>
            <a:ext cx="8675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810260" algn="l"/>
              </a:tabLst>
            </a:pPr>
            <a:r>
              <a:rPr lang="th-TH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น้ำมัน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แก๊ส</a:t>
            </a:r>
            <a:r>
              <a:rPr lang="th-TH" sz="2400" b="1" dirty="0" err="1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โซฮอล์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95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ผลิต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จากน้ำมันเบนซินออก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เทน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en-US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91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ผสมกับเอทา</a:t>
            </a:r>
            <a:r>
              <a:rPr lang="th-TH" sz="2400" dirty="0" err="1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นอล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มี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การเผาไหม้สมบูรณ์กว่าน้ำมันเบนซิน เนื่องจากมีส่วนผสมของเอทา</a:t>
            </a:r>
            <a:r>
              <a:rPr lang="th-TH" sz="2400" dirty="0" err="1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นอล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ซึ่งมีโมเลกุลของออกซิเจนในเนื้อน้ำมันมาก ส่งผลให้เกิดมลพิษน้อย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กว่าน้ำมัน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เบนซิน และพบว่าทำให้สมรรถนะของเครื่องยนต์ดีขึ้นหรือเท่ากับการใช้น้ำมันเบนซินปกติ</a:t>
            </a:r>
            <a:endParaRPr lang="en-US" sz="2400" dirty="0">
              <a:effectLst/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38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923924" y="747210"/>
            <a:ext cx="186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ผลดีต่อเครื่องยนต์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61257" y="1223694"/>
            <a:ext cx="86214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thaiDist">
              <a:tabLst>
                <a:tab pos="8128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1. ไม่มีผลกระทบต่อสมรรถนะเครื่องยนต์และอัตราการเร่งไม่แตกต่างจากน้ำมันเบนซิน 95</a:t>
            </a:r>
          </a:p>
          <a:p>
            <a:pPr lvl="2" algn="thaiDist">
              <a:tabLst>
                <a:tab pos="812800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lvl="2" algn="thaiDist">
              <a:tabLst>
                <a:tab pos="8128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2. สามารถเติมผสมกับน้ำมันที่เหลืออยู่ในถังได้โดยไม่ต้องรอให้น้ำมันที่มีอยู่ในถังหมด</a:t>
            </a:r>
          </a:p>
          <a:p>
            <a:pPr lvl="2" algn="thaiDist">
              <a:tabLst>
                <a:tab pos="812800" algn="l"/>
              </a:tabLst>
            </a:pPr>
            <a:endParaRPr lang="th-TH" sz="800" dirty="0" smtClean="0">
              <a:latin typeface="Cordia New" pitchFamily="34" charset="-34"/>
              <a:cs typeface="Cordia New" pitchFamily="34" charset="-34"/>
            </a:endParaRPr>
          </a:p>
          <a:p>
            <a:pPr lvl="2" algn="thaiDist">
              <a:tabLst>
                <a:tab pos="8128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3. ไม่ต้องเสียค่าใช้จ่ายในการดำเนินการปรับแต่งเครื่องยนต์ </a:t>
            </a:r>
          </a:p>
        </p:txBody>
      </p:sp>
    </p:spTree>
    <p:extLst>
      <p:ext uri="{BB962C8B-B14F-4D97-AF65-F5344CB8AC3E}">
        <p14:creationId xmlns:p14="http://schemas.microsoft.com/office/powerpoint/2010/main" val="420819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751667" y="590894"/>
            <a:ext cx="1997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ผลดีต่อประเทศชาติ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5533" y="1056167"/>
            <a:ext cx="862753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thaiDist">
              <a:tabLst>
                <a:tab pos="541338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1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ช่วยลดการนำเข้าน้ำมันเชื้อเพลิงจากต่างประเทศ ลดการขาดดุลทางการค้า</a:t>
            </a:r>
          </a:p>
          <a:p>
            <a:pPr lvl="1" algn="thaiDist">
              <a:tabLst>
                <a:tab pos="541338" algn="l"/>
                <a:tab pos="723900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lvl="1" algn="thaiDist">
              <a:tabLst>
                <a:tab pos="449263" algn="l"/>
                <a:tab pos="541338" algn="l"/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2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ช่วยประหยัดเงินตราต่างประเทศในการนำเข้าสาร </a:t>
            </a:r>
            <a:r>
              <a:rPr lang="en-US" sz="2400" dirty="0">
                <a:latin typeface="Cordia New" pitchFamily="34" charset="-34"/>
                <a:cs typeface="Cordia New" pitchFamily="34" charset="-34"/>
              </a:rPr>
              <a:t>MTBE 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ถึงปีละ 3,000 ล้านบาท</a:t>
            </a:r>
          </a:p>
          <a:p>
            <a:pPr lvl="1" algn="thaiDist">
              <a:tabLst>
                <a:tab pos="541338" algn="l"/>
                <a:tab pos="723900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lvl="1" algn="thaiDist">
              <a:tabLst>
                <a:tab pos="449263" algn="l"/>
                <a:tab pos="541338" algn="l"/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3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ใช้ประโยชน์จากพืชผลทางการเกษตรสูงสุดและยกระดับราคาพืชผลทางการเกษตร 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lvl="1" algn="thaiDist">
              <a:tabLst>
                <a:tab pos="449263" algn="l"/>
                <a:tab pos="541338" algn="l"/>
                <a:tab pos="723900" algn="l"/>
              </a:tabLst>
            </a:pP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    สร้างรายได้ให้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เกษตรกร</a:t>
            </a:r>
          </a:p>
          <a:p>
            <a:pPr lvl="1" algn="thaiDist">
              <a:tabLst>
                <a:tab pos="541338" algn="l"/>
                <a:tab pos="723900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lvl="1" algn="thaiDist">
              <a:tabLst>
                <a:tab pos="449263" algn="l"/>
                <a:tab pos="541338" algn="l"/>
                <a:tab pos="723900" algn="l"/>
              </a:tabLst>
            </a:pPr>
            <a:r>
              <a:rPr lang="th-TH" sz="2400" dirty="0">
                <a:latin typeface="Cordia New" pitchFamily="34" charset="-34"/>
                <a:cs typeface="Cordia New" pitchFamily="34" charset="-34"/>
              </a:rPr>
              <a:t> 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4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เครื่องยนต์มีการเผาไหม้ที่ดีขึ้น ทำให้ช่วยลดมลพิษทางอากาศ</a:t>
            </a:r>
          </a:p>
          <a:p>
            <a:pPr lvl="1" algn="thaiDist">
              <a:tabLst>
                <a:tab pos="541338" algn="l"/>
                <a:tab pos="723900" algn="l"/>
              </a:tabLst>
            </a:pPr>
            <a:r>
              <a:rPr lang="th-TH" sz="800" dirty="0">
                <a:latin typeface="Cordia New" pitchFamily="34" charset="-34"/>
                <a:cs typeface="Cordia New" pitchFamily="34" charset="-34"/>
              </a:rPr>
              <a:t> </a:t>
            </a:r>
          </a:p>
          <a:p>
            <a:pPr lvl="1" algn="thaiDist">
              <a:tabLst>
                <a:tab pos="541338" algn="l"/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5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ทำให้เกิดการลงทุนที่หลากหลายทั้งด้านเกษตรและอุตสาหกรรม</a:t>
            </a:r>
          </a:p>
          <a:p>
            <a:pPr lvl="1" algn="thaiDist">
              <a:tabLst>
                <a:tab pos="541338" algn="l"/>
                <a:tab pos="723900" algn="l"/>
              </a:tabLst>
            </a:pPr>
            <a:endParaRPr lang="th-TH" sz="800" dirty="0">
              <a:latin typeface="Cordia New" pitchFamily="34" charset="-34"/>
              <a:cs typeface="Cordia New" pitchFamily="34" charset="-34"/>
            </a:endParaRPr>
          </a:p>
          <a:p>
            <a:pPr lvl="1" algn="thaiDist">
              <a:tabLst>
                <a:tab pos="541338" algn="l"/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6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เป็นพลังงานหมุนเวียนจึงถือเป็นการอนุรักษ์ทรัพยากรของโลก ซึ่งเป็นแนวทางพัฒนาประเทศที่	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    ยั่งยืน 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16405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957220" y="815568"/>
            <a:ext cx="2768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ผลดีเมื่อใช้น้ำมันแก๊ส</a:t>
            </a:r>
            <a:r>
              <a:rPr lang="th-TH" sz="2400" b="1" dirty="0" err="1">
                <a:solidFill>
                  <a:srgbClr val="C00000"/>
                </a:solidFill>
                <a:latin typeface="Cordia New" pitchFamily="34" charset="-34"/>
                <a:cs typeface="Cordia New" pitchFamily="34" charset="-34"/>
              </a:rPr>
              <a:t>โซฮอล์</a:t>
            </a:r>
            <a:endParaRPr lang="th-TH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46546" y="2607589"/>
            <a:ext cx="8630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Bef>
                <a:spcPts val="600"/>
              </a:spcBef>
              <a:spcAft>
                <a:spcPts val="600"/>
              </a:spcAft>
            </a:pPr>
            <a:r>
              <a:rPr lang="th-TH" dirty="0" smtClean="0">
                <a:latin typeface="Cordia New" pitchFamily="34" charset="-34"/>
                <a:cs typeface="Cordia New" pitchFamily="34" charset="-34"/>
              </a:rPr>
              <a:t>	</a:t>
            </a:r>
            <a:endParaRPr lang="th-TH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49169" y="1314897"/>
            <a:ext cx="863075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Bef>
                <a:spcPts val="600"/>
              </a:spcBef>
              <a:spcAft>
                <a:spcPts val="600"/>
              </a:spcAft>
              <a:tabLst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1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ได้ใช้น้ำมันแก๊ส</a:t>
            </a:r>
            <a:r>
              <a:rPr lang="th-TH" sz="2400" dirty="0" err="1">
                <a:latin typeface="Cordia New" pitchFamily="34" charset="-34"/>
                <a:cs typeface="Cordia New" pitchFamily="34" charset="-34"/>
              </a:rPr>
              <a:t>โซฮอล์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ในราคาที่ประหยัดลง 1.50 บาท/</a:t>
            </a: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ลิตร</a:t>
            </a:r>
          </a:p>
          <a:p>
            <a:pPr algn="thaiDist">
              <a:spcBef>
                <a:spcPts val="600"/>
              </a:spcBef>
              <a:spcAft>
                <a:spcPts val="600"/>
              </a:spcAft>
              <a:tabLst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2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ช่วยให้เครื่องยนต์เผาไหม้สะอาดสมบูรณ์ยิ่งขึ้น 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spcBef>
                <a:spcPts val="600"/>
              </a:spcBef>
              <a:spcAft>
                <a:spcPts val="600"/>
              </a:spcAft>
              <a:tabLst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3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เป็นการช่วยเหลือเกษตรกรให้ขายผลผลิตได้ในราคาที่สูงขึ้น </a:t>
            </a:r>
            <a:endParaRPr lang="th-TH" sz="2400" dirty="0" smtClean="0">
              <a:latin typeface="Cordia New" pitchFamily="34" charset="-34"/>
              <a:cs typeface="Cordia New" pitchFamily="34" charset="-34"/>
            </a:endParaRPr>
          </a:p>
          <a:p>
            <a:pPr algn="thaiDist">
              <a:spcBef>
                <a:spcPts val="600"/>
              </a:spcBef>
              <a:spcAft>
                <a:spcPts val="600"/>
              </a:spcAft>
              <a:tabLst>
                <a:tab pos="723900" algn="l"/>
              </a:tabLst>
            </a:pPr>
            <a:r>
              <a:rPr lang="th-TH" sz="2400" dirty="0" smtClean="0">
                <a:latin typeface="Cordia New" pitchFamily="34" charset="-34"/>
                <a:cs typeface="Cordia New" pitchFamily="34" charset="-34"/>
              </a:rPr>
              <a:t>	4</a:t>
            </a:r>
            <a:r>
              <a:rPr lang="th-TH" sz="2400" dirty="0">
                <a:latin typeface="Cordia New" pitchFamily="34" charset="-34"/>
                <a:cs typeface="Cordia New" pitchFamily="34" charset="-34"/>
              </a:rPr>
              <a:t>. สามารถช่วยลดมลพิษทางอากาศ ซึ่งส่งผลถึงชีวิตตนเอง ลูกหลาน และเพื่อนร่วมชาติ </a:t>
            </a:r>
          </a:p>
        </p:txBody>
      </p:sp>
    </p:spTree>
    <p:extLst>
      <p:ext uri="{BB962C8B-B14F-4D97-AF65-F5344CB8AC3E}">
        <p14:creationId xmlns:p14="http://schemas.microsoft.com/office/powerpoint/2010/main" val="27111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9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63" y="671151"/>
            <a:ext cx="5679510" cy="61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593237"/>
            <a:ext cx="4400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2495060"/>
            <a:ext cx="4400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3487039"/>
            <a:ext cx="4400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520838"/>
            <a:ext cx="4400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5" y="4520838"/>
            <a:ext cx="1990726" cy="1493045"/>
          </a:xfrm>
          <a:prstGeom prst="rect">
            <a:avLst/>
          </a:prstGeom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1430112" y="1343914"/>
            <a:ext cx="0" cy="3438525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ตัวเชื่อมต่อตรง 7"/>
          <p:cNvCxnSpPr/>
          <p:nvPr/>
        </p:nvCxnSpPr>
        <p:spPr>
          <a:xfrm>
            <a:off x="1430112" y="1821837"/>
            <a:ext cx="105727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1434874" y="2714135"/>
            <a:ext cx="105727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1434874" y="3714260"/>
            <a:ext cx="105727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1430111" y="4749438"/>
            <a:ext cx="105727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9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16" y="1660801"/>
            <a:ext cx="4400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99" y="2553099"/>
            <a:ext cx="4400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99" y="3600849"/>
            <a:ext cx="44005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63" y="729190"/>
            <a:ext cx="5679510" cy="61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ตัวเชื่อมต่อตรง 9"/>
          <p:cNvCxnSpPr/>
          <p:nvPr/>
        </p:nvCxnSpPr>
        <p:spPr>
          <a:xfrm>
            <a:off x="1430112" y="1401953"/>
            <a:ext cx="0" cy="2447036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430112" y="1879876"/>
            <a:ext cx="105727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434874" y="2772174"/>
            <a:ext cx="105727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1434874" y="3819924"/>
            <a:ext cx="105727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7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44928" y="1378243"/>
            <a:ext cx="8654143" cy="1945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th-TH" spc="-1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b="1" spc="-10" dirty="0" smtClean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 </a:t>
            </a:r>
            <a:r>
              <a:rPr lang="en-US" sz="2400" b="1" spc="-10" dirty="0" smtClean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(Energy)</a:t>
            </a:r>
            <a:r>
              <a:rPr lang="th-TH" sz="2400" b="1" spc="-1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 </a:t>
            </a:r>
            <a:r>
              <a:rPr lang="th-TH" sz="2400" spc="-1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หมายถึง </a:t>
            </a:r>
            <a:r>
              <a:rPr lang="th-TH" sz="2400" spc="-1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ความสามารถที่จะใช้ทำงานให้เกิดประโยชน์ได้ </a:t>
            </a:r>
            <a:r>
              <a:rPr lang="th-TH" sz="2400" spc="-1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เป็น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สิ่งจำเป็นต่อชีวิตความเป็นอยู่ของมนุษย์และสัตว์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ที่มนุษย์นำมาใช้ในยุคแรก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เช่น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แรงงานมนุษย์และสัตว์ พลังงานน้ำ พลังงานลม พลังงานแสงอาทิตย์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ต่อมา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เมื่อมนุษย์มีวิวัฒนาการทางด้าน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วิชาการมากขึ้น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สามารถค้นคว้าและนำพลังงานในรูปแบบต่าง ๆ ที่ดีกว่ามาใช้ให้เกิดประโยชน์ได้มากมาย เช่น พลังงานที่ได้จากน้ำมันและ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ก๊าซ</a:t>
            </a:r>
            <a:endParaRPr lang="en-US" sz="2400" dirty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7" y="577790"/>
            <a:ext cx="6544142" cy="6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9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24104" y="1539264"/>
            <a:ext cx="8636867" cy="158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97000"/>
              </a:lnSpc>
              <a:spcAft>
                <a:spcPts val="0"/>
              </a:spcAft>
            </a:pPr>
            <a:r>
              <a:rPr lang="th-TH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b="1" dirty="0" smtClean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</a:t>
            </a:r>
            <a:r>
              <a:rPr lang="th-TH" sz="2400" b="1" dirty="0">
                <a:solidFill>
                  <a:srgbClr val="00206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จากน้ำมัน ก๊าซธรรมชาติ 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และถ่านหินมี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ความสำคัญเป็นอย่าง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มาก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เพราะจาก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สถิติต่าง ๆ พบว่าปริมาณการใช้พลังงานของโลกมีแนวโน้มสูงขึ้นตลอดเวลา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เนื่องจากกระบวนการ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ผลิตในหลาย ๆ ขั้นตอนจำเป็นต้องอาศัยพลังงาน จึงถือได้ว่าพลังงานเป็นปัจจัยของการผลิตที่มี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ความสำคัญเป็นอย่างยิ่ง</a:t>
            </a:r>
            <a:endParaRPr lang="en-US" sz="2400" dirty="0"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38" y="789324"/>
            <a:ext cx="6552728" cy="6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7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962782" y="1641025"/>
            <a:ext cx="4036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1.3.1 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ต้นกำเนิด (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Primary Energy) </a:t>
            </a:r>
            <a:endParaRPr lang="th-TH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17714" y="2235593"/>
            <a:ext cx="435428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ต้นกำเนิดเป็นพลังงานที่สามารถแปรรูปเป็นพลังงานรูปอื่น ๆ ได้ พลังงานประเภทนี้ได้มาจากแหล่งต่าง ๆ มากมาย เช่น ไม้ ฟืน ถ่านหิน น้ำมันดิบ ก๊าซธรรมชาติ แสงอาทิตย์ น้ำ ลม บ่อน้ำร้อน น้ำพุร้อนใต้พิภพ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แร่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นิวเคลียร์ เป็นต้น</a:t>
            </a:r>
            <a:endParaRPr lang="th-TH" sz="2400" dirty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0" y="604433"/>
            <a:ext cx="6544142" cy="6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5" y="2329085"/>
            <a:ext cx="3680053" cy="24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680060" y="5046990"/>
            <a:ext cx="1986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พลังงานแสงอาทิตย์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381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964756" y="641230"/>
            <a:ext cx="4067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1.3.2 </a:t>
            </a:r>
            <a:r>
              <a:rPr lang="th-TH" sz="2400" b="1" dirty="0" smtClean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</a:t>
            </a:r>
            <a:r>
              <a:rPr lang="th-TH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แปรรูป </a:t>
            </a:r>
            <a:r>
              <a:rPr lang="en-US" sz="2400" b="1" dirty="0">
                <a:solidFill>
                  <a:srgbClr val="C00000"/>
                </a:solidFill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(Secondary Energy) </a:t>
            </a:r>
            <a:endParaRPr lang="th-TH" sz="2400" b="1" dirty="0">
              <a:solidFill>
                <a:srgbClr val="C00000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47649" y="1088955"/>
            <a:ext cx="864835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810260" algn="l"/>
              </a:tabLst>
            </a:pPr>
            <a:r>
              <a:rPr lang="th-TH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	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พลังงาน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แปรรูปเป็นพลังงานที่ได้จากการนำพลังงานต้นกำเนิดมาแปรรูป เพื่อใช้ประโยชน์ในลักษณะต่าง ๆ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ได้แก่ การ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ผลิตกระแสไฟฟ้าโดยใช้พลังงานจากน้ำในเขื่อน 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เชื้อเพลิง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สังเคราะห์ ผลิตภัณฑ์จากน้ำมัน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ปิโตรเลียม และ</a:t>
            </a:r>
            <a:r>
              <a:rPr lang="th-TH" sz="2400" dirty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ถ่าน</a:t>
            </a:r>
            <a:r>
              <a:rPr lang="th-TH" sz="2400" dirty="0" smtClean="0">
                <a:latin typeface="Cordia New" pitchFamily="34" charset="-34"/>
                <a:ea typeface="Calibri" panose="020F0502020204030204" pitchFamily="34" charset="0"/>
                <a:cs typeface="Cordia New" pitchFamily="34" charset="-34"/>
              </a:rPr>
              <a:t>โค้ก</a:t>
            </a:r>
            <a:endParaRPr lang="en-US" sz="2400" dirty="0">
              <a:effectLst/>
              <a:latin typeface="Cordia New" pitchFamily="34" charset="-34"/>
              <a:ea typeface="Calibri" panose="020F0502020204030204" pitchFamily="34" charset="0"/>
              <a:cs typeface="Cordia New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45" y="2547508"/>
            <a:ext cx="4445961" cy="297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504867" y="575456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itchFamily="34" charset="-34"/>
                <a:cs typeface="Cordia New" pitchFamily="34" charset="-34"/>
              </a:rPr>
              <a:t>พลังงานจากกังหันลม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31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279</Words>
  <Application>Microsoft Office PowerPoint</Application>
  <PresentationFormat>นำเสนอทางหน้าจอ (4:3)</PresentationFormat>
  <Paragraphs>86</Paragraphs>
  <Slides>25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25</vt:i4>
      </vt:variant>
    </vt:vector>
  </HeadingPairs>
  <TitlesOfParts>
    <vt:vector size="26" baseType="lpstr"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www.easyosteam.com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Windows7 V.11_x64</dc:creator>
  <cp:lastModifiedBy>MasterIT</cp:lastModifiedBy>
  <cp:revision>130</cp:revision>
  <dcterms:created xsi:type="dcterms:W3CDTF">2018-10-24T06:38:00Z</dcterms:created>
  <dcterms:modified xsi:type="dcterms:W3CDTF">2021-11-23T07:49:09Z</dcterms:modified>
</cp:coreProperties>
</file>