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7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8" r:id="rId21"/>
    <p:sldId id="280" r:id="rId22"/>
    <p:sldId id="276" r:id="rId23"/>
    <p:sldId id="277" r:id="rId24"/>
    <p:sldId id="279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0" y="-108"/>
      </p:cViewPr>
      <p:guideLst>
        <p:guide orient="horz" pos="216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slide" Target="slide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13.xml"/><Relationship Id="rId7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png"/><Relationship Id="rId5" Type="http://schemas.openxmlformats.org/officeDocument/2006/relationships/slide" Target="slide14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5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4109" y="696582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2.4.1 วิธีการ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สำรวจทางธรณีฟิสิกส์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0867" y="1095591"/>
            <a:ext cx="8675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75945" algn="l"/>
                <a:tab pos="810260" algn="l"/>
                <a:tab pos="990600" algn="l"/>
              </a:tabLst>
            </a:pPr>
            <a:r>
              <a:rPr lang="en-US" sz="3600" dirty="0">
                <a:latin typeface="TH SarabunPSK" panose="020B0500040200020003" pitchFamily="34" charset="-34"/>
                <a:ea typeface="Cordia New" panose="020B0304020202020204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 วิธี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วัดคลื่นความสั่นสะเทือน (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Seismic Survey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คือ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ทำให้เกิดการสั่นสะเทือนของพื้นดินโดยการกระแทกหรือจุดระเบิด แรงสั่นสะเทือนจะวิ่งลงไปกระทบชั้นหินที่อยู่ด้านล่างและสะท้อนกลับขึ้นมาเข้าเครื่องรับสัญญาณคลื่นจะบอกถึงความลึกและความหนาของชั้นหินต่าง ๆ ทำให้สามารถเขียนเป็นแผนที่โครงสร้างชั้นหินด้านล่างได้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859" y="2922300"/>
            <a:ext cx="4341932" cy="279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397859" y="5861708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การเจาะหลุมเพื่อวางระเบิดวัดแรงสั่นสะเทือน</a:t>
            </a:r>
            <a:endParaRPr lang="en-US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48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0372" y="2379291"/>
            <a:ext cx="8665029" cy="134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Bef>
                <a:spcPts val="1200"/>
              </a:spcBef>
              <a:spcAft>
                <a:spcPts val="0"/>
              </a:spcAft>
            </a:pPr>
            <a:r>
              <a:rPr lang="th-TH" sz="3600" dirty="0">
                <a:latin typeface="Calibri" panose="020F0502020204030204" pitchFamily="34" charset="0"/>
                <a:ea typeface="Cordia New" panose="020B0304020202020204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3. </a:t>
            </a:r>
            <a:r>
              <a:rPr lang="th-TH" sz="2400" b="1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วิธี</a:t>
            </a:r>
            <a:r>
              <a:rPr lang="th-TH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วัดค่าแรงดึงดูดของโลก (</a:t>
            </a:r>
            <a:r>
              <a:rPr lang="en-US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Gravity</a:t>
            </a:r>
            <a:r>
              <a:rPr lang="th-TH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Survey)</a:t>
            </a:r>
            <a:r>
              <a:rPr lang="th-TH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วิธีวัดค่าความแตกต่างของแรงดึงดูดของโลก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ที่เป็นผลเนื่องจากความหนาแน่นของชั้นหิน จะทำให้ทราบว่าโครงสร้างของชั้นหินใต้ผิวมีลักษณะเช่นใด ชั้นหินที่มีความหนาแน่นมากและอยู่ใกล้ผิวโลก ค่าแรงดึงดูดจะสูงกว่า จุดที่อยู่ต่ำลงไป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6310" y="1030642"/>
            <a:ext cx="8665029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</a:pPr>
            <a:r>
              <a:rPr lang="th-TH" b="1" dirty="0" smtClean="0">
                <a:latin typeface="Calibri" panose="020F0502020204030204" pitchFamily="34" charset="0"/>
                <a:ea typeface="Cordia New" panose="020B0304020202020204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2. วิธี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วัดค่าสนามแม่เหล็ก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Magnetic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Survey)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ความสามารถในการดูดซึมแม่เหล็กของชั้นหินแต่ละชนิดจะไม่เท่ากัน การวัดค่าสนามแม่เหล็กจะแสดงให้ทราบถึงลักษณะโครงสร้างบนหินรากฐาน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240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00276" y="757387"/>
            <a:ext cx="3373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2.4.2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เจาะสำรวจหาปิโตรเลียม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3524" y="1268494"/>
            <a:ext cx="8610601" cy="2142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7000"/>
              </a:lnSpc>
              <a:spcAft>
                <a:spcPts val="0"/>
              </a:spcAft>
              <a:tabLst>
                <a:tab pos="363538" algn="l"/>
              </a:tabLst>
            </a:pPr>
            <a:r>
              <a:rPr lang="th-TH" sz="3600" dirty="0" smtClean="0">
                <a:latin typeface="Calibri" panose="020F0502020204030204" pitchFamily="34" charset="0"/>
                <a:ea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หลังจาก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สำรวจด้วยวิธีการต่าง ๆ นำมาวิเคราะห์โดยละเอียดได้โครงสร้างที่น่าจะเป็นแหล่งสะสมปิโตรเลียมแล้ว การเจาะสำรวจเท่านั้นจึงจะทำให้ทราบแน่ชัดว่ามีปิโตรเลียม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หรือไม่ การ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เจาะแบ่งเป็น 2 ขั้นตอน คือ ขั้นตอนการเจาะสุ่ม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กับ ขั้นตอนการ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เจาะหาขอบเขตของ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ปิโตรเลียม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lnSpc>
                <a:spcPct val="97000"/>
              </a:lnSpc>
              <a:spcBef>
                <a:spcPts val="600"/>
              </a:spcBef>
              <a:spcAft>
                <a:spcPts val="0"/>
              </a:spcAft>
              <a:tabLst>
                <a:tab pos="363538" algn="l"/>
                <a:tab pos="809625" algn="l"/>
              </a:tabLst>
            </a:pPr>
            <a:r>
              <a:rPr lang="th-TH" sz="2400" b="1" dirty="0">
                <a:solidFill>
                  <a:srgbClr val="0033CC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เมื่อเจาะ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สำรวจหาขอบเขต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ปิโตรเลียมแล้ว จากนั้น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จะเจาะหลุมทดลอง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ผลิตอย่าง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น้อย 3 หลุม เพื่อศึกษาสภาพการผลิต คำนวณหาปริมาณสำรอง ปริมาณการไหลของปิโตรเลียมมาตรวจสอบ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คุณภาพ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09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47412" y="1409560"/>
            <a:ext cx="861356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ปิโตรเลียม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แบ่งตามสถานะทางกายภาพได้ 2 ชนิด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คือ มันดิบ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Crude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Oil)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และก๊าซธรรมชาติ (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Natural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Gases)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21641" y="2374553"/>
            <a:ext cx="2882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น้ำมันดิบแบ่งเป็น 3 ฐาน ดังนี้</a:t>
            </a:r>
            <a:endParaRPr lang="en-US" sz="2400" b="1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7412" y="2851792"/>
            <a:ext cx="86135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 น้ำมันดิบฐานพาราฟิน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Paraffin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Base)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เมื่อนำมากลั่นจะได้น้ำมันแก๊ส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โซลีน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มีค่าออก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เทน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ต่ำ แต่จะได้น้ำมันหล่อลื่นคุณภาพดี </a:t>
            </a:r>
            <a:endParaRPr lang="en-US" sz="2400" dirty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62045" y="3814215"/>
            <a:ext cx="86135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en-US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 น้ำมันดิบฐานแอสฟัลต์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Asphalt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Base)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น้ำมันดิบฐานนี้เมื่อนำมากลั่นจะได้แก๊ส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โซลีน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คุณภาพดีมีค่าออกเท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นสูง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71870" y="4771956"/>
            <a:ext cx="86037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3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 น้ำมันฐานรวม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Mixed Base)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ฐานนี้กากที่เหลือจากการกลั่นจะได้ทั้ง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แว็กซ์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และ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ยางมะ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ตอย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9" y="610531"/>
            <a:ext cx="6500723" cy="64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34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39486" y="1431188"/>
            <a:ext cx="43325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น้ำมันดิบ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และก๊าซธรรมชาติจากหลุมผลิตจะไหลผ่านลิ้นควบคุม (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Christmas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Tree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 แล้วส่งผ่านไป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ยังโรง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แยกก๊าซและสิ่งสกปรกหรือสิ่งที่ไม่ต้องการออกไป ก๊าซบางส่วนจะถูกใช้เป็นเชื้อเพลิงไฟฟ้าบนฐานผลิต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ก๊าซ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บางส่วนจะส่งขายให้โรงไฟฟ้า บางส่วนส่งให้โรงงานอุตสาหกรรม บางส่วนใช้เป็นวัตถุดิบสำหรับ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อุตสาหกรรมปิโตร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เคมี ส่วนน้ำมันดิบจะส่งไปโรงกลั่นเพื่อกลั่นเป็นผลิตภัณฑ์สำเร็จรูปต่อไป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0" y="612256"/>
            <a:ext cx="6518588" cy="64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5" y="1868225"/>
            <a:ext cx="4090307" cy="31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6280881" y="5249000"/>
            <a:ext cx="1455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โรงกลั่นน้ำมัน</a:t>
            </a:r>
            <a:endParaRPr lang="en-US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690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16764" y="1514014"/>
            <a:ext cx="34822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2.7.1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ผลิตปิโตรเลียม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0323" y="1975679"/>
            <a:ext cx="87315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200" dirty="0" smtClean="0">
                <a:latin typeface="Cordia New" pitchFamily="34" charset="-34"/>
                <a:cs typeface="Cordia New" pitchFamily="34" charset="-34"/>
              </a:rPr>
              <a:t>      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ระบบ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ผลิตปิโตรเลียมใน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ทะเลแบ่งเป็นระบบต่าง ๆ ดังนี้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0323" y="3954382"/>
            <a:ext cx="86323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2. ระบบ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แท่นผลิตใต้น้ำ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Submerge Production System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ใช้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แท่นผลิตใต้น้ำและมีเรือควบคุบอยู่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ข้างบน การ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ปฏิบัติงานควบคุมจะใช้ระบบอัตโนมัติ </a:t>
            </a:r>
            <a:endParaRPr lang="th-TH" sz="240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2639" y="2632852"/>
            <a:ext cx="863237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1. ระบบหอคอยที่มีสายยึดโยง (</a:t>
            </a:r>
            <a:r>
              <a:rPr lang="en-US" sz="2400" b="1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Gayed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Tower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Production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System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แท่นผลิตแบบนี้มีลักษณะคล้ายคลึงกับแท่นผลิตบนบกแต่จะเพิ่มสายยึดโยงที่เป็น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สายสลิง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และมีสมอถ่วงน้ำหนักเพื่อป้องกันคลื่นลมในทะเล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54" y="623593"/>
            <a:ext cx="6520176" cy="64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52639" y="5091408"/>
            <a:ext cx="8656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903288" algn="l"/>
                <a:tab pos="990600" algn="l"/>
              </a:tabLst>
            </a:pPr>
            <a:r>
              <a:rPr lang="th-TH" sz="2400" b="1" dirty="0" smtClean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3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 ระบบแท่นผลิตแบบทุ่นลอย (</a:t>
            </a:r>
            <a:r>
              <a:rPr lang="en-US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Caisson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Vessel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Production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System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ใช้แท่นผลิตใต้น้ำ แต่ส่วนควบคุมจะเปลี่ยนจากเรือเป็นทุ่นลอยขนาดใหญ่ เพื่อให้สามารถต้านทานคลื่นลมแรงได้ </a:t>
            </a:r>
            <a:r>
              <a:rPr lang="en-US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 </a:t>
            </a:r>
            <a:endParaRPr lang="en-US" sz="2400" dirty="0">
              <a:solidFill>
                <a:prstClr val="black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568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4275" y="709045"/>
            <a:ext cx="331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2.7.2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ขนส่งลำเลียงปิโตรเลียม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83490" y="1320503"/>
            <a:ext cx="5835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ระบบ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การขนส่งปิโตรเลียมแบ่งเป็นระบบใหญ่ ๆ ได้ 4 ประเภท ดังนี้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4275" y="2483584"/>
            <a:ext cx="432163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1. การ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ขนส่งปิโตรเลียมผ่านท่อลำเลียง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Pipeline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เป็นวิธีที่สะดวกและใช้ส่งถ่าย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ปิโตรเลียมปริมาณ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มาก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สามารถ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เพิ่มแรงขับก๊าซและน้ำมันดิบให้สามารถส่งระยะไกล ๆ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ได้</a:t>
            </a:r>
            <a:endParaRPr lang="th-TH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2" y="2274113"/>
            <a:ext cx="3886881" cy="288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447109" y="5500282"/>
            <a:ext cx="2746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การวางท่อส่งถ่ายปิโตรเลียม</a:t>
            </a:r>
          </a:p>
        </p:txBody>
      </p:sp>
    </p:spTree>
    <p:extLst>
      <p:ext uri="{BB962C8B-B14F-4D97-AF65-F5344CB8AC3E}">
        <p14:creationId xmlns:p14="http://schemas.microsoft.com/office/powerpoint/2010/main" val="36694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1257" y="731896"/>
            <a:ext cx="43107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spcBef>
                <a:spcPts val="1200"/>
              </a:spcBef>
              <a:tabLst>
                <a:tab pos="539750" algn="l"/>
              </a:tabLst>
            </a:pPr>
            <a:r>
              <a:rPr lang="th-TH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ระบบการขนส่งทางเรือ (</a:t>
            </a:r>
            <a:r>
              <a:rPr lang="en-US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Tanker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&amp;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Barge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เหมาะกับการขนส่งระยะ</a:t>
            </a:r>
            <a:r>
              <a:rPr lang="th-TH" sz="2400" dirty="0" smtClean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ทางไกลๆ 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สามารถขนส่งได้ครั้งละมาก ๆ ทำให้ค่าใช้จ่ายถูกลง</a:t>
            </a:r>
            <a:endParaRPr lang="en-US" sz="2400" dirty="0">
              <a:solidFill>
                <a:prstClr val="black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93769" y="4326825"/>
            <a:ext cx="43107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363538" algn="l"/>
                <a:tab pos="809625" algn="l"/>
                <a:tab pos="990600" algn="l"/>
              </a:tabLst>
            </a:pPr>
            <a:r>
              <a:rPr lang="th-TH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3.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การ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ขนส่งลำเลียงทางรถไฟ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Tanker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Car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เป็นวิธี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ที่สามารถขนส่งได้ครั้ง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ละมาก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ๆ เหมาะกับการขนส่งบนบกไประยะทางไกล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ๆ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683" y="655202"/>
            <a:ext cx="4186917" cy="281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4" y="3672965"/>
            <a:ext cx="3689747" cy="249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809775" y="3672965"/>
            <a:ext cx="2010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เรือ</a:t>
            </a:r>
            <a:r>
              <a:rPr lang="th-TH" sz="2400" b="1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ขนส่งปิ</a:t>
            </a:r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โตรเลียม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66975" y="6220783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การขนส่งปิโตรเลียมทางรถไฟ</a:t>
            </a:r>
          </a:p>
        </p:txBody>
      </p:sp>
    </p:spTree>
    <p:extLst>
      <p:ext uri="{BB962C8B-B14F-4D97-AF65-F5344CB8AC3E}">
        <p14:creationId xmlns:p14="http://schemas.microsoft.com/office/powerpoint/2010/main" val="26017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0371" y="858067"/>
            <a:ext cx="86323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39750" algn="l"/>
              </a:tabLst>
            </a:pPr>
            <a:r>
              <a:rPr lang="th-TH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4. การ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ขนส่งลำเลียงน้ำมันและก๊าซโดยใช้รถบรรทุก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Tanker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Truck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</a:t>
            </a:r>
          </a:p>
          <a:p>
            <a:pPr algn="thaiDist">
              <a:spcAft>
                <a:spcPts val="0"/>
              </a:spcAft>
            </a:pP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เป็นวิธีขนส่งผลิตภัณฑ์สำเร็จรูปไปสู่ผู้ใช้ สามารถส่งผลิตภัณฑ์ไปยังสถานีบริการในทุกจุดทั่ว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ประเทศ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757" y="2004413"/>
            <a:ext cx="67056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913700" y="5456386"/>
            <a:ext cx="3305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การขนส่งปิโตรเลียมทางรถบรรทุก</a:t>
            </a:r>
            <a:endParaRPr lang="en-US" sz="2400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09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21279" y="1463593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2.8.1 โครงสร้าง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โมเลกุลของปิโตรเลียม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7391" y="1954634"/>
            <a:ext cx="85973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14375" algn="l"/>
              </a:tabLst>
            </a:pPr>
            <a:r>
              <a:rPr lang="en-US" sz="3600" b="1" dirty="0" smtClean="0">
                <a:latin typeface="TH SarabunPSK" panose="020B0500040200020003" pitchFamily="34" charset="-34"/>
                <a:ea typeface="Calibri" panose="020F0502020204030204" pitchFamily="34" charset="0"/>
              </a:rPr>
              <a:t>	</a:t>
            </a:r>
            <a:r>
              <a:rPr lang="en-US" b="1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     </a:t>
            </a:r>
            <a:r>
              <a:rPr lang="en-US" sz="2400" b="1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1.</a:t>
            </a:r>
            <a:r>
              <a:rPr lang="th-TH" sz="2400" b="1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 พาราฟิน</a:t>
            </a:r>
            <a:r>
              <a:rPr lang="th-TH" sz="24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มีสูตรโครงสร้าง </a:t>
            </a:r>
            <a:r>
              <a:rPr lang="en-US" sz="24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C</a:t>
            </a:r>
            <a:r>
              <a:rPr lang="en-US" sz="2400" baseline="-250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n</a:t>
            </a:r>
            <a:r>
              <a:rPr lang="en-US" sz="24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H</a:t>
            </a:r>
            <a:r>
              <a:rPr lang="en-US" sz="2400" baseline="-250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2n+2</a:t>
            </a:r>
            <a:r>
              <a:rPr lang="en-US" sz="24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 </a:t>
            </a:r>
            <a:r>
              <a:rPr lang="th-TH" sz="2400" spc="-1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เป็น</a:t>
            </a:r>
            <a:r>
              <a:rPr lang="th-TH" sz="2400" spc="-10" dirty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สารประกอบไฮโดรคาร์บอนอิ่มตัว การจับตัวของอะตอมคาร์บอนเป็นโซ่ยาวด้วยพันธะเดี่ยว </a:t>
            </a:r>
            <a:r>
              <a:rPr lang="th-TH" sz="24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เมื่อ</a:t>
            </a:r>
            <a:r>
              <a:rPr lang="th-TH" sz="2400" dirty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กลั่นจะได้น้ำมันหล่อลื่นคุณภาพดี มีค่าดัชนีความหนืดสูง (</a:t>
            </a:r>
            <a:r>
              <a:rPr lang="en-US" sz="24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High VI)</a:t>
            </a:r>
            <a:r>
              <a:rPr lang="th-TH" sz="24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 แต่</a:t>
            </a:r>
            <a:r>
              <a:rPr lang="th-TH" sz="2400" dirty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จะได้แก๊สโซลีนออก</a:t>
            </a:r>
            <a:r>
              <a:rPr lang="th-TH" sz="2400" dirty="0" err="1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เทน</a:t>
            </a:r>
            <a:r>
              <a:rPr lang="th-TH" sz="24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ต่ำ พาราฟินแบ่ง</a:t>
            </a:r>
            <a:r>
              <a:rPr lang="th-TH" sz="2400" dirty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ตาม</a:t>
            </a:r>
            <a:r>
              <a:rPr lang="th-TH" sz="24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โครงสร้างเป็น </a:t>
            </a:r>
            <a:r>
              <a:rPr lang="th-TH" sz="2400" dirty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2 ชนิด </a:t>
            </a:r>
            <a:r>
              <a:rPr lang="th-TH" sz="24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คือ </a:t>
            </a:r>
            <a:r>
              <a:rPr lang="th-TH" sz="2400" dirty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ชนิดห่วงโซ่</a:t>
            </a:r>
            <a:r>
              <a:rPr lang="th-TH" sz="2400" dirty="0" smtClean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ตรงและชนิด</a:t>
            </a:r>
            <a:r>
              <a:rPr lang="th-TH" sz="2400" dirty="0"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ห่วงโซ่แยก 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79" y="601468"/>
            <a:ext cx="6518588" cy="64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5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94" y="421481"/>
            <a:ext cx="5679510" cy="6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1411743" y="1094244"/>
            <a:ext cx="0" cy="3435423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1411743" y="1572167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416505" y="2464465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1416505" y="3456123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>
            <a:off x="1411742" y="4508235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45" y="1353885"/>
            <a:ext cx="44005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57" y="2252533"/>
            <a:ext cx="4402138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45" y="3235288"/>
            <a:ext cx="44021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690" y="4281486"/>
            <a:ext cx="44021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04" y="4529667"/>
            <a:ext cx="2314221" cy="17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250370" y="1312930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90600" algn="l"/>
                <a:tab pos="1260475" algn="l"/>
              </a:tabLst>
            </a:pPr>
            <a:r>
              <a:rPr lang="th-TH" sz="3600" dirty="0">
                <a:latin typeface="Calibri" panose="020F0502020204030204" pitchFamily="34" charset="0"/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(1) ชนิด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ห่วงโซ่ตรง (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Straight Chain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หรือ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Open Chain)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เป็น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สารประกอบอิ่มตัว ถ้าเป็นแก๊ส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โซลีน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ค่าออก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เทน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จะต่ำ การจับตัวของอะตอมแบบพันธะเดี่ยว (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Single Bond)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เช่น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Propane (C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3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8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และ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Pentane (C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5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12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72013" y="857154"/>
            <a:ext cx="2827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.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พาราฟิน (ต่อ)</a:t>
            </a:r>
            <a:r>
              <a:rPr lang="th-TH" sz="2400" dirty="0" smtClean="0">
                <a:solidFill>
                  <a:srgbClr val="C00000"/>
                </a:solidFill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00" y="3092272"/>
            <a:ext cx="26003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07" y="3092272"/>
            <a:ext cx="35814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031150" y="5131904"/>
            <a:ext cx="2948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C</a:t>
            </a:r>
            <a:r>
              <a:rPr lang="en-US" sz="2400" b="1" baseline="-250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3</a:t>
            </a:r>
            <a:r>
              <a:rPr lang="en-US" sz="2400" b="1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sz="2400" b="1" baseline="-250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8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Normal Propane, N</a:t>
            </a:r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–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Propane)</a:t>
            </a:r>
            <a:endParaRPr lang="th-TH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097972" y="5070350"/>
            <a:ext cx="152317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C</a:t>
            </a:r>
            <a:r>
              <a:rPr lang="en-US" b="1" baseline="-250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5</a:t>
            </a:r>
            <a:r>
              <a:rPr lang="en-US" b="1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b="1" baseline="-25000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12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(N</a:t>
            </a:r>
            <a:r>
              <a:rPr lang="th-TH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–</a:t>
            </a:r>
            <a:r>
              <a:rPr lang="en-US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Pentane)</a:t>
            </a:r>
            <a:endParaRPr lang="th-TH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64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6824" y="1275275"/>
            <a:ext cx="86214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 </a:t>
            </a:r>
            <a:r>
              <a:rPr lang="th-TH" sz="2400" spc="-2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ชนิด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ห่วงโซ่แยก (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Branched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Chain)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เป็น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สารประกอบไฮโดรคาร์บอนอิ่มตัว การจับตัวอะตอมคาร์บอนเป็นห่วงโซ่ตรงและมีกิ่งแยก เรียกว่า อนุมูลพาราฟิน (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Paraffin Radical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84908" y="813610"/>
            <a:ext cx="284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1.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พาราฟิน (ต่อ)</a:t>
            </a:r>
            <a:r>
              <a:rPr lang="th-TH" sz="2400" dirty="0" smtClean="0">
                <a:solidFill>
                  <a:srgbClr val="C00000"/>
                </a:solidFill>
                <a:latin typeface="Cordia New" pitchFamily="34" charset="-34"/>
                <a:ea typeface="Calibri" panose="020F0502020204030204" pitchFamily="34" charset="0"/>
                <a:cs typeface="Cordia New" pitchFamily="34" charset="-34"/>
              </a:rPr>
              <a:t>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489" y="3182031"/>
            <a:ext cx="39052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964823" y="5593713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ไอโซออก</a:t>
            </a:r>
            <a:r>
              <a:rPr lang="th-TH" sz="2400" b="1" dirty="0" err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เทน</a:t>
            </a:r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 dirty="0" err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Trimethylpentane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th-TH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55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47196" y="1112476"/>
            <a:ext cx="86432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b="1" dirty="0" err="1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แน</a:t>
            </a:r>
            <a:r>
              <a:rPr lang="th-TH" sz="2400" b="1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พธีน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เป็นสารประกอบอิ่มตัวมีสูตรโครงสร้าง 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</a:t>
            </a:r>
            <a:r>
              <a:rPr lang="en-US" sz="2400" baseline="-250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n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en-US" sz="2400" baseline="-250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2n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ถ้า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กลั่นเป็นแก๊ส</a:t>
            </a:r>
            <a:r>
              <a:rPr lang="th-TH" sz="2400" dirty="0" err="1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โซลีน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จะ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มีค่าออกเท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นสูง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การจับตัวของอะตอมคาร์บอนเป็นวงแหวน มีพันธะเดี่ยว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อะตอม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คาร์บอนในโมเลกุลเริ่มตั้งแต่ 3 อะตอมขึ้น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ไป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33530" y="650811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2.8.1 โครงสร้าง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โมเลกุลของ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ปิโตรเลียม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6" y="2374360"/>
            <a:ext cx="29622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312679" y="5961078"/>
            <a:ext cx="2518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ไซโคลเฮ</a:t>
            </a:r>
            <a:r>
              <a:rPr lang="th-TH" b="1" dirty="0" err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กเซน</a:t>
            </a:r>
            <a:r>
              <a:rPr lang="th-TH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C</a:t>
            </a:r>
            <a:r>
              <a:rPr lang="en-US" b="1" baseline="-25000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6</a:t>
            </a:r>
            <a:r>
              <a:rPr lang="en-US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b="1" baseline="-25000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12</a:t>
            </a:r>
            <a:r>
              <a:rPr lang="th-TH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61257" y="1232295"/>
            <a:ext cx="86323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1074738" algn="l"/>
              </a:tabLst>
            </a:pPr>
            <a:r>
              <a:rPr lang="th-TH" sz="1600" b="1" dirty="0">
                <a:solidFill>
                  <a:prstClr val="black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 smtClean="0">
                <a:solidFill>
                  <a:prstClr val="black"/>
                </a:solidFill>
                <a:ea typeface="Cordia New" panose="020B0304020202020204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smtClean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3</a:t>
            </a:r>
            <a:r>
              <a:rPr lang="en-US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b="1" dirty="0" err="1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อะ</a:t>
            </a:r>
            <a:r>
              <a:rPr lang="th-TH" sz="2400" b="1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โรเม</a:t>
            </a:r>
            <a:r>
              <a:rPr lang="th-TH" sz="2400" b="1" dirty="0" err="1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ติก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เป็นสารประกอบไฮโดรคาร์บอนไม่อิ่มตัว มีโครงสร้างของโมเลกุลหลักเป็นวงแหวน มีสูตรโครงสร้าง 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</a:t>
            </a:r>
            <a:r>
              <a:rPr lang="en-US" sz="2400" baseline="-250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en-US" sz="2400" baseline="-250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2n–6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สารประกอบไฮโดรคาร์บอนกลุ่มนี้เป็นกลุ่มย่อยของ</a:t>
            </a:r>
            <a:r>
              <a:rPr lang="th-TH" sz="2400" dirty="0" err="1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แนพธีน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มีชื่อเรียกอีกชื่อหนึ่งคือ กลุ่มเบนซิน (</a:t>
            </a:r>
            <a:r>
              <a:rPr lang="en-US" sz="2400" dirty="0" err="1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Benzine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Family)</a:t>
            </a:r>
            <a:r>
              <a:rPr lang="th-TH" sz="2400" dirty="0">
                <a:solidFill>
                  <a:prstClr val="black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มีอะตอมคาร์บอนจับตัวเป็นวงแหวน 6 ตัว เสมอ มีพันธะจับตัวเป็นพันธะคู่ อยู่ 3 คู่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09421" y="680738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2.8.1 โครงสร้าง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โมเลกุลของ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ปิโตรเลียม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50" y="3374561"/>
            <a:ext cx="1979222" cy="2296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48" y="3400827"/>
            <a:ext cx="2128285" cy="222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93" y="3297743"/>
            <a:ext cx="3272518" cy="237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837729" y="5714312"/>
            <a:ext cx="1489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เบน</a:t>
            </a:r>
            <a:r>
              <a:rPr lang="th-TH" sz="2400" b="1" dirty="0" err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ซีน</a:t>
            </a:r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C</a:t>
            </a:r>
            <a:r>
              <a:rPr lang="en-US" sz="2400" b="1" baseline="-25000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6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sz="2400" b="1" baseline="-25000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6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th-TH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842774" y="5703364"/>
            <a:ext cx="1996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err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เมทิลเบนซีน</a:t>
            </a:r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C</a:t>
            </a:r>
            <a:r>
              <a:rPr lang="en-US" sz="2400" b="1" baseline="-25000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7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sz="2400" b="1" baseline="-25000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8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th-TH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699000" y="5713959"/>
            <a:ext cx="2334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แอลฟา</a:t>
            </a:r>
            <a:r>
              <a:rPr lang="th-TH" sz="2400" b="1" dirty="0" err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เมทิลแนพธาลีน</a:t>
            </a:r>
            <a:endParaRPr lang="th-TH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922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34513" y="681105"/>
            <a:ext cx="4148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2.8.1 โครงสร้าง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โมเลกุลของ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ปิโตรเลียม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9486" y="1397271"/>
            <a:ext cx="86323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4.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โอ</a:t>
            </a:r>
            <a:r>
              <a:rPr lang="th-TH" sz="2400" b="1" dirty="0" err="1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เลฟินส</a:t>
            </a:r>
            <a:r>
              <a:rPr lang="th-TH" sz="2400" b="1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์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เป็นสารประกอบ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ไฮโดรคาร์บอนที่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ได้จากกรรมวิธีการ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กลั่นไม่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มีใน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ธรรมชาติ เป็น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สารประกอบไม่อิ่มตัว การจับตัวอะตอมเป็นพันธะคู่ โครงสร้างนี้แบ่งเป็น 2 ชนิด คือ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9486" y="2471881"/>
            <a:ext cx="86323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(1) โม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โนโอ</a:t>
            </a:r>
            <a:r>
              <a:rPr lang="th-TH" sz="2400" dirty="0" err="1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เลฟินส์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Mono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Olefins)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โครงสร้างอะตอมเป็นแบบห่วงโซ่อะตอมคาร์บอนมีพันธะคู่ 1 คู่ นอกจากนั้นเป็นพันธะเดี่ยว สูตรโมเลกุล คือ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n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2n</a:t>
            </a:r>
            <a:r>
              <a:rPr lang="th-TH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เป็นสารประกอบไม่อิ่มตัวอีกชื่อหนึ่ง คือ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แอ</a:t>
            </a:r>
            <a:r>
              <a:rPr lang="th-TH" sz="2400" dirty="0" err="1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ลคีน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(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Alkenes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83" y="3986428"/>
            <a:ext cx="25431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334885" y="5722405"/>
            <a:ext cx="2454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อี</a:t>
            </a:r>
            <a:r>
              <a:rPr lang="th-TH" sz="2400" b="1" dirty="0" err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ทีนหรือ</a:t>
            </a:r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เอทิล</a:t>
            </a:r>
            <a:r>
              <a:rPr lang="th-TH" sz="2400" b="1" dirty="0" err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ลีน</a:t>
            </a:r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C</a:t>
            </a:r>
            <a:r>
              <a:rPr lang="en-US" sz="2400" b="1" baseline="-25000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2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sz="2400" b="1" baseline="-25000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4</a:t>
            </a:r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14659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28596" y="1114176"/>
            <a:ext cx="8677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539750" algn="l"/>
              </a:tabLst>
            </a:pP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(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2) ได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โอ</a:t>
            </a:r>
            <a:r>
              <a:rPr lang="th-TH" sz="2400" dirty="0" err="1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เลฟินส์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(</a:t>
            </a:r>
            <a:r>
              <a:rPr lang="en-US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Diolefins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อะตอมคาร์บอนจับกันแบบพันธะคู่อยู่ 2 คู่ การคงตัวน้อย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กว่าพาราฟิน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ไม่เหมาะที่จะกลั่นแก๊สโซ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ลีน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ส่วนมากจะนำไปผลิตเป็นยาง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สังเคราะห์และ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พลาสติก สูตรโครงสร้าง คือ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n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2n–2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อะตอมคาร์บอนจับกันแบบห่วง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โซ่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41551" y="627110"/>
            <a:ext cx="2439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2400" b="1" dirty="0" smtClean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4</a:t>
            </a:r>
            <a:r>
              <a:rPr lang="en-US" sz="2400" b="1" dirty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โอ</a:t>
            </a:r>
            <a:r>
              <a:rPr lang="th-TH" sz="2400" b="1" dirty="0" err="1" smtClean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เลฟินส์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(ต่อ)</a:t>
            </a:r>
            <a:r>
              <a:rPr lang="th-TH" sz="2400" dirty="0" smtClean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94" y="2825850"/>
            <a:ext cx="31623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3618375" y="5317646"/>
            <a:ext cx="1874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err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บิว</a:t>
            </a:r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ทาได</a:t>
            </a:r>
            <a:r>
              <a:rPr lang="th-TH" sz="2400" b="1" dirty="0" err="1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อีน</a:t>
            </a:r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(C</a:t>
            </a:r>
            <a:r>
              <a:rPr lang="en-US" sz="2400" b="1" baseline="-25000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4</a:t>
            </a:r>
            <a:r>
              <a:rPr lang="en-US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H</a:t>
            </a:r>
            <a:r>
              <a:rPr lang="en-US" sz="2400" b="1" baseline="-25000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6</a:t>
            </a:r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)</a:t>
            </a:r>
            <a:endParaRPr lang="en-US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8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93249" y="731850"/>
            <a:ext cx="5929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2.8.2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เผาไหม้ของเชื้อเพลิง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7196" y="1168143"/>
            <a:ext cx="8643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dirty="0" smtClean="0">
                <a:ea typeface="Cordia New" panose="020B0304020202020204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การ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เผาไหม้ของ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เชื้อเพลิง เกิด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จากธาตุคาร์บอนและ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ไฮโดรเจนทำ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ปฏิกิริยากับ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ออกซิเจน แล้ว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เปลี่ยนเป็นก๊าซคาร์บอนไดออกไซด์และน้ำ พร้อมกับคายความร้อนจำนวนมากออกมา 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7196" y="2545246"/>
            <a:ext cx="86432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 algn="thaiDist">
              <a:tabLst>
                <a:tab pos="809625" algn="l"/>
              </a:tabLst>
            </a:pP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ตัวอย่างสมการเผาไหม้</a:t>
            </a:r>
            <a:endParaRPr lang="en-US" sz="2400" b="1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marL="0" lvl="8" algn="thaiDist"/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		C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+ O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= 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CO</a:t>
            </a:r>
            <a:r>
              <a:rPr lang="en-US" sz="2400" baseline="-250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endParaRPr lang="th-TH" sz="2400" baseline="-25000" dirty="0" smtClean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marL="0" lvl="8" algn="thaiDist"/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		คาร์บอน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+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ออกซิเจน =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คาร์บอนไดออกไซด์</a:t>
            </a:r>
            <a:endParaRPr lang="en-US" sz="2400" dirty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marL="0" lvl="8" algn="thaiDist">
              <a:tabLst>
                <a:tab pos="809625" algn="l"/>
              </a:tabLst>
            </a:pP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			H</a:t>
            </a:r>
            <a:r>
              <a:rPr lang="en-US" sz="2400" baseline="-250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+ 0.5O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= H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O </a:t>
            </a:r>
            <a:endParaRPr lang="th-TH" sz="2400" dirty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marL="0" lvl="8" algn="thaiDist">
              <a:tabLst>
                <a:tab pos="809625" algn="l"/>
              </a:tabLst>
            </a:pP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			ไฮโดรเจน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+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ออกซิเจน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=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น้ำ</a:t>
            </a:r>
          </a:p>
          <a:p>
            <a:pPr marL="0" lvl="8" algn="thaiDist">
              <a:tabLst>
                <a:tab pos="809625" algn="l"/>
              </a:tabLst>
            </a:pPr>
            <a:endParaRPr lang="th-TH" sz="800" dirty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thaiDist"/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ตัวอย่าง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การเผาของสารประกอบไฮโดรคาร์บอนชนิด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หนึ่ง</a:t>
            </a:r>
          </a:p>
          <a:p>
            <a:pPr algn="thaiDist"/>
            <a:endParaRPr lang="en-US" sz="8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		Heptane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+ O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=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คาร์บอนไดออกไซด์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+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น้ำ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		C</a:t>
            </a:r>
            <a:r>
              <a:rPr lang="en-US" sz="2400" baseline="-250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7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en-US" sz="2400" baseline="-250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10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+ 11O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= 7CO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+ 8H</a:t>
            </a:r>
            <a:r>
              <a:rPr lang="en-US" sz="240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O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39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27584" y="803702"/>
            <a:ext cx="3443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2.8.2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เผาไหม้ของ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เชื้อเพลิง (ต่อ)</a:t>
            </a:r>
            <a:endParaRPr lang="th-TH" sz="2400" b="1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1258" y="1312259"/>
            <a:ext cx="863237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1. ค่า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ความร้อนของเชื้อเพลิง (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Heating Value)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คือ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ปริมาณความร้อนที่ต้องถ่ายเทออกจาก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เชื้อเพลิง เนื่องจาก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การสันดาปที่เกิดขึ้นอย่างสมบูรณ์ในระบบ ผลของการสันดาปของสารประกอบไฮโดรคาร์บอนกับออกซิเจน จะได้ก๊าซคาร์บอนไดออกไซด์และน้ำ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ซึ่ง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อยู่ในสภาพไอ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น้ำ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327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47973" y="1032230"/>
            <a:ext cx="86325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810260" algn="l"/>
                <a:tab pos="990600" algn="l"/>
              </a:tabLst>
            </a:pPr>
            <a:r>
              <a:rPr lang="th-TH" sz="3600" b="1" dirty="0">
                <a:latin typeface="Calibri" panose="020F0502020204030204" pitchFamily="34" charset="0"/>
                <a:ea typeface="Cordia New" panose="020B0304020202020204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2. การ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คำนวณหาค่าความร้อนของเชื้อเพลิง (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Calculated Heat Valve)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การคำนวณหา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HHV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ของเชื้อเพลิงเหลวโดยประมาณนั้นหาได้โดยอาศัย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API Gravity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จาก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สูตร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ต่อไปนี้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 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2547" y="2630289"/>
            <a:ext cx="86325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990600" algn="l"/>
                <a:tab pos="1710690" algn="l"/>
                <a:tab pos="2070735" algn="l"/>
                <a:tab pos="2250440" algn="l"/>
              </a:tabLst>
            </a:pPr>
            <a:r>
              <a:rPr lang="en-US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Gasoline, 	HHV 	= 	18,320 +</a:t>
            </a:r>
            <a:r>
              <a:rPr lang="th-TH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40      	</a:t>
            </a:r>
            <a:r>
              <a:rPr lang="en-US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(API.gr. – 10), Btu/</a:t>
            </a:r>
            <a:r>
              <a:rPr lang="en-US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lb</a:t>
            </a:r>
            <a:endParaRPr lang="en-US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ctr">
              <a:spcAft>
                <a:spcPts val="0"/>
              </a:spcAft>
              <a:tabLst>
                <a:tab pos="990600" algn="l"/>
                <a:tab pos="1710690" algn="l"/>
                <a:tab pos="2070735" algn="l"/>
                <a:tab pos="2250440" algn="l"/>
              </a:tabLst>
            </a:pPr>
            <a:r>
              <a:rPr lang="en-US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Kerosene,  	HHV 	= 	18,440 + </a:t>
            </a:r>
            <a:r>
              <a:rPr lang="th-TH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40      	</a:t>
            </a:r>
            <a:r>
              <a:rPr lang="en-US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(API.gr. – 10), Btu/</a:t>
            </a:r>
            <a:r>
              <a:rPr lang="en-US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lb</a:t>
            </a:r>
            <a:endParaRPr lang="en-US" dirty="0">
              <a:latin typeface="Cordia New" pitchFamily="34" charset="-34"/>
              <a:ea typeface="Cordia New" panose="020B0304020202020204" pitchFamily="34" charset="-34"/>
              <a:cs typeface="Cordia New" pitchFamily="34" charset="-34"/>
            </a:endParaRPr>
          </a:p>
          <a:p>
            <a:pPr algn="ctr">
              <a:spcAft>
                <a:spcPts val="0"/>
              </a:spcAft>
              <a:tabLst>
                <a:tab pos="990600" algn="l"/>
                <a:tab pos="1710690" algn="l"/>
                <a:tab pos="2070735" algn="l"/>
                <a:tab pos="2250440" algn="l"/>
              </a:tabLst>
            </a:pPr>
            <a:r>
              <a:rPr lang="en-US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Diesel, oil 	HHV 	= 	18,640 + </a:t>
            </a:r>
            <a:r>
              <a:rPr lang="th-TH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40      </a:t>
            </a:r>
            <a:r>
              <a:rPr lang="en-US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(API.gr. – 10), Btu/</a:t>
            </a:r>
            <a:r>
              <a:rPr lang="en-US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lb</a:t>
            </a:r>
            <a:endParaRPr lang="en-US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  <a:p>
            <a:pPr algn="ctr">
              <a:spcAft>
                <a:spcPts val="0"/>
              </a:spcAft>
              <a:tabLst>
                <a:tab pos="990600" algn="l"/>
                <a:tab pos="1710690" algn="l"/>
                <a:tab pos="2070735" algn="l"/>
                <a:tab pos="2250440" algn="l"/>
              </a:tabLst>
            </a:pPr>
            <a:r>
              <a:rPr lang="en-US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Heavy, oil 	HHV 	= 	17,645 +</a:t>
            </a:r>
            <a:r>
              <a:rPr lang="th-TH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54      </a:t>
            </a:r>
            <a:r>
              <a:rPr lang="en-US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(API.gr. – 10), Btu/</a:t>
            </a:r>
            <a:r>
              <a:rPr lang="en-US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lb</a:t>
            </a:r>
            <a:endParaRPr lang="en-US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0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848337" y="638195"/>
            <a:ext cx="5447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ตารางการ</a:t>
            </a:r>
            <a:r>
              <a:rPr lang="th-TH" b="1" dirty="0" smtClean="0">
                <a:solidFill>
                  <a:srgbClr val="00206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คำนวณการใช้ค่า </a:t>
            </a:r>
            <a:r>
              <a:rPr lang="en-US" b="1" dirty="0">
                <a:solidFill>
                  <a:srgbClr val="00206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API </a:t>
            </a:r>
            <a:r>
              <a:rPr lang="th-TH" b="1" dirty="0">
                <a:solidFill>
                  <a:srgbClr val="00206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ประกอบด้วยดังนี้</a:t>
            </a:r>
            <a:endParaRPr lang="th-TH" b="1" dirty="0">
              <a:solidFill>
                <a:srgbClr val="002060"/>
              </a:solidFill>
              <a:latin typeface="Cordia New" pitchFamily="34" charset="-34"/>
              <a:cs typeface="Cordia New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757587"/>
              </p:ext>
            </p:extLst>
          </p:nvPr>
        </p:nvGraphicFramePr>
        <p:xfrm>
          <a:off x="1878497" y="1331836"/>
          <a:ext cx="5456584" cy="5088840"/>
        </p:xfrm>
        <a:graphic>
          <a:graphicData uri="http://schemas.openxmlformats.org/drawingml/2006/table">
            <a:tbl>
              <a:tblPr firstRow="1" firstCol="1" bandRow="1"/>
              <a:tblGrid>
                <a:gridCol w="2693501"/>
                <a:gridCol w="2763083"/>
              </a:tblGrid>
              <a:tr h="636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API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Sp.Gr</a:t>
                      </a:r>
                      <a:r>
                        <a:rPr lang="en-US" sz="2800" b="1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.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1.0000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20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0.9340           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30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0.8762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40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0.8251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50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0.7796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60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0.7389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70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Cordia New" panose="020B0304020202020204" pitchFamily="34" charset="-34"/>
                          <a:ea typeface="Calibri" panose="020F0502020204030204" pitchFamily="34" charset="0"/>
                          <a:cs typeface="Cordia New" panose="020B0304020202020204" pitchFamily="34" charset="-34"/>
                        </a:rPr>
                        <a:t>0.7022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16576" marR="1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7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ตัวเชื่อมต่อตรง 1"/>
          <p:cNvCxnSpPr/>
          <p:nvPr/>
        </p:nvCxnSpPr>
        <p:spPr>
          <a:xfrm>
            <a:off x="1411743" y="1094244"/>
            <a:ext cx="0" cy="3435423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ตัวเชื่อมต่อตรง 2"/>
          <p:cNvCxnSpPr/>
          <p:nvPr/>
        </p:nvCxnSpPr>
        <p:spPr>
          <a:xfrm>
            <a:off x="1411743" y="1572167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ตัวเชื่อมต่อตรง 3"/>
          <p:cNvCxnSpPr/>
          <p:nvPr/>
        </p:nvCxnSpPr>
        <p:spPr>
          <a:xfrm>
            <a:off x="1416505" y="2464465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416505" y="3456123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>
            <a:off x="1411742" y="4499768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94" y="421481"/>
            <a:ext cx="5679510" cy="6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81" y="1353885"/>
            <a:ext cx="44005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82" y="2246182"/>
            <a:ext cx="44005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48" y="3245141"/>
            <a:ext cx="44021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81" y="4273019"/>
            <a:ext cx="440213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604" y="4529667"/>
            <a:ext cx="2314221" cy="173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2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085649" y="1358570"/>
            <a:ext cx="3098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2.1.1 ความหมาย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ของปิโตรเลียม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3610" y="1938475"/>
            <a:ext cx="86650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cs typeface="Cordia New" pitchFamily="34" charset="-34"/>
              </a:rPr>
              <a:t>ปิโตรเลียม 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หมายถึง สารประกอบไฮโดรคาร์บอนที่อยู่ในรูปของน้ำมันดิบหรือก๊าซ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ธรรมชาติ ปิโตรเลียม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เกิดจากการทับถม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และการแปร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สภาพของซากพืช ซากสัตว์ เป็นเวลาหลายล้าน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ปี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0" y="503124"/>
            <a:ext cx="6518588" cy="64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6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16326" y="896815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2.1.2 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สะสมตัวของปิโตรเลียม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1411" y="1554521"/>
            <a:ext cx="433058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Cordia New" pitchFamily="34" charset="-34"/>
                <a:cs typeface="Cordia New" pitchFamily="34" charset="-34"/>
              </a:rPr>
              <a:t> 	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ปิโตรเลียม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เมื่อถูกกดอัดจะพยายามเคลื่อนตัวขึ้นสู่ผิวโลก โดยผ่านช่องว่างระหว่างเม็ดทรายหรือหินที่มีรูพรุน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ปิโตรเลียม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จะแทรกตัวขึ้นสู่ผิวโลกตลอดเวลา เว้นแต่ว่าจะถูกปิดกั้นด้วยชั้นหินเนื้อแน่น ซึ่งไม่สามารถซึมผ่านไปได้ จะถูกกักเก็บสะสมอยู่ตรงนั้น นานเข้าก็มีปริมาณมากขึ้น จนกลายเป็นแหล่งกักเก็บขนาดใหญ่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34" y="1342842"/>
            <a:ext cx="4143183" cy="423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401494" y="5830689"/>
            <a:ext cx="32864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การสะสมตัวของน้ำมันในชั้นทราย</a:t>
            </a:r>
            <a:endParaRPr lang="en-US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97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522511" y="1146173"/>
            <a:ext cx="82088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56285" algn="l"/>
              </a:tabLst>
            </a:pP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แหล่งสะสมปิโตรเลียมจะเกิดขึ้นได้ต้องมีองค์ประกอบสำคัญ 3 ประการ คือ</a:t>
            </a:r>
            <a:endParaRPr lang="en-US" sz="2400" b="1" dirty="0">
              <a:solidFill>
                <a:srgbClr val="C00000"/>
              </a:solidFill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4850" y="1738567"/>
            <a:ext cx="8622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 </a:t>
            </a:r>
            <a:r>
              <a:rPr lang="th-TH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ต้องมีหินที่เป็นหินต้นกำเนิดปิโตรเลียม (</a:t>
            </a:r>
            <a:r>
              <a:rPr lang="en-US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Source Rock) 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ซึ่งเป็นชั้นหินที่เกิดจากการทับถมของซากพืช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ซากสัตว์ คือ หินตะกอน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4850" y="2815938"/>
            <a:ext cx="86225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Bef>
                <a:spcPts val="1200"/>
              </a:spcBef>
              <a:spcAft>
                <a:spcPts val="0"/>
              </a:spcAft>
            </a:pPr>
            <a:r>
              <a:rPr lang="th-TH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 </a:t>
            </a:r>
            <a:r>
              <a:rPr lang="th-TH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มีชั้นหินที่เป็นหินกักเก็บปิโตรเลียม (</a:t>
            </a:r>
            <a:r>
              <a:rPr lang="en-US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Reservoir Rock)</a:t>
            </a:r>
            <a:r>
              <a:rPr lang="th-TH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ซึ่งเป็นชั้นหินที่มีรูพรุน ปิโตรเลียมสามารถซึม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แทรกเข้าไปได้คล้ายกับฟองน้ำที่ดูดซับน้ำเอาไว้ ได้แก่ หินทราย หินปูน</a:t>
            </a:r>
            <a:endParaRPr lang="en-US" sz="2400" dirty="0"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51207" y="3842544"/>
            <a:ext cx="86225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3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. ต้องมีชั้นหินที่เป็นแหล่งกักเก็บปิโตรเลียม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Trap)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ชั้นหินนี้จะทำหน้าที่เป็นตัวดักน้ำมันและก๊าซเอาไว้ ทำให้เกิดแหล่งสะสมขนาดใหญ่ขึ้น</a:t>
            </a:r>
            <a:endParaRPr lang="th-TH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95" y="378456"/>
            <a:ext cx="6518588" cy="62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91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03546" y="861303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แหล่งสะสมปิโตรเลียม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561" y="1446078"/>
            <a:ext cx="6538159" cy="443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447488" y="5968592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แหล่งสะสมปิโตรเลียม</a:t>
            </a:r>
            <a:endParaRPr lang="en-US" sz="2400" b="1" dirty="0">
              <a:solidFill>
                <a:srgbClr val="FF00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17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39938" y="1297182"/>
            <a:ext cx="86323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คุณสมบัติ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ปิโตรเลียมในแต่ละ</a:t>
            </a:r>
            <a:r>
              <a:rPr lang="th-TH" sz="240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แหล่ง อาจ</a:t>
            </a:r>
            <a:r>
              <a:rPr lang="th-TH" sz="240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แตกต่างกันออกไปตามองค์ประกอบของสารไฮโดรคาร์บอนและสิ่งเจือปนอื่น แต่โดยทั่วไปแล้วจะมีสีดำหรือน้ำตาล มีกลิ่นคล้ายน้ำมันสำเร็จรูป บางแหล่งอาจมีกลิ่นกำมะถันและกลิ่นก๊าซไข่เน่า ความข้นใสของน้ำมันดิบอาจเหลวเหมือนน้ำหรือเหนียวเป็นยางมะ</a:t>
            </a:r>
            <a:r>
              <a:rPr lang="th-TH" sz="2400" dirty="0" err="1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ตอย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33" y="503244"/>
            <a:ext cx="6518587" cy="64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03" y="3327106"/>
            <a:ext cx="4129659" cy="308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19517" y="4757301"/>
            <a:ext cx="40507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น้ำมันดิบที่ไหลทะลักจากหลุมเจาะ</a:t>
            </a:r>
            <a:r>
              <a:rPr lang="th-TH" sz="2400" b="1" dirty="0" smtClean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สำรวจ</a:t>
            </a:r>
            <a:endParaRPr lang="th-TH" sz="2400" b="1" dirty="0">
              <a:solidFill>
                <a:srgbClr val="00B05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1957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28599" y="1265518"/>
            <a:ext cx="864325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เริ่มจากการสำรวจ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เพื่อดูว่ามีหินต้นกำเนิด มีหินกักเก็บ มีความเป็นไปได้ที่จะเป็นแหล่งสะสมปิโตรเลียมหรือไม่ โดยเริ่มจากแผนที่ภาพถ่ายทางอากาศดูบริเวณที่สนใจ ต่อจากนั้นนักธรณีวิทยาจะเดินเข้าสำรวจโดยละเอียด เก็บตัวอย่างหิน สำรวจหน้าผา หรือตามหุบ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เขา เพื่อ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ศึกษาโครงสร้างเนื้อหินตลอดจนซากดึกดำบรรพ์ (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Fossils)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คำนวณอายุและประวัติความเป็นมาของบริเวณนั้น นอกจากนั้นยังต้องวัดแนวทิศทางความลาดเทของชั้นหินว่ามีความเหมาะสมที่จะเป็นแหล่งสะสมของปิโตรเลียมหรือไม่</a:t>
            </a:r>
            <a:endParaRPr lang="en-US" sz="2400" dirty="0">
              <a:effectLst/>
              <a:latin typeface="Cordia New" pitchFamily="34" charset="-34"/>
              <a:ea typeface="Calibri" panose="020F0502020204030204" pitchFamily="34" charset="0"/>
              <a:cs typeface="Cordia New" pitchFamily="34" charset="-34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11" y="454345"/>
            <a:ext cx="6502310" cy="6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07" y="3505199"/>
            <a:ext cx="2500463" cy="2887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845164" y="4635380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latin typeface="Cordia New" pitchFamily="34" charset="-34"/>
                <a:cs typeface="Cordia New" pitchFamily="34" charset="-34"/>
              </a:rPr>
              <a:t>การสำรวจทางธรณีวิทยา</a:t>
            </a:r>
          </a:p>
        </p:txBody>
      </p:sp>
    </p:spTree>
    <p:extLst>
      <p:ext uri="{BB962C8B-B14F-4D97-AF65-F5344CB8AC3E}">
        <p14:creationId xmlns:p14="http://schemas.microsoft.com/office/powerpoint/2010/main" val="620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285</Words>
  <Application>Microsoft Office PowerPoint</Application>
  <PresentationFormat>นำเสนอทางหน้าจอ (4:3)</PresentationFormat>
  <Paragraphs>108</Paragraphs>
  <Slides>29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Windows User</cp:lastModifiedBy>
  <cp:revision>97</cp:revision>
  <dcterms:created xsi:type="dcterms:W3CDTF">2018-10-24T06:38:00Z</dcterms:created>
  <dcterms:modified xsi:type="dcterms:W3CDTF">2020-08-19T03:36:10Z</dcterms:modified>
</cp:coreProperties>
</file>