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" y="1086"/>
      </p:cViewPr>
      <p:guideLst>
        <p:guide orient="horz" pos="21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1257" y="850124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1386840" algn="l"/>
              </a:tabLst>
            </a:pPr>
            <a:r>
              <a:rPr lang="th-TH" sz="3600" b="1" dirty="0" smtClean="0">
                <a:solidFill>
                  <a:srgbClr val="008000"/>
                </a:solidFill>
                <a:latin typeface="Calibri" panose="020F0502020204030204" pitchFamily="34" charset="0"/>
                <a:ea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8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ลำดับ</a:t>
            </a:r>
            <a:r>
              <a:rPr lang="th-TH" sz="2400" b="1" dirty="0">
                <a:solidFill>
                  <a:srgbClr val="008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 </a:t>
            </a:r>
            <a:r>
              <a:rPr lang="th-TH" sz="2400" b="1" dirty="0" smtClean="0">
                <a:solidFill>
                  <a:srgbClr val="008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5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เมื่อ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เวลาผ่านไปนาน ๆ อาจมีดินและหินมาทับถมแหล่งซากเหล่านั้น และปกคลุมชั้นถ่านหินเอาไว้จนอยู่ในสภาพปัจจุบัน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330450"/>
            <a:ext cx="39814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18365" y="284704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3.4.2 ประเภท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ของถ่านหิน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61165" y="746369"/>
            <a:ext cx="432471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ถ่าน</a:t>
            </a:r>
            <a:r>
              <a:rPr lang="th-TH" sz="2400" b="1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พีต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Peat)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เป็นถ่านหินอายุน้อย คุณภาพต่ำที่สุด ยังปรากฏให้เห็น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ร่องรอยเศษ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ซากเนื้อไม้อยู่มาก มีปริมาณสารระเหย ความชื้น และออกซิเจนค่อนข้างสูง ให้ค่าความร้อนต่ำและมีควันมากเมื่อเผาไหม้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 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12" y="310868"/>
            <a:ext cx="2358166" cy="249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47282" y="4040018"/>
            <a:ext cx="43247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2. ถ่าน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ลิกไนต์ 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(Lignite)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เป็น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ถ่านหินสีน้ำตาล โครงสร้างเป็นแผ่นยังปรากฏรอยเนื้อไม้อยู่บ้าง มีสารระเหยค่อนข้างสูง ความชื้นสูง และปริมาณกำมะถันสูง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86" y="3522958"/>
            <a:ext cx="2662969" cy="251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175613" y="2978448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ถ่าน</a:t>
            </a:r>
            <a:r>
              <a:rPr lang="th-TH" sz="2400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พีต</a:t>
            </a:r>
            <a:endParaRPr lang="en-US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222110" y="6191944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ถ่านลิกไนต์</a:t>
            </a:r>
            <a:endParaRPr lang="en-US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3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9958" y="523256"/>
            <a:ext cx="86536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3. ถ่าน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บิทู</a:t>
            </a:r>
            <a:r>
              <a:rPr lang="th-TH" sz="2400" b="1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มินัส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Bituminous)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เป็นถ่านที่มีปริมาณคาร์บอนคงที่น้อยกว่าแอนทรา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ไซต์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แต่มีสารระเหยมากกว่า จึงติดไฟง่าย ให้ค่าความร้อนสูง เนื้อถ่านเป็นสีดำ เป็นมันวาวและมีกำมะถัน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ต่ำ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5127" y="1507621"/>
            <a:ext cx="86536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 ถ่าน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แอนทรา</a:t>
            </a:r>
            <a:r>
              <a:rPr lang="th-TH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ไซต์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Anthracite)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เป็นถ่านหินคุณภาพสูงที่สุด มีลักษณะแข็ง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เปราะ มี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สีดำสนิทเป็นมันแวววาว และเป็นเนื้อเดียวกัน มีปริมาณคาร์บอนคงตัวสูง มีสารระเหยต่ำ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เมื่อ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ติดไฟแล้วจะให้ความร้อนสูงและติดไฟอยู่ได้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นาน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13735" r="11281"/>
          <a:stretch/>
        </p:blipFill>
        <p:spPr bwMode="auto">
          <a:xfrm>
            <a:off x="1753761" y="2920569"/>
            <a:ext cx="2370066" cy="296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t="7330" r="12345" b="6505"/>
          <a:stretch/>
        </p:blipFill>
        <p:spPr bwMode="auto">
          <a:xfrm>
            <a:off x="5007428" y="2769505"/>
            <a:ext cx="2072307" cy="326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062672" y="6078229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ถ่านบิทู</a:t>
            </a:r>
            <a:r>
              <a:rPr lang="th-TH" sz="2400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มินัส</a:t>
            </a:r>
            <a:endParaRPr lang="th-TH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48579" y="6078229"/>
            <a:ext cx="19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การทำเหมืองใต้ดิน</a:t>
            </a:r>
            <a:endParaRPr lang="en-US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85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64870" y="638633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3.4.3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สำรวจหาแหล่งถ่านหิน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6651" y="1119213"/>
            <a:ext cx="865414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การ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สำรวจหาแหล่งถ่านหินมีขั้นตอนเหมือนการสำรวจหาแหล่งแร่หรือสำรวจหา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ปิโตรเลียม แต่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ค่อนข้างง่ายกว่าเนื่องจากชั้นถ่านหินอยู่ในระดับตื้นกว่าปิโตรเลียม ในบางแหล่งเพียงสำรวจเบื้องต้นทาง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ธรณีวิทยาก็สามารถ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คาดคะเนถึงแหล่งถ่านหินได้</a:t>
            </a:r>
            <a:endParaRPr lang="th-TH" sz="240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>
              <a:spcBef>
                <a:spcPts val="1200"/>
              </a:spcBef>
              <a:spcAft>
                <a:spcPts val="0"/>
              </a:spcAft>
              <a:tabLst>
                <a:tab pos="810260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การ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สำรวจทางธรณีวิทยาจะใช้แผนที่ทางธรณีวิทยา ภาพถ่ายทางอากาศ ภาพถ่ายดาวเทียมประกอบกับการเข้าไปศึกษาลักษณะภูมิประเทศ เก็บตัวอย่างหิน วิเคราะห์ตัวอย่างหินและถ่านหินที่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พบ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5814" y="3288715"/>
            <a:ext cx="86323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สำรวจทางธรณีฟิสิกส์จะทำให้ได้ข้อมูลที่รวดเร็วครอบคลุมพื้นที่ได้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กว้างและ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ทำให้ทราบถึงโครงสร้างของชั้นหินประเภทต่าง ๆ รวมถึงชั้นของถ่านหินว่าอยู่ที่ระดับความลึกเท่าไร มีขอบเขต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กว้างขวางแค่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ไหน </a:t>
            </a:r>
            <a:endParaRPr lang="th-TH" sz="2400" dirty="0" smtClean="0">
              <a:latin typeface="Cordia New" pitchFamily="34" charset="-34"/>
              <a:ea typeface="SimSun" panose="02010600030101010101" pitchFamily="2" charset="-122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3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>
            <a:fillRect/>
          </a:stretch>
        </p:blipFill>
        <p:spPr bwMode="auto">
          <a:xfrm>
            <a:off x="2583579" y="2275819"/>
            <a:ext cx="3716556" cy="303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84313" y="805841"/>
            <a:ext cx="84946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Bef>
                <a:spcPts val="1200"/>
              </a:spcBef>
              <a:tabLst>
                <a:tab pos="810260" algn="l"/>
              </a:tabLst>
            </a:pPr>
            <a:r>
              <a:rPr lang="th-TH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การทำเหมืองแบบเหมืองใต้ดินเหมาะกับแหล่งถ่านหินที่อยู่ลึกจากผิวดินมาก ๆ หรือแหล่งถ่านหินอยู่ใกล้ชุมชน การทำเหมืองใต้ดินค่อนข้างอันตราย เนื่องจากก๊าซมีเทนในชั้นถ่านหินจะถูกระบายออกมาสะสมในบริเวณหน้างาน ซึ่งอาจลุกติดไฟได้หากมีประกายไฟ</a:t>
            </a:r>
            <a:endParaRPr lang="en-US" sz="2400" dirty="0">
              <a:solidFill>
                <a:prstClr val="black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29451" y="5535295"/>
            <a:ext cx="2824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การทำเหมืองแบบเหมืองเปิด</a:t>
            </a:r>
          </a:p>
        </p:txBody>
      </p:sp>
    </p:spTree>
    <p:extLst>
      <p:ext uri="{BB962C8B-B14F-4D97-AF65-F5344CB8AC3E}">
        <p14:creationId xmlns:p14="http://schemas.microsoft.com/office/powerpoint/2010/main" val="1017978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64870" y="638633"/>
            <a:ext cx="3273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</a:rPr>
              <a:t>3.4.4 แหล่งถ่านหินในประเทศไทย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6651" y="1119213"/>
            <a:ext cx="865414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</a:rPr>
              <a:t>ปริมาณสำรองถ่านหินของโลกสำรวจปี พ.ศ. 2548 มีปริมาณสำรอง 909 พันล้านตัน มีอัตรา</a:t>
            </a:r>
          </a:p>
          <a:p>
            <a:pPr algn="thaiDist"/>
            <a:r>
              <a:rPr lang="th-TH" sz="2400" dirty="0">
                <a:latin typeface="Cordia New" pitchFamily="34" charset="-34"/>
                <a:ea typeface="Cordia New" panose="020B0304020202020204" pitchFamily="34" charset="-34"/>
              </a:rPr>
              <a:t>การผลิต 5.85 พันล้านตัน ประเทศที่มีปริมาณสำรองสูงสุด 5 ประเทศแรก ได้แก่ สหรัฐอเมริกา รัสเซีย จีน</a:t>
            </a:r>
          </a:p>
          <a:p>
            <a:pPr algn="thaiDist"/>
            <a:r>
              <a:rPr lang="th-TH" sz="2400" dirty="0">
                <a:latin typeface="Cordia New" pitchFamily="34" charset="-34"/>
                <a:ea typeface="Cordia New" panose="020B0304020202020204" pitchFamily="34" charset="-34"/>
              </a:rPr>
              <a:t>อินเดีย และ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</a:rPr>
              <a:t>ออสเตรเลีย</a:t>
            </a:r>
          </a:p>
          <a:p>
            <a:pPr algn="thaiDist"/>
            <a:r>
              <a:rPr lang="th-TH" sz="2400" dirty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	</a:t>
            </a:r>
            <a:r>
              <a:rPr lang="th-TH" sz="2400" dirty="0">
                <a:latin typeface="Cordia New" pitchFamily="34" charset="-34"/>
                <a:ea typeface="Calibri" panose="020F0502020204030204" pitchFamily="34" charset="0"/>
              </a:rPr>
              <a:t>การใช้ถ่านหินนับวันยิ่งจะเพิ่มมากขึ้น ซึ่งเป็นผลมาจากปิโตรเลียมมีราคาสูงขึ้นโดยเฉพาะ</a:t>
            </a:r>
          </a:p>
          <a:p>
            <a:pPr algn="thaiDist"/>
            <a:r>
              <a:rPr lang="th-TH" sz="2400" dirty="0">
                <a:latin typeface="Cordia New" pitchFamily="34" charset="-34"/>
                <a:ea typeface="Calibri" panose="020F0502020204030204" pitchFamily="34" charset="0"/>
              </a:rPr>
              <a:t>น้ำมันดิบ ราคาขยับสูงขึ้นทุกปี ถ่านหินจึงถูกนำมาใช้เป็นเชื้อเพลิงทดแทน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0279" y="3101914"/>
            <a:ext cx="2642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3.4.5 ประโยชน์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ของถ่านหิน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5088" y="3609077"/>
            <a:ext cx="86293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62071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1. ใช้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เป็นเชื้อเพลิงสำหรับหุงต้มในครัวเรือน ให้ความอบอุ่นใน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บ้าน</a:t>
            </a:r>
          </a:p>
          <a:p>
            <a:pPr lvl="1" algn="thaiDist">
              <a:tabLst>
                <a:tab pos="620713" algn="l"/>
                <a:tab pos="714375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. ใช้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เป็นเชื้อเพลิงให้ความร้อนในอุตสาหกรรม เช่น การผลิตปูนซีเมนต์ การ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ถลุงเหล็ก และ</a:t>
            </a:r>
          </a:p>
          <a:p>
            <a:pPr lvl="1" algn="thaiDist">
              <a:tabLst>
                <a:tab pos="620713" algn="l"/>
                <a:tab pos="714375" algn="l"/>
              </a:tabLst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 อุตสาหกรรม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กระดาษ เป็น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ต้น</a:t>
            </a:r>
          </a:p>
          <a:p>
            <a:pPr lvl="1" algn="thaiDist">
              <a:tabLst>
                <a:tab pos="62071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3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ใช้เป็นเชื้อเพลิงผลิตพลังงาน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ไฟฟ้า</a:t>
            </a:r>
          </a:p>
          <a:p>
            <a:pPr lvl="1" algn="thaiDist">
              <a:tabLst>
                <a:tab pos="62071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4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ใช้เป็น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วัตถุดิบในการผลิตน้ำมันเชื้อเพลิง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สังเคราะห์</a:t>
            </a:r>
          </a:p>
          <a:p>
            <a:pPr lvl="1" algn="thaiDist">
              <a:tabLst>
                <a:tab pos="62071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5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ใช้เป็นวัตถุดิบในการผลิตก๊าซ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เชื้อเพลิง</a:t>
            </a:r>
          </a:p>
          <a:p>
            <a:pPr lvl="1" algn="thaiDist">
              <a:tabLst>
                <a:tab pos="62071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6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ใช้เป็นวัตถุดิบในการผลิต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สารเคมี</a:t>
            </a:r>
          </a:p>
          <a:p>
            <a:pPr lvl="1" algn="thaiDist">
              <a:tabLst>
                <a:tab pos="62071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7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ใช้ทาผิวหน้าแบบหล่อโลหะเพื่อให้น้ำโลหะไหลได้ดี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ขึ้น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069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22944" y="3249871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3.4.8 การ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คาร์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โบ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ไนซ์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ถ่านหิน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72" y="3636870"/>
            <a:ext cx="86650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00430" algn="l"/>
              </a:tabLs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คาร์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โบ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ไนซ์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ถ่านหิน (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Coal Carbonization)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การเพิ่มปริมาณ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คาร์บอนให้ถ่านหิน โด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ยการนำ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ถ่านหินไปอบในที่ไม่มีอากาศ เป็นการไล่ความชื้นและสารระเหย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ออกไป มี 2 วิธี คือ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0371" y="4445403"/>
            <a:ext cx="86650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90600" algn="l"/>
              </a:tabLst>
            </a:pPr>
            <a:r>
              <a:rPr lang="th-TH" b="1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	</a:t>
            </a:r>
            <a:r>
              <a:rPr lang="th-TH" sz="2400" b="1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1. การ</a:t>
            </a:r>
            <a:r>
              <a:rPr lang="th-TH" sz="2400" b="1" dirty="0" err="1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คาร์</a:t>
            </a:r>
            <a:r>
              <a:rPr lang="th-TH" sz="2400" b="1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โบ</a:t>
            </a:r>
            <a:r>
              <a:rPr lang="th-TH" sz="2400" b="1" dirty="0" err="1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ไนซ์</a:t>
            </a:r>
            <a:r>
              <a:rPr lang="th-TH" sz="2400" b="1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ถ่านหินที่อุณหภูมิต่ำ </a:t>
            </a:r>
            <a:r>
              <a:rPr lang="th-TH" sz="2400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โดยใช้อุณหภูมิประมาณ 600 องศาเซลเซียส จะได้ถ่านโค้กและก๊าซถ่านหิน (</a:t>
            </a:r>
            <a:r>
              <a:rPr lang="en-US" sz="2400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Coke Oven Gas)</a:t>
            </a:r>
            <a:r>
              <a:rPr lang="th-TH" sz="2400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 ถ่านโค้กที่ได้สามารรถนำไปใช้ในครัวเรือนได้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0372" y="5247264"/>
            <a:ext cx="86650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eaLnBrk="0" fontAlgn="base" hangingPunct="0">
              <a:spcBef>
                <a:spcPts val="1800"/>
              </a:spcBef>
              <a:spcAft>
                <a:spcPct val="0"/>
              </a:spcAft>
              <a:tabLst>
                <a:tab pos="809625" algn="l"/>
                <a:tab pos="990600" algn="l"/>
              </a:tabLst>
            </a:pPr>
            <a:r>
              <a:rPr lang="th-TH" altLang="zh-CN" b="1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	</a:t>
            </a:r>
            <a:r>
              <a:rPr lang="th-TH" altLang="zh-CN" sz="2400" b="1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2. การ</a:t>
            </a:r>
            <a:r>
              <a:rPr lang="th-TH" altLang="zh-CN" sz="2400" b="1" dirty="0" err="1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คาร์</a:t>
            </a:r>
            <a:r>
              <a:rPr lang="th-TH" altLang="zh-CN" sz="2400" b="1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โบ</a:t>
            </a:r>
            <a:r>
              <a:rPr lang="th-TH" altLang="zh-CN" sz="2400" b="1" dirty="0" err="1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ไนซ์</a:t>
            </a:r>
            <a:r>
              <a:rPr lang="th-TH" altLang="zh-CN" sz="2400" b="1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ถ่านหินอุณหภูมิสูง</a:t>
            </a:r>
            <a:r>
              <a:rPr lang="th-TH" altLang="zh-CN" sz="2400" dirty="0">
                <a:latin typeface="Cordia New" pitchFamily="34" charset="-34"/>
                <a:ea typeface="Times New Roman" panose="02020603050405020304" pitchFamily="18" charset="0"/>
                <a:cs typeface="Cordia New" pitchFamily="34" charset="-34"/>
              </a:rPr>
              <a:t> โดยใช้อุณหภูมิประมาณ 1,000 องศาเซลเซียส </a:t>
            </a:r>
            <a:r>
              <a:rPr lang="th-TH" altLang="zh-CN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จะได้ถ่านโค้ก น้ำมัน รวมทั้งก๊าซถ่านหิน</a:t>
            </a:r>
            <a:endParaRPr lang="th-TH" altLang="zh-CN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22944" y="478878"/>
            <a:ext cx="240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</a:rPr>
              <a:t>3.4.6 การแปรรูปถ่านหิน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0372" y="922532"/>
            <a:ext cx="86650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00430" algn="l"/>
              </a:tabLs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</a:rPr>
              <a:t>ถ่านหินนอกจากใช้เป็นเชื้อเพลิงโดยตรงแล้ว สามารถแปรรูปเป็นผลิตภัณฑ์อื่น ๆ เพื่อให้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</a:rPr>
              <a:t>ได้เชื้อเพลิง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</a:rPr>
              <a:t>ที่มีคุณภาพและสะอาด กระบวนการแปรรูปแบ่งได้ดังนี้</a:t>
            </a:r>
          </a:p>
          <a:p>
            <a:pPr algn="thaiDist">
              <a:spcAft>
                <a:spcPts val="0"/>
              </a:spcAft>
              <a:tabLst>
                <a:tab pos="810260" algn="l"/>
                <a:tab pos="90043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</a:rPr>
              <a:t>	การ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</a:rPr>
              <a:t>คาร์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</a:rPr>
              <a:t>โบ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</a:rPr>
              <a:t>ไนซ์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</a:rPr>
              <a:t>ถ่านหิน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Coal Carbonization)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</a:rPr>
              <a:t>เป็นการเพิ่มปริมาณคาร์บอนให้ถ่าน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</a:rPr>
              <a:t>หิน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0370" y="2711017"/>
            <a:ext cx="8665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00430" algn="l"/>
              </a:tabLs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</a:rPr>
              <a:t>ผลผลิตที่ได้ คือ ถ่านโค้กนั่นเอง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22944" y="2275350"/>
            <a:ext cx="176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</a:rPr>
              <a:t>3.4.7 ผลผลิตที่ได้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31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94209" y="601379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3.4.9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แกซิฟายถ่านหิน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5813" y="1010559"/>
            <a:ext cx="8632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>
                <a:ea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การ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แกซิฟายถ่าน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หิน เป็น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กระบวนการเผาไหม้ถ่านหินในที่จำกัด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อากาศ โดย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ให้ถ่านหินทำปฏิกิริยากับอากาศและไอน้ำภายใต้อุณหภูมิและความดัน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สูง จะ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ได้ก๊าซเชื้อเพลิงที่ประกอบด้วย ก๊าซไฮโดรเจนและก๊าซคาร์บอนมอนอกไซด์เป็นส่วนใหญ่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ก๊าซจะถูกนำไปทำความสะอาดโดยกำจัดมลพิษก่อนส่งไปใช้งาน กระบวนการนี้เป็นวิธีการผลิตเชื้อเพลิง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146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8052" y="808212"/>
            <a:ext cx="4878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3.4.10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ผลิตเชื้อเพลิงเหลวสังเคราะห์จากถ่านหิน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0371" y="1332277"/>
            <a:ext cx="8643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3600" dirty="0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 กระบวนการ</a:t>
            </a:r>
            <a:r>
              <a:rPr lang="th-TH" sz="2400" b="1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ฟิช</a:t>
            </a:r>
            <a:r>
              <a:rPr lang="th-TH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เชอร์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-</a:t>
            </a:r>
            <a:r>
              <a:rPr lang="th-TH" sz="2400" b="1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โทรปช์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กระบวนการผลิตเชื้อเพลิงเหลวจากถ่านหินทางอ้อม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ได้ผลผลิตทั้งก๊าซและน้ำมันที่คล้าย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ปิโตรเลียม สามารถ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นำไปกลั่นเป็นเชื้อเพลิงชนิดต่าง ๆ ต่อ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ไปได้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70" y="2587872"/>
            <a:ext cx="86432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1200"/>
              </a:spcBef>
              <a:spcAft>
                <a:spcPts val="0"/>
              </a:spcAft>
              <a:tabLst>
                <a:tab pos="900430" algn="l"/>
              </a:tabLst>
            </a:pPr>
            <a:r>
              <a:rPr lang="en-US" b="1" dirty="0" smtClean="0">
                <a:latin typeface="TH SarabunPSK" panose="020B0500040200020003" pitchFamily="34" charset="-34"/>
                <a:ea typeface="SimSun" panose="02010600030101010101" pitchFamily="2" charset="-122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กระบวนการไฮโดรจี</a:t>
            </a:r>
            <a:r>
              <a:rPr lang="th-TH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เนชัน</a:t>
            </a:r>
            <a:r>
              <a:rPr lang="th-TH" sz="2400" dirty="0">
                <a:latin typeface="Calibri" panose="020F0502020204030204" pitchFamily="34" charset="0"/>
                <a:ea typeface="SimSun" panose="02010600030101010101" pitchFamily="2" charset="-122"/>
              </a:rPr>
              <a:t> เป็นกระบวนการผลิตเชื้อเพลิงเหลวจากถ่านหินโดยตรง </a:t>
            </a:r>
            <a:r>
              <a:rPr lang="th-TH" sz="2400" dirty="0" smtClean="0">
                <a:latin typeface="Calibri" panose="020F0502020204030204" pitchFamily="34" charset="0"/>
                <a:ea typeface="SimSun" panose="02010600030101010101" pitchFamily="2" charset="-122"/>
              </a:rPr>
              <a:t/>
            </a:r>
            <a:br>
              <a:rPr lang="th-TH" sz="2400" dirty="0" smtClean="0">
                <a:latin typeface="Calibri" panose="020F0502020204030204" pitchFamily="34" charset="0"/>
                <a:ea typeface="SimSun" panose="02010600030101010101" pitchFamily="2" charset="-122"/>
              </a:rPr>
            </a:br>
            <a:r>
              <a:rPr lang="th-TH" sz="2400" dirty="0" smtClean="0">
                <a:latin typeface="Calibri" panose="020F0502020204030204" pitchFamily="34" charset="0"/>
                <a:ea typeface="SimSun" panose="02010600030101010101" pitchFamily="2" charset="-122"/>
              </a:rPr>
              <a:t>โดย</a:t>
            </a:r>
            <a:r>
              <a:rPr lang="th-TH" sz="2400" dirty="0">
                <a:latin typeface="Calibri" panose="020F0502020204030204" pitchFamily="34" charset="0"/>
                <a:ea typeface="SimSun" panose="02010600030101010101" pitchFamily="2" charset="-122"/>
              </a:rPr>
              <a:t>การเติมไฮโดรเจนที่อยู่ในรูปของก๊าซหรือสารละลายให้ถ่านหิน</a:t>
            </a:r>
            <a:r>
              <a:rPr lang="th-TH" sz="2400" dirty="0">
                <a:latin typeface="TH SarabunPSK" panose="020B0500040200020003" pitchFamily="34" charset="-34"/>
                <a:ea typeface="SimSun" panose="02010600030101010101" pitchFamily="2" charset="-122"/>
              </a:rPr>
              <a:t> ไฮโดรเจนจะเข้าไปทำปฏิกิริยากับคาร์บอนกลายเป็นสารประกอบไฮโดรคาร์บอน อยู่ในรูปของก๊าซและของเหลวคล้ายปิโตรเลียม ซึ่งต้องนำไปผ่านกระบวนการกลั่นและปรับปรุงคุณภาพก่อนนำไปใช้งานต่อไป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37" y="665992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402986" y="1338755"/>
            <a:ext cx="0" cy="3435423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1402986" y="1816678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407748" y="2708976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1407748" y="3700634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1402985" y="4752746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90" y="1597603"/>
            <a:ext cx="4400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90" y="2489901"/>
            <a:ext cx="4400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57" y="3481559"/>
            <a:ext cx="4400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57" y="4533671"/>
            <a:ext cx="4400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3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4250" y="1417543"/>
            <a:ext cx="8635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เชื้อเพลิง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แข็ง (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Rigid Fuel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ที่ให้พลังงานความร้อนเป็นประโยชน์ต่อการดำรงชีวิตของมนุษย์และ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อุตสาหกรรม ได้แก่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ไม้ฟืน ถ่านไม้ ถ่านหิน แกลบ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และชาน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อ้อย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ไม้ฟืนได้รับ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ความนิยมใช้เป็นเชื้อเพลิงตาม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ชนบท เพราะ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หาง่ายไม่ต้องซื้อ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นอกจากนี้ยังสามารถ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ใช้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ชีว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มวลเป็นเชื้อเพลิงผลิตกระแสไฟฟ้าได้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26" y="654365"/>
            <a:ext cx="6518588" cy="64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32475" y="1404180"/>
            <a:ext cx="433952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ไม้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ฟืน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Wood Fuel 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หรือ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Fire Wood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เป็นเชื้อเพลิงที่ใช้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กันอย่างแพร่หลาย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ตั้งแต่สมัยดึกดำบรรพ์จนถึงปัจจุบัน ใช้ปรุงอาหารในครัวเรือน ใช้เป็นเชื้อเพลิงในงานอุตสาหกรรมและโรงไฟฟ้า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ปัจจุบัน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แม้ทางราชการจะควบคุมการบุกรุกทำลายป่า ลดภาษีเชื้อเพลิง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ก๊าซให้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หันมาใช้เชื้อเพลิงก๊าซมากขึ้น หลายท้องถิ่นในชนบทยังคงใช้ฟืนเป็นเชื้อเพลิงหุงต้มประกอบอาหารและใช้ในอุตสาหกรรมขนาดเล็ก เช่น เตาเผาปูนขาว เตาเผาเซรา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มิก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เป็นต้น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6" y="591616"/>
            <a:ext cx="6518588" cy="64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91" y="2075543"/>
            <a:ext cx="3938210" cy="292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657534" y="5389676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ไม้ฟืน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27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48360" y="1409916"/>
            <a:ext cx="86472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ถ่าน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ไม้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Charcoal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เป็นเชื้อเพลิงที่จำเป็นสำหรับปรุงอาหารของคนไทย เพราะอาหารที่ปรุงด้วยไฟจากถ่านไม้ เช่น ไก่ย่าง ปลาย่าง ลาบ น้ำตก ตลอดจนจากการปรุงอาหารอื่น ๆ มีรสดีและกลิ่นหอมชวน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รับประทาน 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ผลิตถ่านไม้ทำได้โดยนำไม้ไปอบไล่ความชื้นและสารระเหย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ออกไป ทำ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ให้ธาตุคาร์บอนในเนื้อถ่านบริสุทธิ์ขึ้นจึงไม่มีควันขณะลุกไหม้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3" y="615448"/>
            <a:ext cx="6472500" cy="64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1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0371" y="1385943"/>
            <a:ext cx="86541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ถ่าน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ไม้ได้จากการแปรรูปไม้ฟืนเพื่อให้ได้เชื้อเพลิงแห้งสังเคราะห์ที่คุณภาพดีขึ้น โดยใช้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กระบวนการคาร์บอนไน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เซชั่น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เป็นการเผาไม้ฟืนในที่จำกัดอากาศ เพื่อไล่ความชื้นและสารระเหยต่าง ๆ ออกไป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ถ่าน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ไม้นอกจากใช้เป็นเชื้อเพลิงในครัวเรือนแล้ว ถ่านไม้คุณภาพดียังสามารถใช้ถลุงโลหะ ขึ้นรูปโลหะ หรือใช้ทำการกรอง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กลิ่นสี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จากน้ำและแก๊สได้ดี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1" y="600121"/>
            <a:ext cx="6472500" cy="64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73" y="3142383"/>
            <a:ext cx="3505198" cy="26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1" y="3156897"/>
            <a:ext cx="3431770" cy="259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114434" y="5952383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ถ่านไม้</a:t>
            </a:r>
            <a:endParaRPr lang="en-US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035734" y="5872481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เตาเผาถ่าน</a:t>
            </a:r>
            <a:endParaRPr lang="en-US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77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78969" y="1590956"/>
            <a:ext cx="85860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6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ถ่าน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หิน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Coals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เป็นเชื้อเพลิงแข็งที่นิยมใช้กันมากทั่วโลก เนื่องจากให้ค่าความร้อนสูง ราคาถูกกว่าเชื้อเพลิง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อื่นและ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มีกระจายอยู่ทั่วโลก ถ่านหินเป็นหินตะกอนชนิดหนึ่ง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เกิด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จากการทับถมกันของซาก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พืชและ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ถูกความร้อนจากใต้ผิวโลกอบเป็นเวลาหลายล้านปี ทำให้สารระเหยต่าง ๆ ระเหยออกไป จนแปรสภาพเป็นถ่านเนื้อ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แน่น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2" y="751361"/>
            <a:ext cx="6487766" cy="6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05705" y="581826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3.4.1 ขั้นตอน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การกำเนิดถ่านหิน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6829" y="1186691"/>
            <a:ext cx="436517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ลำดับ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ที่ </a:t>
            </a:r>
            <a:r>
              <a:rPr lang="th-TH" sz="2400" b="1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ถ่าน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หินจะเกิดบริเวณที่เป็นหนอง บึง แอ่งน้ำ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ที่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ชื้นแฉะ ริมแม่น้ำ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และริม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ทะเล ที่มีระดับต่ำกว่าบริเวณรอบข้างซึ่งเกิดจากการยุบตัวลงหรือบริเวณรอบข้างมีการยกตัวสูงขึ้น เนื่องจากการปรับตัวของผิว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โลก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07394" y="3905023"/>
            <a:ext cx="43535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solidFill>
                  <a:srgbClr val="008000"/>
                </a:solidFill>
                <a:latin typeface="Cordia New" pitchFamily="34" charset="-34"/>
                <a:ea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8000"/>
                </a:solidFill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ลำดับที่ 2</a:t>
            </a:r>
            <a:r>
              <a:rPr lang="th-TH" sz="2400" b="1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บริเวณนี้มี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สภาพแวดล้อม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ที่เอื้ออำนวย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ให้มีพืชเกิดขึ้นและอาศัยอยู่อย่างหนาแน่น 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มี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ทั้งเกิดขึ้นและล้มตายลงติดต่อกันเป็นช่วง ๆ ทำให้มีซากพืชต่าง ๆ สะสมทับถมจำนวนมาก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53" y="1186691"/>
            <a:ext cx="39338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3" y="3939269"/>
            <a:ext cx="39147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0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0372" y="769072"/>
            <a:ext cx="43542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1386840" algn="l"/>
                <a:tab pos="1710690" algn="l"/>
              </a:tabLst>
            </a:pPr>
            <a:r>
              <a:rPr lang="th-TH" b="1" dirty="0" smtClean="0">
                <a:solidFill>
                  <a:srgbClr val="008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8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ลำดับ</a:t>
            </a:r>
            <a:r>
              <a:rPr lang="th-TH" sz="2400" b="1" dirty="0">
                <a:solidFill>
                  <a:srgbClr val="008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 </a:t>
            </a:r>
            <a:r>
              <a:rPr lang="th-TH" sz="2400" b="1" dirty="0" smtClean="0">
                <a:solidFill>
                  <a:srgbClr val="008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เมื่อ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บริเวณนี้มีการผุพังเนื่องจากการเปลี่ยนแปลงของผิวโลกทำให้มีตะกอนดินมาทับถมซากพืชและซากสิ่งมีชีวิตอื่น รวมทั้งมีการเปลี่ยนแปลงสภาพแวดล้อม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 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4605" y="4115357"/>
            <a:ext cx="4294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1386840" algn="l"/>
              </a:tabLst>
            </a:pPr>
            <a:r>
              <a:rPr lang="th-TH" sz="3600" b="1" dirty="0" smtClean="0">
                <a:solidFill>
                  <a:srgbClr val="008000"/>
                </a:solidFill>
                <a:latin typeface="Calibri" panose="020F0502020204030204" pitchFamily="34" charset="0"/>
                <a:ea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8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ลำดับ</a:t>
            </a:r>
            <a:r>
              <a:rPr lang="th-TH" sz="2400" b="1" dirty="0">
                <a:solidFill>
                  <a:srgbClr val="008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 </a:t>
            </a:r>
            <a:r>
              <a:rPr lang="th-TH" sz="2400" b="1" dirty="0" smtClean="0">
                <a:solidFill>
                  <a:srgbClr val="008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อิทธิพล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จากแรงกดดัน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และความ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ร้อนภายในโลกเป็นเวลานาน ทำให้ถ่าน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พีต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ถูกอัดตัวกลายเป็นถ่านหิน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 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62" y="750320"/>
            <a:ext cx="39433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6" y="3764868"/>
            <a:ext cx="39433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7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179</Words>
  <Application>Microsoft Office PowerPoint</Application>
  <PresentationFormat>นำเสนอทางหน้าจอ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8" baseType="lpstr">
      <vt:lpstr>SimSun</vt:lpstr>
      <vt:lpstr>SimSun</vt:lpstr>
      <vt:lpstr>Angsana New</vt:lpstr>
      <vt:lpstr>Arial</vt:lpstr>
      <vt:lpstr>Calibri</vt:lpstr>
      <vt:lpstr>Calibri Light</vt:lpstr>
      <vt:lpstr>Cordia New</vt:lpstr>
      <vt:lpstr>TH SarabunPSK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Amm1</cp:lastModifiedBy>
  <cp:revision>81</cp:revision>
  <dcterms:created xsi:type="dcterms:W3CDTF">2018-10-24T06:38:00Z</dcterms:created>
  <dcterms:modified xsi:type="dcterms:W3CDTF">2021-03-25T02:28:58Z</dcterms:modified>
</cp:coreProperties>
</file>