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619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0597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90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8715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1042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8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679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14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56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844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166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A2EF-303E-457B-AD67-C5C6733A5236}" type="datetimeFigureOut">
              <a:rPr lang="th-TH" smtClean="0"/>
              <a:t>19/08/63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A3DFC-71C2-4518-9AF4-EE37B3BDED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09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slide" Target="slide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9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49100" y="667149"/>
            <a:ext cx="527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ผลกระทบ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ต่อสิ่งแวดล้อมจากยานยนต์ที่ใช้ก๊าซธรรมชาติ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9486" y="1182231"/>
            <a:ext cx="86650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>
                <a:latin typeface="Cordia New" pitchFamily="34" charset="-34"/>
                <a:cs typeface="Cordia New" pitchFamily="34" charset="-34"/>
              </a:rPr>
              <a:t>	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ก๊าซ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ธรรมชาติเป็นเชื้อเพลิงที่เผาไหม้สะอาดกว่าเชื้อเพลิง</a:t>
            </a:r>
            <a:r>
              <a:rPr lang="th-TH" sz="2400" dirty="0" err="1" smtClean="0">
                <a:latin typeface="Cordia New" pitchFamily="34" charset="-34"/>
                <a:cs typeface="Cordia New" pitchFamily="34" charset="-34"/>
              </a:rPr>
              <a:t>ฟอส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ซิ</a:t>
            </a:r>
            <a:r>
              <a:rPr lang="th-TH" sz="2400" dirty="0" err="1" smtClean="0">
                <a:latin typeface="Cordia New" pitchFamily="34" charset="-34"/>
                <a:cs typeface="Cordia New" pitchFamily="34" charset="-34"/>
              </a:rPr>
              <a:t>ลทุก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ชนิด 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เมื่อทดสอบ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ปริมาณการปล่อยมลสารจากไอเสียของเครื่องยนต์ที่ใช้เชื้อเพลิงอื่นเปรียบเทียบกับก๊าซธรรมชาติ พบว่า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รถยนต์ที่ใช้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ก๊าซธรรมชาติเป็น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เชื้อเพลิงจะมีระดับ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การปล่อยสารพิษต่ำกว่าเครื่องยนต์ที่ใช้น้ำมันเชื้อเพลิง โดยเฉพาะ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คาร์บอนมอนอกไซด์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และไนโตรเจนออกไซด์</a:t>
            </a:r>
          </a:p>
        </p:txBody>
      </p:sp>
    </p:spTree>
    <p:extLst>
      <p:ext uri="{BB962C8B-B14F-4D97-AF65-F5344CB8AC3E}">
        <p14:creationId xmlns:p14="http://schemas.microsoft.com/office/powerpoint/2010/main" val="241490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70664" y="718737"/>
            <a:ext cx="25903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4.2.3 ก๊าซ</a:t>
            </a:r>
            <a:r>
              <a:rPr lang="th-TH" sz="2400" b="1" dirty="0" err="1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ชีว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มวล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61256" y="1276372"/>
            <a:ext cx="8621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spc="-10" dirty="0" smtClean="0">
                <a:ea typeface="Cordia New" panose="020B0304020202020204" pitchFamily="34" charset="-34"/>
              </a:rPr>
              <a:t>	</a:t>
            </a:r>
            <a:r>
              <a:rPr lang="th-TH" sz="2400" spc="-1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ก๊าซ</a:t>
            </a:r>
            <a:r>
              <a:rPr lang="th-TH" sz="2400" spc="-10" dirty="0" err="1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ชีว</a:t>
            </a:r>
            <a:r>
              <a:rPr lang="th-TH" sz="2400" spc="-1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มวลเป็น</a:t>
            </a:r>
            <a:r>
              <a:rPr lang="th-TH" sz="2400" spc="-1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เชื้อเพลิงก๊าซที่ผลิตจากถ่านไม้หรือถ่านหิน โดยการ</a:t>
            </a:r>
            <a:r>
              <a:rPr lang="th-TH" sz="2400" spc="-1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เผาในเตาที่จำกัด</a:t>
            </a:r>
            <a:r>
              <a:rPr lang="th-TH" sz="2400" spc="-10" dirty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ปริมาณ</a:t>
            </a:r>
            <a:r>
              <a:rPr lang="th-TH" sz="2400" spc="-10" dirty="0" smtClean="0"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อากาศ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61255" y="2320804"/>
            <a:ext cx="86214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3600" b="1" dirty="0" smtClean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r>
              <a:rPr lang="th-TH" sz="2400" b="1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1. </a:t>
            </a:r>
            <a:r>
              <a:rPr lang="th-TH" sz="2400" b="1" dirty="0" err="1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โพรดิว</a:t>
            </a:r>
            <a:r>
              <a:rPr lang="th-TH" sz="2400" b="1" dirty="0" err="1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เซอร์</a:t>
            </a:r>
            <a:r>
              <a:rPr lang="th-TH" sz="24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ก๊าซ (</a:t>
            </a:r>
            <a:r>
              <a:rPr lang="en-US" sz="24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Producer</a:t>
            </a:r>
            <a:r>
              <a:rPr lang="th-TH" sz="24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Gas)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การผลิตคือให้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ความร้อนแก่ถ่าน</a:t>
            </a:r>
            <a:r>
              <a:rPr lang="th-TH" sz="240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หินหรือ</a:t>
            </a:r>
            <a:r>
              <a:rPr lang="th-TH" sz="2400" spc="-2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ถ่านไม้ในอุปกรณ์ปิดและจำกัดปริมาณอากาศ โดยให้อากาศร้อนผ่านด้านล่างของ</a:t>
            </a:r>
            <a:r>
              <a:rPr lang="th-TH" sz="2400" spc="-2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เตา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1254" y="3514923"/>
            <a:ext cx="862148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2. </a:t>
            </a:r>
            <a:r>
              <a:rPr lang="th-TH" sz="2400" b="1" dirty="0" err="1">
                <a:latin typeface="Cordia New" pitchFamily="34" charset="-34"/>
                <a:cs typeface="Cordia New" pitchFamily="34" charset="-34"/>
              </a:rPr>
              <a:t>คาร์บูเร็ตต์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วอ</a:t>
            </a:r>
            <a:r>
              <a:rPr lang="th-TH" sz="2400" b="1" dirty="0" err="1">
                <a:latin typeface="Cordia New" pitchFamily="34" charset="-34"/>
                <a:cs typeface="Cordia New" pitchFamily="34" charset="-34"/>
              </a:rPr>
              <a:t>เตอร์</a:t>
            </a:r>
            <a:r>
              <a:rPr lang="th-TH" sz="2400" b="1" dirty="0">
                <a:latin typeface="Cordia New" pitchFamily="34" charset="-34"/>
                <a:cs typeface="Cordia New" pitchFamily="34" charset="-34"/>
              </a:rPr>
              <a:t>ก๊าซ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 </a:t>
            </a:r>
            <a:r>
              <a:rPr lang="th-TH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(</a:t>
            </a:r>
            <a:r>
              <a:rPr lang="en-US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Carbureted </a:t>
            </a:r>
            <a:r>
              <a:rPr lang="en-US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Water </a:t>
            </a:r>
            <a:r>
              <a:rPr lang="en-US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Gas)</a:t>
            </a:r>
            <a:r>
              <a:rPr lang="th-TH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คือก๊าซ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ที่ได้จากการพ่นน้ำมันเข้าไป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ผสมกับก๊าซ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จากถ่านหิน 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ซึ่งเป็น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การเพิ่มค่า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ความร้อน แล้วน้ำมัน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จะแตกตัวเป็นก๊าซ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เบา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161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3" y="671151"/>
            <a:ext cx="5679510" cy="61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ตัวเชื่อมต่อตรง 6"/>
          <p:cNvCxnSpPr/>
          <p:nvPr/>
        </p:nvCxnSpPr>
        <p:spPr>
          <a:xfrm>
            <a:off x="1430112" y="1343914"/>
            <a:ext cx="0" cy="1457901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ตัวเชื่อมต่อตรง 7"/>
          <p:cNvCxnSpPr/>
          <p:nvPr/>
        </p:nvCxnSpPr>
        <p:spPr>
          <a:xfrm>
            <a:off x="1430112" y="1821837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ตัวเชื่อมต่อตรง 8"/>
          <p:cNvCxnSpPr/>
          <p:nvPr/>
        </p:nvCxnSpPr>
        <p:spPr>
          <a:xfrm>
            <a:off x="1413102" y="2761864"/>
            <a:ext cx="1057275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>
            <a:hlinkClick r:id="rId3" action="ppaction://hlinksldjump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0764" y="1618954"/>
            <a:ext cx="4404995" cy="405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0">
            <a:hlinkClick r:id="rId5" action="ppaction://hlinksldjump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7269" y="2542471"/>
            <a:ext cx="4403725" cy="4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รูปภาพ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45" y="3994453"/>
            <a:ext cx="2569029" cy="192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9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722" y="1401285"/>
            <a:ext cx="863255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	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เชื้อเพลิงก๊าซ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Gas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Fuel)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หมายถึง เชื้อเพลิงที่อยู่ในสถานะก๊าซภายใต้ความดันและอุณหภูมิปกติ ส่วนประกอบของก๊าซเชื้อเพลิงส่วนใหญ่จะเป็นสารประกอบไฮโดรคาร์บอน ค่าความร้อนของเชื้อเพลิงก๊าซจะขึ้นอยู่กับปริมาณคาร์บอนและโฮโดรเจน 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5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125" y="647951"/>
            <a:ext cx="6480720" cy="59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64" y="2995200"/>
            <a:ext cx="48387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979865" y="5851975"/>
            <a:ext cx="1162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ถังเก็บก๊าซ</a:t>
            </a:r>
            <a:endParaRPr lang="en-US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961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28600" y="1392700"/>
            <a:ext cx="86976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91845" algn="l"/>
                <a:tab pos="997585" algn="l"/>
                <a:tab pos="1260475" algn="l"/>
                <a:tab pos="1530350" algn="l"/>
                <a:tab pos="1681480" algn="l"/>
              </a:tabLst>
            </a:pPr>
            <a:r>
              <a:rPr lang="th-TH" sz="3600" spc="-2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spc="-2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ก๊าซธรรมชาติเป็น</a:t>
            </a:r>
            <a:r>
              <a:rPr lang="th-TH" sz="2400" spc="-2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สารประกอบ</a:t>
            </a:r>
            <a:r>
              <a:rPr lang="th-TH" sz="2400" spc="-2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ไฮโดรคาร์บอน ประกอบด้วยมีเทน </a:t>
            </a:r>
            <a:r>
              <a:rPr lang="th-TH" sz="2400" spc="-2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CH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อี</a:t>
            </a:r>
            <a:r>
              <a:rPr lang="th-TH" sz="2400" spc="-2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เทน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6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</a:t>
            </a:r>
            <a:r>
              <a:rPr lang="th-TH" sz="2400" spc="-2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โป</a:t>
            </a:r>
            <a:r>
              <a:rPr lang="th-TH" sz="2400" spc="-2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รเทน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8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</a:t>
            </a:r>
            <a:r>
              <a:rPr lang="th-TH" sz="2400" spc="-2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และบิ</a:t>
            </a:r>
            <a:r>
              <a:rPr lang="th-TH" sz="2400" spc="-2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วเทน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10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บ่อก๊าซธรรมชาติอาจมีสารไฮโดรคาร์บอนหนักปะปนอยู่บ้าง เช่น </a:t>
            </a:r>
            <a:r>
              <a:rPr lang="th-TH" sz="2400" spc="-2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เพนเทน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5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12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เฮ</a:t>
            </a:r>
            <a:r>
              <a:rPr lang="th-TH" sz="2400" spc="-2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กเซน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6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14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และ</a:t>
            </a:r>
            <a:r>
              <a:rPr lang="th-TH" sz="2400" spc="-2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เฮปเทน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7</a:t>
            </a:r>
            <a:r>
              <a:rPr lang="en-US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H</a:t>
            </a:r>
            <a:r>
              <a:rPr lang="th-TH" sz="2400" spc="-20" baseline="-250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16</a:t>
            </a:r>
            <a:r>
              <a:rPr lang="th-TH" sz="2400" spc="-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) เป็นต้น ดังนั้นอาจแบ่งก๊าซธรรมชาติเป็น 2 ชนิด </a:t>
            </a:r>
            <a:r>
              <a:rPr lang="th-TH" sz="2400" spc="-2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คือ ก๊าซแห้งและก๊าซเปียก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itchFamily="34" charset="-34"/>
            </a:endParaRPr>
          </a:p>
        </p:txBody>
      </p:sp>
      <p:pic>
        <p:nvPicPr>
          <p:cNvPr id="4" name="Picture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442" y="733953"/>
            <a:ext cx="6480720" cy="645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09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53697" y="734743"/>
            <a:ext cx="278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4.2.1 การ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แยกก๊าซธรรมชาติ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47059" y="1232231"/>
            <a:ext cx="86498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91845" algn="l"/>
                <a:tab pos="997585" algn="l"/>
                <a:tab pos="1260475" algn="l"/>
                <a:tab pos="1530350" algn="l"/>
                <a:tab pos="1681480" algn="l"/>
              </a:tabLst>
            </a:pPr>
            <a:r>
              <a:rPr lang="th-TH" sz="3600" spc="-10" dirty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ก๊าซธรรมชาติที่ผ่านการแยกจะสามารถนำมาใช้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ประโยชน์ได้สูงสุด 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เพราะนอกจาก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ส่วนประกอบที่เป็นสารไฮโดรคาร์บอน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แล้ว</a:t>
            </a:r>
            <a:r>
              <a:rPr lang="th-TH" sz="2400" spc="3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ยัง</a:t>
            </a:r>
            <a:r>
              <a:rPr lang="th-TH" sz="2400" spc="3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มีก๊าซอื่นเจือปนอยู่ด้วย เช่น ไนโตรเจน ออกซิเจน คาร์บอนไดออกไซด์ </a:t>
            </a:r>
            <a:r>
              <a:rPr lang="th-TH" sz="2400" spc="3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ก๊าซ</a:t>
            </a:r>
            <a:r>
              <a:rPr lang="th-TH" sz="2400" spc="3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ไฮโดรเจนซัลไฟด์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ซึ่งคาร์บอนไดออกไซด์เมื่อ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แยกออกมาแล้วสามารถนำไปใช้ประโยชน์หลายอย่าง เช่น ทำน้ำแข็งแห้ง สารดับเพลิง งานเชื่อมโลหะ ผลิตน้ำอัดลม เป็นต้น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21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88495" y="605924"/>
            <a:ext cx="79849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4.2.2 การแยก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ประเภทก๊าซ</a:t>
            </a:r>
            <a:r>
              <a:rPr lang="th-TH" sz="2400" b="1" dirty="0" smtClean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ธรรมชาติและ</a:t>
            </a:r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cs typeface="Cordia New" pitchFamily="34" charset="-34"/>
              </a:rPr>
              <a:t>การนำไปใช้ประโยชน์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9485" y="1213740"/>
            <a:ext cx="8621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91845" algn="l"/>
                <a:tab pos="997585" algn="l"/>
                <a:tab pos="1260475" algn="l"/>
                <a:tab pos="1530350" algn="l"/>
                <a:tab pos="1681480" algn="l"/>
              </a:tabLst>
            </a:pPr>
            <a:r>
              <a:rPr lang="th-TH" sz="3600" b="1" spc="-10" dirty="0" smtClean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r>
              <a:rPr lang="th-TH" sz="2400" b="1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1. ก๊าซ</a:t>
            </a:r>
            <a:r>
              <a:rPr lang="th-TH" sz="2400" b="1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ธรรมชาติ (</a:t>
            </a:r>
            <a:r>
              <a:rPr lang="en-US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Natural Gas; NG)</a:t>
            </a:r>
            <a:r>
              <a:rPr lang="th-TH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มีส่วนประกอบ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ส่วน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ใหญ่เป็น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ก๊าซ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มีเทน ก๊าซ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ธรรมชาติจะถูกส่งไปตามท่อภายใต้ความดัน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สูง เพื่อ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ใช้ประโยชน์เป็นเชื้อเพลิงผลิต</a:t>
            </a:r>
            <a:r>
              <a:rPr lang="th-TH" sz="2400" spc="-1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กระแสไฟฟ้าให้</a:t>
            </a:r>
            <a:r>
              <a:rPr lang="th-TH" sz="2400" spc="-1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ความร้อนในโรงงานอุตสาหกรรม เป็นวัตถุดิบในการผลิตปุ๋ยแอมโมเนีย และ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ผลิตภัณฑ์เคมีภัณฑ์อื่น </a:t>
            </a:r>
            <a:r>
              <a:rPr lang="th-TH" sz="240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ๆ</a:t>
            </a:r>
            <a:endParaRPr lang="en-US" sz="24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itchFamily="34" charset="-3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9485" y="3013500"/>
            <a:ext cx="862148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2163" algn="l"/>
                <a:tab pos="996950" algn="l"/>
                <a:tab pos="1260475" algn="l"/>
                <a:tab pos="1530350" algn="l"/>
                <a:tab pos="1681163" algn="l"/>
              </a:tabLst>
            </a:pPr>
            <a:r>
              <a:rPr kumimoji="0" lang="th-TH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</a:rPr>
              <a:t>	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2.</a:t>
            </a:r>
            <a:r>
              <a:rPr kumimoji="0" lang="th-TH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ก๊าซธรรมชาติเหลว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Liquefied Natural Gas; LNG)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ก๊าซธรรมชาติจะถูกทำให้เย็นจัดถึง</a:t>
            </a:r>
            <a:r>
              <a:rPr lang="en-US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–</a:t>
            </a:r>
            <a:r>
              <a:rPr kumimoji="0" lang="th-TH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160 องศาเซลเซียส ซึ่งจะกลายเป็นของเหลว แล้วจึงบรรจุลงในถังควบคุมอุณหภูมิ เมื่อขนส่งถึงปลายทางแล้วก็จะทำให้เปลี่ยนรูปเป็นก๊าซ เพื่อนำไปใช้ประโยชน์ต่อไป</a:t>
            </a:r>
            <a:endParaRPr kumimoji="0" lang="th-TH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071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39486" y="775855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sz="3600" b="1" spc="-10" dirty="0" smtClean="0">
                <a:latin typeface="TH SarabunPSK" panose="020B0500040200020003" pitchFamily="34" charset="-34"/>
                <a:ea typeface="Cordia New" panose="020B0304020202020204" pitchFamily="34" charset="-34"/>
              </a:rPr>
              <a:t>	</a:t>
            </a:r>
            <a:r>
              <a:rPr lang="en-US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3.</a:t>
            </a:r>
            <a:r>
              <a:rPr lang="th-TH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ก๊าซ</a:t>
            </a:r>
            <a:r>
              <a:rPr lang="th-TH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ธรรมชาติอัด (</a:t>
            </a:r>
            <a:r>
              <a:rPr lang="en-US" sz="2400" b="1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Compresses Natural Gas; </a:t>
            </a:r>
            <a:r>
              <a:rPr lang="en-US" sz="2400" b="1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CNG)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เป็น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ก๊าซธรรมชาติที่ถูกอัดในถังภายใต้ความดันสูง (ประมาณ 2</a:t>
            </a:r>
            <a:r>
              <a:rPr lang="en-US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,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400 ปอนด์ต่อตารางนิ้ว) </a:t>
            </a:r>
            <a:r>
              <a:rPr lang="th-TH" sz="2400" spc="-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ใช้</a:t>
            </a:r>
            <a:r>
              <a:rPr lang="th-TH" sz="2400" spc="-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เป็นเชื้อเพลิงในโรงงานอุตสาหกรรมและเชื้อเพลิงสำหรับรถยนต์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9486" y="2609046"/>
            <a:ext cx="868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600" b="1" dirty="0" smtClean="0">
                <a:ea typeface="Cordia New" panose="020B0304020202020204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4. ก๊าซ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ธรรมชาติอัดสำหรับยานยนต์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Natural Gas for Vehicles; NGV)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เป็นก๊าซ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ธรรมชาติอัด (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CNG)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ที่เจาะจงนำมาใช้กับรถยนต์โดยเฉพาะ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ดังนั้นถัง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เติมก๊าซของรถยนต์จะต้องหนาและแข็งแรง เพื่อสามารถทนแรงดันสูงได้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004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1256" y="932582"/>
            <a:ext cx="86214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	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5. ก๊าซ</a:t>
            </a:r>
            <a:r>
              <a:rPr lang="th-TH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ปิโตรเลียมเหลว (</a:t>
            </a:r>
            <a:r>
              <a:rPr lang="en-US" sz="2400" b="1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Liquefied Petroleum Gas; </a:t>
            </a:r>
            <a:r>
              <a:rPr lang="en-US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LPG)</a:t>
            </a:r>
            <a:r>
              <a:rPr lang="th-TH" sz="2400" b="1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ส่วนผสมระหว่าง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ก๊าซ</a:t>
            </a:r>
            <a:b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</a:b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โพ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รเพน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และบิ</a:t>
            </a:r>
            <a:r>
              <a:rPr lang="th-TH" sz="240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วเทน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2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เนื่องจาก</a:t>
            </a:r>
            <a:r>
              <a:rPr lang="th-TH" sz="2400" spc="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เป็นก๊าซ</a:t>
            </a:r>
            <a:r>
              <a:rPr lang="th-TH" sz="2400" spc="2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หนักจึงถูกอัด</a:t>
            </a:r>
            <a:r>
              <a:rPr lang="th-TH" sz="2400" spc="2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ให้เป็นของเหลวภายใต้ความดันต่ำ ก๊าซปิโตรเลียมเหลวนิยมเรียก ก๊าซหุงต้ม เนื่องจากถูกนำไปใช้ในครัวเป็นส่วนใหญ่ ต่อมาถูกนำไปใช้เป็นเชื้อเพลิงสำหรับรถยนต์ และให้ความร้อนในโรงงานอุตสาหกรรมต่าง ๆ</a:t>
            </a:r>
            <a:endParaRPr lang="th-TH" sz="24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7184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743411" y="738388"/>
            <a:ext cx="3498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/>
            <a:r>
              <a:rPr lang="th-TH" sz="2400" b="1" dirty="0">
                <a:solidFill>
                  <a:srgbClr val="C00000"/>
                </a:solidFill>
                <a:latin typeface="Cordia New" pitchFamily="34" charset="-34"/>
                <a:ea typeface="Cordia New" pitchFamily="34" charset="-34"/>
                <a:cs typeface="Cordia New" pitchFamily="34" charset="-34"/>
              </a:rPr>
              <a:t>การใช้ก๊าซธรรมชาติสำหรับยานยนต์</a:t>
            </a:r>
            <a:endParaRPr lang="th-TH" sz="2400" dirty="0">
              <a:solidFill>
                <a:srgbClr val="C00000"/>
              </a:solidFill>
              <a:latin typeface="Cordia New" pitchFamily="34" charset="-34"/>
              <a:cs typeface="Cordia New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39485" y="1306232"/>
            <a:ext cx="8654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791845" algn="l"/>
                <a:tab pos="997585" algn="l"/>
                <a:tab pos="1260475" algn="l"/>
                <a:tab pos="1530350" algn="l"/>
                <a:tab pos="1681480" algn="l"/>
              </a:tabLst>
            </a:pP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	เนื่องจาก</a:t>
            </a:r>
            <a:r>
              <a:rPr lang="th-TH" sz="2400" dirty="0">
                <a:latin typeface="Cordia New" pitchFamily="34" charset="-34"/>
                <a:cs typeface="Cordia New" pitchFamily="34" charset="-34"/>
              </a:rPr>
              <a:t>ราคาน้ำมันเชื้อเพลิงนับวันราคายิ่ง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สูงขึ้น 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รัฐบาลจึงพยายาม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ผลักดันให้ประชาชนเปลี่ยนมา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ใช้ก๊าซธรรมชาติ เพราะมีราคา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ถูกกว่าน้ำมันเบนซินและ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ดีเซลประมาณ 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3 เท่า</a:t>
            </a:r>
            <a:r>
              <a:rPr lang="th-TH" sz="2400" dirty="0" smtClean="0">
                <a:latin typeface="Cordia New" pitchFamily="34" charset="-34"/>
                <a:cs typeface="Cordia New" pitchFamily="34" charset="-34"/>
              </a:rPr>
              <a:t> ซึ่ง</a:t>
            </a:r>
            <a:r>
              <a:rPr lang="th-TH" sz="2400" dirty="0" smtClean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นอกจาก</a:t>
            </a:r>
            <a:r>
              <a:rPr lang="th-TH" sz="2400" dirty="0">
                <a:latin typeface="Cordia New" panose="020B0304020202020204" pitchFamily="34" charset="-34"/>
                <a:ea typeface="Cordia New" panose="020B0304020202020204" pitchFamily="34" charset="-34"/>
                <a:cs typeface="Cordia New" pitchFamily="34" charset="-34"/>
              </a:rPr>
              <a:t>ประหยัดกว่าแล้ว </a:t>
            </a:r>
            <a:r>
              <a:rPr lang="en-US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NGV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ยังเป็นเชื้อเพลิง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สะอาดสามารถ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เผาไหม้ได้สมบูรณ์ เกิดมลภาวะน้อย</a:t>
            </a:r>
            <a:r>
              <a:rPr lang="th-TH" sz="2400" spc="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กว่าเบนซินและดีเซลมาก </a:t>
            </a:r>
            <a:r>
              <a:rPr lang="th-TH" sz="2400" spc="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และ </a:t>
            </a:r>
            <a:r>
              <a:rPr lang="en-US" sz="2400" spc="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NGV</a:t>
            </a:r>
            <a:r>
              <a:rPr lang="th-TH" sz="2400" spc="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th-TH" sz="2400" spc="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ยังมี</a:t>
            </a:r>
            <a:r>
              <a:rPr lang="th-TH" sz="2400" spc="1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ค่าออก</a:t>
            </a:r>
            <a:r>
              <a:rPr lang="th-TH" sz="2400" spc="10" dirty="0" err="1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เทน</a:t>
            </a:r>
            <a:r>
              <a:rPr lang="th-TH" sz="2400" spc="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(</a:t>
            </a:r>
            <a:r>
              <a:rPr lang="en-US" sz="2400" spc="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Octane</a:t>
            </a:r>
            <a:r>
              <a:rPr lang="th-TH" sz="2400" spc="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</a:t>
            </a:r>
            <a:r>
              <a:rPr lang="en-US" sz="2400" spc="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Number)</a:t>
            </a:r>
            <a:r>
              <a:rPr lang="th-TH" sz="2400" spc="1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 สูงถึง 120 จึงเป็นผลดีต่อ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เครื่องยนต์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เบนซินจาก</a:t>
            </a:r>
            <a:r>
              <a:rPr lang="th-TH" sz="2400" dirty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ปัญหาการน็อกของ</a:t>
            </a:r>
            <a:r>
              <a:rPr lang="th-TH" sz="2400" dirty="0" smtClean="0">
                <a:latin typeface="Cordia New" pitchFamily="34" charset="-34"/>
                <a:ea typeface="Cordia New" panose="020B0304020202020204" pitchFamily="34" charset="-34"/>
                <a:cs typeface="Cordia New" pitchFamily="34" charset="-34"/>
              </a:rPr>
              <a:t>เครื่องยนต์</a:t>
            </a:r>
            <a:endParaRPr lang="th-TH" sz="2400" dirty="0" smtClean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033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39</Words>
  <Application>Microsoft Office PowerPoint</Application>
  <PresentationFormat>นำเสนอทางหน้าจอ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11</vt:i4>
      </vt:variant>
    </vt:vector>
  </HeadingPairs>
  <TitlesOfParts>
    <vt:vector size="12" baseType="lpstr"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www.easyosteam.com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Windows7 V.11_x64</dc:creator>
  <cp:lastModifiedBy>Windows User</cp:lastModifiedBy>
  <cp:revision>41</cp:revision>
  <dcterms:created xsi:type="dcterms:W3CDTF">2018-10-24T06:38:00Z</dcterms:created>
  <dcterms:modified xsi:type="dcterms:W3CDTF">2020-08-19T03:41:19Z</dcterms:modified>
</cp:coreProperties>
</file>