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61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97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90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7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0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8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79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14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6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4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66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0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23.xml"/><Relationship Id="rId4" Type="http://schemas.openxmlformats.org/officeDocument/2006/relationships/slide" Target="slide4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26.xml"/><Relationship Id="rId7" Type="http://schemas.openxmlformats.org/officeDocument/2006/relationships/slide" Target="slide3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8.xml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953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722525" y="756068"/>
            <a:ext cx="5373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1.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b="1" spc="-20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น้ำมันหล่อลื่น</a:t>
            </a:r>
            <a:r>
              <a:rPr lang="th-TH" sz="2400" b="1" spc="-20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พื้นฐานจากน้ำมันดิบฐานพารา</a:t>
            </a:r>
            <a:r>
              <a:rPr lang="th-TH" sz="2400" b="1" spc="-20" dirty="0" err="1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ฟินิก</a:t>
            </a:r>
            <a:r>
              <a:rPr lang="th-TH" sz="2400" b="1" spc="-20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(ต่อ) 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67388" y="1340269"/>
            <a:ext cx="798269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(7)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เกิดไขได้</a:t>
            </a: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</a:t>
            </a:r>
          </a:p>
          <a:p>
            <a:pPr algn="thaiDist"/>
            <a:endParaRPr lang="en-US" sz="800" dirty="0" smtClean="0">
              <a:solidFill>
                <a:prstClr val="black"/>
              </a:solidFill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pPr lvl="0" algn="thaiDist"/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(8)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มีค่าดัชนีความข้นใส</a:t>
            </a: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สูง</a:t>
            </a:r>
          </a:p>
          <a:p>
            <a:pPr lvl="0" algn="thaiDist"/>
            <a:endParaRPr lang="th-TH" sz="800" dirty="0" smtClean="0">
              <a:solidFill>
                <a:prstClr val="black"/>
              </a:solidFill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pPr algn="thaiDist"/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(9)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ถ้าเผาไหม้จะให้เขม่าแข็ง แต่หลุดล่อนได้</a:t>
            </a: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ง่าย</a:t>
            </a:r>
          </a:p>
          <a:p>
            <a:pPr algn="thaiDist"/>
            <a:endParaRPr lang="th-TH" sz="800" dirty="0" smtClean="0">
              <a:solidFill>
                <a:prstClr val="black"/>
              </a:solidFill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pPr algn="thaiDist"/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(10)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โมเลกุลของสารไฮโดรคาร์บอนยึดเกาะกันเหนียวแน่น ทำให้ฟิล์มน้ำมันแตกตัว</a:t>
            </a: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ยาก</a:t>
            </a:r>
          </a:p>
          <a:p>
            <a:pPr algn="thaiDist"/>
            <a:endParaRPr lang="th-TH" sz="800" dirty="0" smtClean="0">
              <a:solidFill>
                <a:prstClr val="black"/>
              </a:solidFill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pPr lvl="0" algn="thaiDist"/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(11)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มีค่าต้านทานการทำปฏิกิริยากับออกซิเจนได้</a:t>
            </a: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</a:t>
            </a:r>
          </a:p>
          <a:p>
            <a:pPr lvl="0" algn="thaiDist"/>
            <a:endParaRPr lang="th-TH" sz="800" dirty="0" smtClean="0">
              <a:solidFill>
                <a:prstClr val="black"/>
              </a:solidFill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pPr algn="thaiDist"/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(12)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ฟิล์มน้ำมันเหนียวและ</a:t>
            </a: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แข็งแรง</a:t>
            </a:r>
            <a:endParaRPr lang="en-US" sz="2400" dirty="0">
              <a:solidFill>
                <a:prstClr val="black"/>
              </a:solidFill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986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94999" y="441983"/>
            <a:ext cx="7780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6.2.3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ของน้ำมันหล่อลื่นพื้นฐานจาก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ปิโตรเลียม (ต่อ)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0372" y="93967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     2.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b="1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น้ำมันหล่อลื่น</a:t>
            </a:r>
            <a:r>
              <a:rPr lang="th-TH" sz="2400" b="1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พื้นฐานจากน้ำมันดิบฐาน</a:t>
            </a:r>
            <a:r>
              <a:rPr lang="th-TH" sz="2400" b="1" spc="-2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แนพธินิก</a:t>
            </a:r>
            <a:r>
              <a:rPr lang="th-TH" sz="2400" b="1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(</a:t>
            </a:r>
            <a:r>
              <a:rPr lang="en-US" sz="2400" b="1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Naphthenic Base Oil)</a:t>
            </a:r>
            <a:r>
              <a:rPr lang="en-US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คุณสมบัติ </a:t>
            </a: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คือ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69931" y="177403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(1) จุดวาบไฟต่ำ	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580817" y="2318670"/>
            <a:ext cx="1900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(2) มีการระเหยตัวต่ำ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80808" y="2794268"/>
            <a:ext cx="5244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(3) รักษาคุณสมบัติโครงสร้างทางเคมีได้</a:t>
            </a: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ดีพอสมควร</a:t>
            </a:r>
            <a:endParaRPr lang="th-TH" sz="2400" spc="-20" dirty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86470" y="334154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(4) มีจุดไหลเทต่ำ	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575584" y="3853176"/>
            <a:ext cx="3740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(5) มีความถ่วงจำเพาะสูงและรวมตัวกันได้ดี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80828" y="4354271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(6) มีคุณสมบัติทางการหล่อลื่นต่ำ	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582038" y="4822000"/>
            <a:ext cx="2365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(7) มีค่าดัชนีความข้นใสต่ำ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586470" y="5300628"/>
            <a:ext cx="2997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(8) เมื่อเผาไหม้จะให้เขม่าที่อ่อนตัว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586470" y="5746954"/>
            <a:ext cx="6825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(9) การยึดเกาะโมเลกุลของสารประกอบไฮโดรคาร์บอนดีเป็นบางส่วน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560398" y="6182715"/>
            <a:ext cx="5286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(10) มีความต้านทานการเกิดปฏิกิริยากับออกซิเจนต่ำ</a:t>
            </a:r>
          </a:p>
        </p:txBody>
      </p:sp>
    </p:spTree>
    <p:extLst>
      <p:ext uri="{BB962C8B-B14F-4D97-AF65-F5344CB8AC3E}">
        <p14:creationId xmlns:p14="http://schemas.microsoft.com/office/powerpoint/2010/main" val="334866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11707" y="611911"/>
            <a:ext cx="6112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6.2.3 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ของน้ำมันหล่อลื่นพื้นฐานจาก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ปิโตรเลียม (ต่อ)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3915" y="1175177"/>
            <a:ext cx="8599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     3.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b="1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น้ำมันหล่อลื่นพื้นฐานจากน้ำมันดิบ</a:t>
            </a:r>
            <a:r>
              <a:rPr lang="th-TH" sz="2400" b="1" spc="-2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ฐานอะโรแมติก</a:t>
            </a:r>
            <a:r>
              <a:rPr lang="th-TH" sz="2400" b="1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(</a:t>
            </a:r>
            <a:r>
              <a:rPr lang="en-US" sz="2400" b="1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Aromatic Base Oil)</a:t>
            </a:r>
            <a:r>
              <a:rPr lang="en-US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คุณสมบัติ คือ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96727" y="2006174"/>
            <a:ext cx="69376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(1) มี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ค่าดัชนีความข้นใส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ต่ำ</a:t>
            </a:r>
          </a:p>
          <a:p>
            <a:endParaRPr lang="th-TH" sz="800" dirty="0" smtClean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มีจุดไหลเทต่ำ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มาก</a:t>
            </a:r>
          </a:p>
          <a:p>
            <a:endParaRPr lang="th-TH" sz="800" dirty="0" smtClean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3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ไม่มี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ไข</a:t>
            </a:r>
          </a:p>
          <a:p>
            <a:endParaRPr lang="th-TH" sz="800" dirty="0" smtClean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4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คุณสมบัติทางการหล่อลื่นไม่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</a:t>
            </a:r>
          </a:p>
          <a:p>
            <a:endParaRPr lang="th-TH" sz="800" dirty="0" smtClean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โครงสร้างการจับตัวระหว่างคาร์บอนกับไฮโดรเจนไม่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เสถียร</a:t>
            </a:r>
          </a:p>
          <a:p>
            <a:endParaRPr lang="th-TH" sz="800" dirty="0" smtClean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6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คุณสมบัติในการต้านทานการเกิดปฏิกิริยากับออกซิเจน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ต่ำ</a:t>
            </a:r>
          </a:p>
          <a:p>
            <a:endParaRPr lang="th-TH" sz="800" dirty="0" smtClean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7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รักษาคุณสมบัติทางเคมีได้ไม่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แน่นอน</a:t>
            </a:r>
          </a:p>
        </p:txBody>
      </p:sp>
    </p:spTree>
    <p:extLst>
      <p:ext uri="{BB962C8B-B14F-4D97-AF65-F5344CB8AC3E}">
        <p14:creationId xmlns:p14="http://schemas.microsoft.com/office/powerpoint/2010/main" val="155357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63675" y="653686"/>
            <a:ext cx="7616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6.2.3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ของน้ำมันหล่อลื่นพื้นฐานจาก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ปิโตรเลียม (ต่อ)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0371" y="1115351"/>
            <a:ext cx="86535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4.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น้ำมันหล่อลื่น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พื้นฐานจากน้ำมันสังเคราะห์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Synthetic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Base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Oil)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เป็นน้ำมันที่สังเคราะห์ขึ้นด้วยกระบวนการทางเคมี วัสดุที่นำมาสังเคราะห์มักมาจากน้ำมันปิโตรเลียม ส่วนใหญ่ใช้เป็นน้ำมันหล่อลื่นพื้นฐานในงานพิเศษเฉพาะที่ต้องการคุณสมบัติพิเศษในด้านดัชนีความข้นใสสูง จุดไหลเทต่ำ และมีการระเหยต่ำ เป็น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ต้น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496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754521" y="633929"/>
            <a:ext cx="3490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6.2.4 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ผลิตน้ำมันหล่อลื่นพื้นฐาน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8597" y="1323608"/>
            <a:ext cx="86432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1. การ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กลั่น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Distillation)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คือ การนำส่วน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ที่เหลือไปผ่านหอกลั่นสุญญากาศ เพื่อที่จะให้ส่วนหนัก ๆ ที่เป็น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น้ำมันหล่อลื่น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8597" y="2523015"/>
            <a:ext cx="86432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</a:t>
            </a:r>
            <a:r>
              <a:rPr lang="th-TH" sz="2400" b="1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การสกัดด้วยตัวทำละลาย (</a:t>
            </a:r>
            <a:r>
              <a:rPr lang="en-US" sz="2400" b="1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Solvent Extraction)</a:t>
            </a: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คือ 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การกำจัด</a:t>
            </a: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สารจำพวก </a:t>
            </a:r>
            <a:r>
              <a:rPr lang="th-TH" sz="2400" dirty="0" err="1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อะ</a:t>
            </a:r>
            <a:r>
              <a:rPr lang="th-TH" sz="2400" dirty="0" err="1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โรแม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ติ</a:t>
            </a:r>
            <a:r>
              <a:rPr lang="th-TH" sz="2400" dirty="0" err="1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กด้วย</a:t>
            </a:r>
            <a:r>
              <a:rPr lang="th-TH" sz="2400" spc="-2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ตัวทำละลายโดยการ</a:t>
            </a:r>
            <a:r>
              <a:rPr lang="th-TH" sz="2400" spc="-20" dirty="0" err="1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ใช้ฟีนอล</a:t>
            </a:r>
            <a:r>
              <a:rPr lang="th-TH" sz="2400" spc="-2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(</a:t>
            </a:r>
            <a:r>
              <a:rPr lang="en-US" sz="2400" spc="-2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Phenol; C</a:t>
            </a:r>
            <a:r>
              <a:rPr lang="th-TH" sz="2400" spc="-20" baseline="-250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6</a:t>
            </a:r>
            <a:r>
              <a:rPr lang="en-US" sz="2400" spc="-2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H</a:t>
            </a:r>
            <a:r>
              <a:rPr lang="th-TH" sz="2400" spc="-20" baseline="-250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</a:t>
            </a:r>
            <a:r>
              <a:rPr lang="en-US" sz="2400" spc="-2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OH)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51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13428" y="672384"/>
            <a:ext cx="4151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6.2.4 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ผลิตน้ำมันหล่อลื่น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พื้นฐาน (ต่อ) 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599" y="1160285"/>
            <a:ext cx="86868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3600" b="1" dirty="0" smtClean="0">
                <a:latin typeface="TH SarabunPSK" panose="020B0500040200020003" pitchFamily="34" charset="-34"/>
                <a:ea typeface="SimSun" panose="02010600030101010101" pitchFamily="2" charset="-122"/>
              </a:rPr>
              <a:t>	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3.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ไฮโดร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ไฟนิ่ง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Hydrofining)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คือ กรรมวิธีการเติมไฮโดรเจนสำหรับเปลี่ยนแปลงรูปโมเลกุลของ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สารประกอบกำมะถัน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ไนโตรเจน กรด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และไฮโดรคาร์บอน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ที่ไม่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อิ่มตัว เพื่อ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ทำให้น้ำมันมีสีสวยขึ้น สีคงตัวได้นาน เขม่าลดลง และมีอายุการใช้งานนานขึ้น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8596" y="2676958"/>
            <a:ext cx="8686803" cy="87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4.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การ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แยกไขออก (</a:t>
            </a:r>
            <a:r>
              <a:rPr lang="en-US" sz="2400" b="1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Dewaxing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เพื่อให้มีจุดไหลเทต่ำ (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Pour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Point)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สามารถใช้งานได้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ดีที่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อุณหภูมิต่ำ หรือใช้ในฤดูหนาวได้ดี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8601" y="3756244"/>
            <a:ext cx="8686802" cy="928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การ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แยก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แอสฟัลต์ 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Asphalt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Separation)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คือ การแยกสารจำพวกยางมะ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ตอยออก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จากน้ำมันหล่อลื่นส่วนหนัก ๆ </a:t>
            </a:r>
            <a:r>
              <a:rPr lang="en-US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 </a:t>
            </a:r>
            <a:endParaRPr lang="en-US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233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502478" y="711498"/>
            <a:ext cx="6519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6.2.5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ของน้ำมันหล่อลื่นพื้นฐานเมื่อผ่านออกมาจากโรงกลั่น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2142" y="1490550"/>
            <a:ext cx="85997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ความ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หนืดหรือความข้นใส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หมายถึง ความใสและความข้นของน้ำมันโดยวัดที่อุณหภูมิ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ใดอุณหภูมิ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หนึ่ง น้ำมันที่มีความข้นใสต่ำจะไหลง่าย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ส่วนน้ำมัน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ที่มีความข้นใส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สูงจะไหลยาก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1257" y="2736502"/>
            <a:ext cx="85997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ความ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ต้านทานการรวมตัวกับออกซิเจน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เมื่อ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สารไฮโดรคาร์บอนสัมผัสกับออกซิเจนใน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อากาศจะ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ทำปฏิกิริยากัน ทำให้เกิดสิ่งไม่พึ่งประสงค์หลายชนิด เช่น กรด ความ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เหนียว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911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5386" y="628215"/>
            <a:ext cx="6437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6.2.5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ของน้ำมันหล่อลื่นพื้นฐานเมื่อผ่านออกมาจากโรง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กลั่น 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7878" y="1234899"/>
            <a:ext cx="86682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3. จุด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วาบไฟ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อุณหภูมิของน้ำมันที่ได้รับความร้อนจนกลายเป็นไอ แล้วลุกวาบขึ้นเมื่อโดนเปลวไฟ จุดวาบไฟมีความสำคัญเกี่ยวกับความปลอดภัย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7878" y="2333406"/>
            <a:ext cx="86682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4. จุด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ไหลเท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อุณหภูมิต่ำสุด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ที่น้ำมัน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จะไหลได้โดยไม่มีอะไรมารบกวน สำหรับในการใช้งานที่อุณหภูมิต่ำ จำเป็นที่จะต้องเลือกใช้น้ำมันที่มีจุดไหลเทต่ำ</a:t>
            </a:r>
          </a:p>
        </p:txBody>
      </p:sp>
    </p:spTree>
    <p:extLst>
      <p:ext uri="{BB962C8B-B14F-4D97-AF65-F5344CB8AC3E}">
        <p14:creationId xmlns:p14="http://schemas.microsoft.com/office/powerpoint/2010/main" val="5706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66727" y="1505624"/>
            <a:ext cx="3310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6.3.1 ประเภท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ของสารเพิ่มคุณภาพ</a:t>
            </a:r>
          </a:p>
        </p:txBody>
      </p:sp>
      <p:pic>
        <p:nvPicPr>
          <p:cNvPr id="6" name="Picture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27" y="708587"/>
            <a:ext cx="6408712" cy="63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905244" y="2078463"/>
            <a:ext cx="5151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1. สารเพิ่มคุณภาพด้านเคมี </a:t>
            </a:r>
            <a:endParaRPr lang="en-US" sz="2400" b="1" dirty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74821" y="2656109"/>
            <a:ext cx="6204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(1) สารต้านการเกิดปฏิกิริยาออกซิเดชัน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Anti-Oxidants)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81734" y="3213211"/>
            <a:ext cx="5627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(2) สารป้องกันการกัดกร่อน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Corrosion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Inhibitors)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74820" y="3727470"/>
            <a:ext cx="4927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(3) สารป้องกันสนิม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Anti–Rust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Additives)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873579" y="4283348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(4) สารป้องกันการสึกหรอ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Anti–Wear Additives)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881727" y="4812881"/>
            <a:ext cx="5355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สารรับแรงกดสูง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Extreme Pressure Additives)</a:t>
            </a:r>
            <a:endParaRPr lang="th-TH" sz="2400" b="1" dirty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50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80570" y="4488505"/>
            <a:ext cx="6824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thaiDist"/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(10)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เปลี่ยนแปลงความ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ฝืด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Friction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Modifiers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31260" y="827318"/>
            <a:ext cx="3148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1. สาร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เพิ่มคุณภาพด้านเคมี (ต่อ)</a:t>
            </a:r>
            <a:endParaRPr lang="en-US" sz="2400" b="1" dirty="0">
              <a:solidFill>
                <a:srgbClr val="C00000"/>
              </a:solidFill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81742" y="1591588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(6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</a:t>
            </a:r>
            <a:r>
              <a:rPr lang="th-TH" sz="2400" spc="-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สารชะล้างและกระจายสิ่งสกปรก </a:t>
            </a:r>
            <a:r>
              <a:rPr lang="en-US" sz="2400" spc="-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(Detergents and Dispersants)</a:t>
            </a:r>
            <a:r>
              <a:rPr lang="th-TH" sz="2400" spc="-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en-US" sz="2400" spc="-10" dirty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91462" y="2309373"/>
            <a:ext cx="3224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7)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spc="-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สารที่เป็นด่าง </a:t>
            </a:r>
            <a:r>
              <a:rPr lang="en-US" sz="2400" spc="-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(Alkaline Agents)</a:t>
            </a:r>
            <a:r>
              <a:rPr lang="th-TH" sz="2400" spc="-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80576" y="2997405"/>
            <a:ext cx="5204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thaiDist">
              <a:tabLst>
                <a:tab pos="990600" algn="l"/>
              </a:tabLs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(8)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สารขับน้ำ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Water Repellents) </a:t>
            </a:r>
            <a:r>
              <a:rPr lang="en-US" sz="2400" dirty="0">
                <a:solidFill>
                  <a:srgbClr val="0033CC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69690" y="3741708"/>
            <a:ext cx="6999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(9)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สารลดปฏิกิริยาเร่งของผิวโลหะ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(Metal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Deactivators)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solidFill>
                  <a:srgbClr val="0033CC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93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65" y="554601"/>
            <a:ext cx="5679510" cy="61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641214" y="1227364"/>
            <a:ext cx="0" cy="367990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>
            <a:off x="1641214" y="1705287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1645976" y="2757800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1645976" y="3862700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1657876" y="4878700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33" y="4122115"/>
            <a:ext cx="2569029" cy="1926772"/>
          </a:xfrm>
          <a:prstGeom prst="rect">
            <a:avLst/>
          </a:prstGeom>
        </p:spPr>
      </p:pic>
      <p:pic>
        <p:nvPicPr>
          <p:cNvPr id="13" name="Picture 23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5380" y="1486529"/>
            <a:ext cx="4404995" cy="43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4">
            <a:hlinkClick r:id="rId6" action="ppaction://hlinksldjump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55380" y="2553113"/>
            <a:ext cx="4404995" cy="42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5">
            <a:hlinkClick r:id="rId8" action="ppaction://hlinksldjump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55380" y="3643941"/>
            <a:ext cx="4404995" cy="43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6">
            <a:hlinkClick r:id="rId10" action="ppaction://hlinksldjump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0781" y="4659942"/>
            <a:ext cx="4404995" cy="43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09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15036" y="874218"/>
            <a:ext cx="379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6.3.1 ประเภท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ของสารเพิ่ม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คุณภาพ (ต่อ)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12731" y="1577241"/>
            <a:ext cx="3164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2. สาร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เพิ่มคุณภาพด้านกายภาพ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72588" y="2306813"/>
            <a:ext cx="7434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(1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เพิ่มค่าดัชนีความข้นใส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(Viscosity Index Improver) </a:t>
            </a:r>
            <a:endParaRPr lang="th-TH" sz="2400" dirty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72588" y="3028372"/>
            <a:ext cx="8349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สารลดจุดไหลเท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(Pour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Point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Depressants)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72588" y="37669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3)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สารป้องกันการเกิดฟอง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(Anti–</a:t>
            </a:r>
            <a:r>
              <a:rPr lang="en-US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Foamants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70861" y="44977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4)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สารเพิ่มความเหนียว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(Tackiness Agents)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68480" y="5188462"/>
            <a:ext cx="8098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สารเพิ่มความลื่นและความแข็งแรงของฟิล์มน้ำมัน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(Oiliness &amp; Film Strength)</a:t>
            </a:r>
            <a:endParaRPr lang="th-TH" sz="24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835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27023" y="870506"/>
            <a:ext cx="3648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 2. สารเพิ่มคุณภาพด้านกายภาพ (ต่อ)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92339" y="1582263"/>
            <a:ext cx="4953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6)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สารใช้ให้น้ำมันผสมเข้ากับน้ำ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(Emulsifiers)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73111" y="2327977"/>
            <a:ext cx="5136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7)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สารหล่อลื่นที่เป็นของแข็ง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(Solid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Lubricants)</a:t>
            </a:r>
            <a:endParaRPr lang="th-TH" sz="2400" dirty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61386" y="3045730"/>
            <a:ext cx="1319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8)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สี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(Dyes)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92339" y="3759763"/>
            <a:ext cx="5965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9)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สารฆ่าเชื้อโรค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(Antiseptic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หรือ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Germicides)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92339" y="4470541"/>
            <a:ext cx="2787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10)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สารเพิ่มกลิ่น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(Odorants)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solidFill>
                  <a:srgbClr val="0033CC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 </a:t>
            </a:r>
            <a:endParaRPr lang="th-TH" sz="2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40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625567" y="803690"/>
            <a:ext cx="3437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6.3.2 ประโยชน์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ของสารเพิ่มคุณภาพ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61703" y="1531901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cs typeface="Cordia New" pitchFamily="34" charset="-34"/>
              </a:rPr>
              <a:t>1. ปรับให้น้ำมันมีคุณสมบัติในการหล่อลื่นได้สมบูรณ์ตลอดอายุการใช้งาน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72589" y="2174657"/>
            <a:ext cx="7923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cs typeface="Cordia New" pitchFamily="34" charset="-34"/>
              </a:rPr>
              <a:t>2. ปรับค่าความหนืดหรือความข้นใสของน้ำมันหล่อลื่นตามอุณหภูมิการทำงานที่แตกต่างกัน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70077" y="2813928"/>
            <a:ext cx="7097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3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. ทำให้น้ำมันหล่อลื่นมีคุณสมบัติพิเศษเฉพาะอย่าง 	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81800" y="3411931"/>
            <a:ext cx="7957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4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. ช่วยลดการสึกหรอและยืดอายุการใช้งานของเครื่องจักรกลหรือเครื่องยนต์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83475" y="4039099"/>
            <a:ext cx="6039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5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. ทำให้น้ำมันหล่อลื่นมีอายุการใช้งานที่นานขึ้น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908829" y="4552351"/>
            <a:ext cx="6823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6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. ทำให้เครื่องจักรกลหรือเครื่องยนต์มีสมรรถนะในการทำงานสูงขึ้น</a:t>
            </a:r>
          </a:p>
        </p:txBody>
      </p:sp>
    </p:spTree>
    <p:extLst>
      <p:ext uri="{BB962C8B-B14F-4D97-AF65-F5344CB8AC3E}">
        <p14:creationId xmlns:p14="http://schemas.microsoft.com/office/powerpoint/2010/main" val="1686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55440" y="2020643"/>
            <a:ext cx="8633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ฟิล์ม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หรือเยื่อบาง ๆ ของน้ำมันหล่อลื่นจะทำหน้าที่เคลือบผิวโลหะหรือชิ้นงานที่มีการเคลื่อนที่ เพื่อไม่ให้เกิดการเสียดสีกันโดยตรง หรือเพื่อเป็นการลดการสึกหรอของ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ชิ้นงาน</a:t>
            </a:r>
            <a:endParaRPr lang="en-US" sz="2400" b="1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5440" y="4107989"/>
            <a:ext cx="8633120" cy="116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คุณสมบัติ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ข้อนี้เป็นสิ่งสำคัญข้อหนึ่งของน้ำมันหล่อลื่นสำหรับเครื่องยนต์ ซึ่ง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จะช่วยลดอุณหภูมิหรือ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ระบายความร้อนจากการเผาไหม้เชื้อเพลิงในกระบอก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สูบ และ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ระบายความร้อนอันเกิดจากการเสียดสีของชิ้นส่วนต่าง ๆ ในเครื่องยนต์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 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5" name="Picture 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600" y="625008"/>
            <a:ext cx="6388112" cy="63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865923" y="1463928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6.4.1  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ช่วยหล่อลื่น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(Lubricate)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65923" y="3635827"/>
            <a:ext cx="3578224" cy="453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6.4.2 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ช่วยระบายความร้อน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(Coolant) </a:t>
            </a:r>
            <a:endParaRPr lang="en-US" sz="2400" b="1" dirty="0">
              <a:solidFill>
                <a:srgbClr val="C00000"/>
              </a:solidFill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67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49010" y="1283443"/>
            <a:ext cx="8654143" cy="81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ตัวทำความสะอาด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ชิ้นงานควบคู่กับการหล่อลื่นด้วย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คือ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จะสามารถ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ชะล้างหรือขจัดคราบสกปรกต่าง ๆ จากผิวชิ้นงานได้เป็นอย่างดี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9010" y="3527033"/>
            <a:ext cx="8621485" cy="81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น้ำมันหล่อลื่นมี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คุณสมบัติในการทำให้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กรดเจือ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จางและไม่สามารถที่จะไปกัดกร่อนโลหะของชิ้นงาน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ได้ 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16750" y="2962276"/>
            <a:ext cx="8655874" cy="45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6.4.4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ช่วยป้องกันการเกิดสนิมและการกัดกร่อน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(Rust and Corrosion Protect)</a:t>
            </a:r>
            <a:r>
              <a:rPr lang="th-TH" sz="2400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en-US" sz="2400" dirty="0">
              <a:solidFill>
                <a:srgbClr val="C00000"/>
              </a:solidFill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14562" y="846928"/>
            <a:ext cx="3538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6.4.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3  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ช่วยรักษาความสะอาด (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Clean)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18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5070" y="1423453"/>
            <a:ext cx="8633859" cy="81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น้ำมันหล่อลื่นมี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คุณสมบัติในการกระจายสิ่งสกปรกต่าง ๆ ที่มี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ปนอยู่ใน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น้ำมันหล่อลื่น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เพราะ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หากสิ่งสกปรกในน้ำมันหล่อลื่นเกิดการรวมตัวกันมากขึ้น จะทำให้เกิดเป็นยาง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เหนียว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52435" y="917044"/>
            <a:ext cx="5595257" cy="45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6.4.5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ช่วย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กระจายความสกปรก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Dispersancy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</a:t>
            </a:r>
            <a:endParaRPr lang="en-US" sz="2400" b="1" dirty="0">
              <a:solidFill>
                <a:srgbClr val="C00000"/>
              </a:solidFill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76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36173" y="1440735"/>
            <a:ext cx="8621486" cy="81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6.5</a:t>
            </a: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.1 </a:t>
            </a:r>
            <a:r>
              <a:rPr lang="th-TH" sz="2400" b="1" spc="-20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ประเภท</a:t>
            </a:r>
            <a:r>
              <a:rPr lang="th-TH" sz="2400" b="1" spc="-20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ระดับสมรรถนะของน้ำมันเครื่อง </a:t>
            </a:r>
            <a:endParaRPr lang="en-US" sz="2400" b="1" spc="-20" dirty="0">
              <a:solidFill>
                <a:srgbClr val="C00000"/>
              </a:solidFill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US" sz="2400" b="1" spc="-20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b="1" spc="-20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Performance Level of Lubricating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Oil) </a:t>
            </a:r>
            <a:endParaRPr lang="en-US" sz="2400" b="1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0372" y="2440918"/>
            <a:ext cx="8675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1. API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ของ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น้ำมันเครื่องทางเครื่องยนต์เบนซิน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แบ่งตามสภาพการทำงาน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ของเครื่องยนต์ ตาม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ศูนย์บริการทั่ว ๆ ไป ใช้สัญลักษณ์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“S”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(Station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Service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0372" y="3429000"/>
            <a:ext cx="8675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tabLst>
                <a:tab pos="810260" algn="l"/>
                <a:tab pos="990600" algn="l"/>
              </a:tabLst>
            </a:pPr>
            <a:r>
              <a:rPr lang="en-US" sz="2400" dirty="0">
                <a:solidFill>
                  <a:srgbClr val="0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2. API</a:t>
            </a:r>
            <a:r>
              <a:rPr lang="th-TH" sz="2400" b="1" dirty="0" smtClean="0">
                <a:solidFill>
                  <a:srgbClr val="0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b="1" dirty="0">
                <a:solidFill>
                  <a:srgbClr val="0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ของน้ำมันเครื่องทางเครื่องยนต์ดีเซล</a:t>
            </a:r>
            <a:r>
              <a:rPr lang="th-TH" sz="2400" dirty="0">
                <a:solidFill>
                  <a:srgbClr val="0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แบ่งตามสภาพการทำงาน</a:t>
            </a:r>
            <a:r>
              <a:rPr lang="th-TH" sz="2400" dirty="0" smtClean="0">
                <a:solidFill>
                  <a:srgbClr val="0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ของเครื่องยนต์ที่</a:t>
            </a:r>
            <a:r>
              <a:rPr lang="th-TH" sz="2400" dirty="0">
                <a:solidFill>
                  <a:srgbClr val="0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ใช้ในการพาณิชย์ อุตสาหกรรม งานก่อสร้าง และเกษตรกรรม ใช้สัญลักษณ์ </a:t>
            </a:r>
            <a:r>
              <a:rPr lang="en-US" sz="2400" dirty="0">
                <a:solidFill>
                  <a:srgbClr val="0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“C” (Commercial Service</a:t>
            </a:r>
            <a:r>
              <a:rPr lang="en-US" sz="2400" dirty="0" smtClean="0">
                <a:solidFill>
                  <a:srgbClr val="0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dirty="0">
                <a:solidFill>
                  <a:srgbClr val="0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endParaRPr lang="en-US" sz="2400" dirty="0">
              <a:solidFill>
                <a:prstClr val="black"/>
              </a:solidFill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6" name="Picture 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611" y="633151"/>
            <a:ext cx="6407057" cy="63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197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48786" y="453106"/>
            <a:ext cx="7857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6.5.2  ประเภท</a:t>
            </a:r>
            <a:r>
              <a:rPr lang="th-TH" sz="32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น้ำมันเครื่องตามค่าความข้นใสหรือความหนืด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379812"/>
              </p:ext>
            </p:extLst>
          </p:nvPr>
        </p:nvGraphicFramePr>
        <p:xfrm>
          <a:off x="250370" y="1135597"/>
          <a:ext cx="8694719" cy="5029200"/>
        </p:xfrm>
        <a:graphic>
          <a:graphicData uri="http://schemas.openxmlformats.org/drawingml/2006/table">
            <a:tbl>
              <a:tblPr/>
              <a:tblGrid>
                <a:gridCol w="2200601"/>
                <a:gridCol w="2405700"/>
                <a:gridCol w="2405700"/>
                <a:gridCol w="842632"/>
                <a:gridCol w="840086"/>
              </a:tblGrid>
              <a:tr h="354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 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เบอร์ </a:t>
                      </a:r>
                      <a:r>
                        <a:rPr lang="en-US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SAE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 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ความข้นใสที่อุณหภูมิ</a:t>
                      </a:r>
                      <a:r>
                        <a:rPr lang="en-US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*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Borderline Pumping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ความข้นใสที่  </a:t>
                      </a:r>
                      <a:r>
                        <a:rPr lang="en-US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100 </a:t>
                      </a:r>
                      <a:r>
                        <a:rPr lang="en-US" sz="2200" b="1" baseline="30000" dirty="0" err="1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o</a:t>
                      </a:r>
                      <a:r>
                        <a:rPr lang="en-US" sz="2200" b="1" dirty="0" err="1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C</a:t>
                      </a:r>
                      <a:r>
                        <a:rPr lang="en-US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 ASTM D 445</a:t>
                      </a:r>
                      <a:r>
                        <a:rPr lang="th-TH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(</a:t>
                      </a:r>
                      <a:r>
                        <a:rPr lang="en-US" sz="2200" b="1" dirty="0" err="1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cst</a:t>
                      </a:r>
                      <a:r>
                        <a:rPr lang="en-US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)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047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ค่าสูงสุด </a:t>
                      </a:r>
                      <a:r>
                        <a:rPr lang="en-US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@ </a:t>
                      </a:r>
                      <a:r>
                        <a:rPr lang="en-US" sz="2200" b="1" baseline="30000" dirty="0" err="1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o</a:t>
                      </a:r>
                      <a:r>
                        <a:rPr lang="en-US" sz="2200" b="1" dirty="0" err="1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C</a:t>
                      </a:r>
                      <a:r>
                        <a:rPr lang="en-US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 (</a:t>
                      </a:r>
                      <a:r>
                        <a:rPr lang="en-US" sz="2200" b="1" dirty="0" err="1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cP</a:t>
                      </a:r>
                      <a:r>
                        <a:rPr lang="en-US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)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ค่าสูงสุด</a:t>
                      </a:r>
                      <a:r>
                        <a:rPr lang="en-US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  (</a:t>
                      </a:r>
                      <a:r>
                        <a:rPr lang="en-US" sz="2200" b="1" baseline="30000" dirty="0" err="1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o</a:t>
                      </a:r>
                      <a:r>
                        <a:rPr lang="en-US" sz="2200" b="1" dirty="0" err="1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C</a:t>
                      </a:r>
                      <a:r>
                        <a:rPr lang="en-US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)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ค่าต่ำสุด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ค่าสูงสุด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94932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0 W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5 W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10 W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15 W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20 W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25 W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 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20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30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40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50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91465"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3250 @ –30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marL="291465"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3500 @ –25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marL="291465"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3500 @ –20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marL="291465"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3500 @ –15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marL="291465"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4500 @ –10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marL="291465"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6000 @ –5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 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–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–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–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–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–35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–30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–25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–20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–15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–10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3.8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3.8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4.1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5.6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5.6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9.3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 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5.6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9.3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12.5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16.3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–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–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–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–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–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–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 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9.3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12.5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16.3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21.9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08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ความข้นใส </a:t>
                      </a: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SUS</a:t>
                      </a:r>
                      <a:r>
                        <a:rPr lang="th-TH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 ที่ </a:t>
                      </a: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210</a:t>
                      </a:r>
                      <a:r>
                        <a:rPr lang="en-US" sz="2200" baseline="300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200" baseline="30000" dirty="0" err="1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o</a:t>
                      </a:r>
                      <a:r>
                        <a:rPr lang="en-US" sz="2200" dirty="0" err="1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F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4513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45–58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58–70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70–85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ordia New" pitchFamily="34" charset="-34"/>
                          <a:ea typeface="Cordia New" panose="020B0304020202020204" pitchFamily="34" charset="-34"/>
                          <a:cs typeface="Cordia New" pitchFamily="34" charset="-34"/>
                        </a:rPr>
                        <a:t>85–110</a:t>
                      </a:r>
                      <a:endParaRPr lang="en-US" sz="22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60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555166" y="1602273"/>
            <a:ext cx="6591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6.6.1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น้ำมันเครื่อง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ชนิดเกรดเดียว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(Single Viscosity 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หรือ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Single Grade)</a:t>
            </a:r>
            <a:r>
              <a:rPr lang="en-US" sz="2400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7380" y="2086059"/>
            <a:ext cx="85935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SAE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เป็นผู้วางมาตรฐานเกี่ยวกับค่าความข้นใสของน้ำมันแต่ละชนิด ถ้าน้ำมันเครื่องที่มีตัวเลขแสดงค่าความข้นใสต่ำ ความหนืดจะน้อยกว่าน้ำมันที่มีตัวเลขแสดงค่าความข้นใสสูง </a:t>
            </a:r>
            <a:endParaRPr lang="th-TH" sz="2400" dirty="0" smtClean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ตัวอย่างเช่น น้ำมันเครื่อง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SAE 20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และ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SAE 50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แสดงว่าน้ำมันเครื่อง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ชนิด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SAE 50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มีความหนืดมากกว่าน้ำมันเครื่องชนิด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SAE 20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ที่อุณหภูมิ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เดียวกัน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5" name="Picture 2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893" y="622875"/>
            <a:ext cx="6382778" cy="63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744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688018" y="736605"/>
            <a:ext cx="8651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6.6.2 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น้ำมันเครื่อง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ชนิดเกรดรวม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(Multi Viscosity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หรือ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Multi Grade)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4630" y="1381732"/>
            <a:ext cx="86607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อุณหภูมิ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จะมีผลต่อการเปลี่ยนแปลงความข้น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ใสของน้ำมันเครื่อง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ชนิดเกรดรวม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มากกว่า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ชนิดเกรดเดียว ดังนั้นน้ำมันเครื่องชนิดนี้จึงสามารถใช้แทนน้ำมันเครื่องชนิดเกรดเดียวได้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	</a:t>
            </a:r>
          </a:p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ตัวอย่างเช่น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น้ำมันเครื่องชนิด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SAE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10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W/50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หมายความ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ว่าที่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อุณหภูมิ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210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baseline="300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o</a:t>
            </a:r>
            <a:r>
              <a:rPr lang="en-US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F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น้ำมันเครื่องชนิดนี้จะมีความข้นใส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เท่ากับ</a:t>
            </a: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น้ำมันเครื่อง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ชนิด </a:t>
            </a:r>
            <a:r>
              <a:rPr lang="en-US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SAE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50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หมายความว่าน้ำมันเครื่องชนิด </a:t>
            </a:r>
            <a:r>
              <a:rPr lang="en-US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SAE 10 W/50 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นี้สามารถใช้แทนน้ำมันเครื่องต่อไปนี้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ได้ เช่น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SAE 10 W, SAE 20 W, SAE 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20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420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66" y="4057049"/>
            <a:ext cx="2569029" cy="1926772"/>
          </a:xfrm>
          <a:prstGeom prst="rect">
            <a:avLst/>
          </a:prstGeom>
        </p:spPr>
      </p:pic>
      <p:pic>
        <p:nvPicPr>
          <p:cNvPr id="15" name="Picture 27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1403" y="1647011"/>
            <a:ext cx="4404995" cy="43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8">
            <a:hlinkClick r:id="rId5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8709" y="2699524"/>
            <a:ext cx="4404995" cy="43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>
            <a:hlinkClick r:id="rId7" action="ppaction://hlinksldjump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71402" y="3838292"/>
            <a:ext cx="4404995" cy="43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9" y="715083"/>
            <a:ext cx="5679510" cy="61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ตัวเชื่อมต่อตรง 19"/>
          <p:cNvCxnSpPr/>
          <p:nvPr/>
        </p:nvCxnSpPr>
        <p:spPr>
          <a:xfrm>
            <a:off x="1266938" y="1387846"/>
            <a:ext cx="0" cy="2709636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1266938" y="1865769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1271700" y="2918282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1271700" y="4073984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61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61257" y="1496825"/>
            <a:ext cx="862148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th-TH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ระบบไฮ</a:t>
            </a:r>
            <a:r>
              <a:rPr lang="th-TH" sz="2400" b="1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ดรอ</a:t>
            </a:r>
            <a:r>
              <a:rPr lang="th-TH" sz="2400" b="1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ลิก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คือ การใช้ของเหลวภายใต้แรงดัน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สูง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เพื่อส่งถ่ายกำลังจากจุดหนึ่งไปยังอีกจุด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หนึ่ง และ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ในเวลาเดียวกันก็จะให้แรงเป็นเท่าทวีคูณด้วย ใช้กันแพร่หลายทั้งในอุตสาหกรรมและยานยนต์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ของเหลว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4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99" y="731309"/>
            <a:ext cx="6407057" cy="63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71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70343" y="837850"/>
            <a:ext cx="2901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คุณสมบัติของ</a:t>
            </a:r>
            <a:r>
              <a:rPr lang="th-TH" sz="2400" b="1" dirty="0" err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น้ำมันไฮดรอลิก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61071" y="1404673"/>
            <a:ext cx="3902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latin typeface="Cordia New" pitchFamily="34" charset="-34"/>
                <a:cs typeface="Cordia New" pitchFamily="34" charset="-34"/>
              </a:rPr>
              <a:t>1. ความหนืดพอเหมาะและดัชนีความหนืดสูง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07587" y="2109087"/>
            <a:ext cx="266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2.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มีจุดไหลเทต่ำ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Pour Point)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82843" y="2865629"/>
            <a:ext cx="7989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Cordia New" pitchFamily="34" charset="-34"/>
                <a:cs typeface="Cordia New" pitchFamily="34" charset="-34"/>
              </a:rPr>
              <a:t>3. คุณภาพของน้ำมันจะต้องไม่ค่อยเปลี่ยนแปลงถึงแม้อุณหภูมิในการทำงานจะสูง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03515" y="3551429"/>
            <a:ext cx="8033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Cordia New" pitchFamily="34" charset="-34"/>
                <a:cs typeface="Cordia New" pitchFamily="34" charset="-34"/>
              </a:rPr>
              <a:t>4. มีคุณภาพการหล่อลื่นที่ดี และไม่ทำปฏิกิริยากับยาง </a:t>
            </a:r>
            <a:r>
              <a:rPr lang="th-TH" sz="2400" dirty="0" err="1">
                <a:latin typeface="Cordia New" pitchFamily="34" charset="-34"/>
                <a:cs typeface="Cordia New" pitchFamily="34" charset="-34"/>
              </a:rPr>
              <a:t>ซีล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err="1">
                <a:latin typeface="Cordia New" pitchFamily="34" charset="-34"/>
                <a:cs typeface="Cordia New" pitchFamily="34" charset="-34"/>
              </a:rPr>
              <a:t>ปะเก็น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 และสี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07587" y="4285197"/>
            <a:ext cx="3486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latin typeface="Cordia New" pitchFamily="34" charset="-34"/>
                <a:cs typeface="Cordia New" pitchFamily="34" charset="-34"/>
              </a:rPr>
              <a:t>5. ต้านทานการเกิดออกซิ</a:t>
            </a:r>
            <a:r>
              <a:rPr lang="th-TH" sz="2400" dirty="0" err="1">
                <a:latin typeface="Cordia New" pitchFamily="34" charset="-34"/>
                <a:cs typeface="Cordia New" pitchFamily="34" charset="-34"/>
              </a:rPr>
              <a:t>เดชั่น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ได้ดีเยี่ยม</a:t>
            </a:r>
          </a:p>
        </p:txBody>
      </p:sp>
    </p:spTree>
    <p:extLst>
      <p:ext uri="{BB962C8B-B14F-4D97-AF65-F5344CB8AC3E}">
        <p14:creationId xmlns:p14="http://schemas.microsoft.com/office/powerpoint/2010/main" val="387951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92184" y="816076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คุณสมบัติของ</a:t>
            </a:r>
            <a:r>
              <a:rPr lang="th-TH" sz="2400" b="1" dirty="0" err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น้ำมันไฮดรอลิก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 (ต่อ)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89576" y="1611440"/>
            <a:ext cx="217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sz="2400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6. ต้านทานการเกิดสนิม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24842" y="2329813"/>
            <a:ext cx="2145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7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. ต้านทานการเกิดฟอง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24842" y="3068015"/>
            <a:ext cx="3768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sz="2400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8. มีความสามารถในการแยกตัวจากน้ำได้ดี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59415" y="3787178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9. มีความสามารถในการอัดตัวต่ำ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02954" y="4533859"/>
            <a:ext cx="5542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10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. ไม่จับตัวเป็นก้อนหรือยางเหนียว</a:t>
            </a:r>
            <a:endParaRPr lang="th-TH" sz="2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45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57940" y="3976108"/>
            <a:ext cx="6868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1200"/>
              </a:spcBef>
              <a:spcAft>
                <a:spcPts val="0"/>
              </a:spcAft>
              <a:tabLst>
                <a:tab pos="180340" algn="l"/>
                <a:tab pos="270510" algn="l"/>
                <a:tab pos="450215" algn="l"/>
                <a:tab pos="540385" algn="l"/>
                <a:tab pos="630555" algn="l"/>
                <a:tab pos="810260" algn="l"/>
                <a:tab pos="900430" algn="l"/>
              </a:tabLst>
            </a:pP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2.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น้ำมัน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ทนไฟ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2.1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ประเภท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ผลิตจากสารเคมีสังเคราะห์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Synthetic Fluids)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2.2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ประเภท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น้ำมันที่มีน้ำผสมอยู่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Water Containing Fluids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67426" y="772532"/>
            <a:ext cx="2419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ชนิดของ</a:t>
            </a:r>
            <a:r>
              <a:rPr lang="th-TH" sz="2400" b="1" dirty="0" err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น้ำมันไฮดรอลิก</a:t>
            </a:r>
            <a:endParaRPr lang="en-US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57940" y="1509706"/>
            <a:ext cx="7643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1.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น้ำมันปิโตรเลียม</a:t>
            </a:r>
            <a:endParaRPr lang="en-US" sz="2400" dirty="0" smtClean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pPr algn="thaiDist"/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1.1 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น้ำมันไฮ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ดรอลิก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ทั่วไป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HYDRAULIC AW)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  <a:tabLst>
                <a:tab pos="900113" algn="l"/>
              </a:tabLst>
            </a:pP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1.2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เทอร์ไบน์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Turbines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1.3 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น้ำมันไฮ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ดรอ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ลิกชนิดพิเศษ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HYDRAULIC 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HVI)</a:t>
            </a: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1.4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น้ำมันเครื่อง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เบอร์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SAE 10W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หรือ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SAE 30 </a:t>
            </a:r>
          </a:p>
        </p:txBody>
      </p:sp>
    </p:spTree>
    <p:extLst>
      <p:ext uri="{BB962C8B-B14F-4D97-AF65-F5344CB8AC3E}">
        <p14:creationId xmlns:p14="http://schemas.microsoft.com/office/powerpoint/2010/main" val="193742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06083" y="1022624"/>
            <a:ext cx="5495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หน้าที่ของถัง</a:t>
            </a:r>
            <a:r>
              <a:rPr lang="th-TH" sz="2400" b="1" dirty="0" err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น้ำมันไฮดรอลิก</a:t>
            </a:r>
            <a:endParaRPr lang="en-US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72362" y="1651224"/>
            <a:ext cx="23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1. เป็นที่เก็บและพักน้ำมัน</a:t>
            </a:r>
            <a:endParaRPr lang="en-US" sz="2400" dirty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93297" y="2330214"/>
            <a:ext cx="8173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2.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เป็นที่ขจัดสิ่งสกปรกต่าง ๆ เช่น เศษผงชิ้นส่วนของ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อุปกรณ์ไฮดรอลิก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น้ำ </a:t>
            </a:r>
            <a:endParaRPr lang="en-US" sz="2400" dirty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71188" y="3067150"/>
            <a:ext cx="6682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3.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เป็นที่ระบายความร้อนของ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น้ำมันไฮดรอลิก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03846" y="3789683"/>
            <a:ext cx="7901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thaiDist"/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4.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เป็นที่ขจัดฟองอากาศที่เกิดจากน้ำมันไหลพุ่งกลับถังน้ำมัน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61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35361" y="882651"/>
            <a:ext cx="4387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180340" algn="l"/>
                <a:tab pos="270510" algn="l"/>
                <a:tab pos="450215" algn="l"/>
                <a:tab pos="540385" algn="l"/>
                <a:tab pos="630555" algn="l"/>
                <a:tab pos="810260" algn="l"/>
                <a:tab pos="900430" algn="l"/>
              </a:tabLst>
            </a:pP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อุปกรณ์ที่อยู่บนถัง</a:t>
            </a:r>
            <a:r>
              <a:rPr lang="th-TH" sz="2400" b="1" dirty="0" err="1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น้ำมันไฮดรอลิก</a:t>
            </a:r>
            <a:endParaRPr lang="en-US" sz="2400" b="1" dirty="0">
              <a:solidFill>
                <a:srgbClr val="C00000"/>
              </a:solidFill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80225" y="1530537"/>
            <a:ext cx="3582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-6350" algn="thaiDist"/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1.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มอเตอร์ไฟฟ้า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Electric Motor)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91111" y="2253066"/>
            <a:ext cx="378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thaiDist"/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2. 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ปั๊มไฮดรอลิก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Hydraulic Pump)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80225" y="2953827"/>
            <a:ext cx="560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-6350" algn="thaiDist">
              <a:tabLst>
                <a:tab pos="900113" algn="l"/>
              </a:tabLs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3.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วาล์ว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ควบคุมความดัน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Pressure Control Valves)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87762" y="3748599"/>
            <a:ext cx="4322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-6350" algn="thaiDist"/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4.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อุปกรณ์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หล่อเย็น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Oil Cooler)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429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63472" y="1420269"/>
            <a:ext cx="861705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วัสดุ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หล่อลื่นหรือสารหล่อลื่น 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(Lubricant)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เป็น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สารหรือวัสดุที่ใช้ในการหล่อลื่นเครื่องจักรกล ซึ่งอาจอยู่ในรูปของแข็ง ของแข็งที่บดเป็นผง ของเหลว และก๊าซ แต่สารหล่อลื่นที่นิยมใช้กันอย่างกว้างขวางจะอยู่ในลักษณะของของเหลว เช่น น้ำมันหล่อลื่น หรือสารที่มีลักษณะเหนียว เช่น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จาระบี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4" name="Picture 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946" y="545815"/>
            <a:ext cx="6421219" cy="63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829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27862" y="1596674"/>
            <a:ext cx="86439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น้ำมันหล่อลื่น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Lubricating Oil)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เป็นผลิตภัณฑ์ที่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ได้จากการกลั่นปิโตรเลียม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โดยทั่วไป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จะนำไปใช้ในการหล่อลื่นชิ้นส่วนของเครื่องยนต์และเครื่องจักรกลที่มีลักษณะปิด เช่น ภายในห้องเพลาข้อเหวี่ยง ห้องเกียร์ และเฟือง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ท้าย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4" name="Picture 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949" y="664421"/>
            <a:ext cx="6408713" cy="61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283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37256" y="1450374"/>
            <a:ext cx="3701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6.2.1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น้ำมันหล่อลื่น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พื้นฐาน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(Base Oil)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9486" y="2066075"/>
            <a:ext cx="862148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th-TH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น้ำมันหล่อลื่น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พื้นฐาน</a:t>
            </a:r>
            <a:r>
              <a:rPr lang="th-TH" sz="2400" b="1" dirty="0">
                <a:solidFill>
                  <a:srgbClr val="0033CC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เป็นน้ำมันหล่อลื่น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ที่ผลิตได้จากวัตถุดิบโดยตรง และนำไปเป็นวัตถุดิบในการผลิตน้ำมันหล่อลื่นสำเร็จรูป ซึ่งสามารถแบ่งออกได้เป็น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3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ประเภท ได้แก่ น้ำมันพืชหรือสัตว์ น้ำมันแร่ และน้ำมันสังเคราะห์ </a:t>
            </a:r>
            <a:r>
              <a:rPr lang="en-US" sz="2400" b="1" dirty="0">
                <a:solidFill>
                  <a:srgbClr val="0033CC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 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5" name="Picture 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025" y="640742"/>
            <a:ext cx="6408713" cy="61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647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12697" y="659458"/>
            <a:ext cx="3953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6.2.2 แหล่งที่มา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ของน้ำมันหล่อลื่นพื้นฐาน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5814" y="1172391"/>
            <a:ext cx="86323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3600" b="1" dirty="0">
                <a:latin typeface="TH SarabunPSK" panose="020B0500040200020003" pitchFamily="34" charset="-34"/>
                <a:ea typeface="SimSun" panose="02010600030101010101" pitchFamily="2" charset="-122"/>
              </a:rPr>
              <a:t>	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น้ำมันหล่อลื่น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พื้นฐานจากพืชหรือสัตว์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Vegetable or Animal Base Oil)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เป็นน้ำมัน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จากพืชหรือ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สัตว์ที่มี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การคงตัวทางเคมีต่ำ เสื่อมสภาพได้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ง่าย เมื่อ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นำมาใช้ต้องผ่านกระบวนการปรับปรุงคุณภาพหลายอย่าง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ใช้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เฉพาะในงานหล่อ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ลื่นที่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ต้องการคุณสมบัติพิเศษบางอย่างเท่านั้น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413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4041" y="1402102"/>
            <a:ext cx="867591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b="1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น้ำมันหล่อลื่น</a:t>
            </a:r>
            <a:r>
              <a:rPr lang="th-TH" sz="2400" b="1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พื้นฐานจากปิโตรเลียมหรือน้ำมันแร่ (</a:t>
            </a:r>
            <a:r>
              <a:rPr lang="en-US" sz="2400" b="1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Mineral</a:t>
            </a:r>
            <a:r>
              <a:rPr lang="th-TH" sz="2400" b="1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b="1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Base</a:t>
            </a:r>
            <a:r>
              <a:rPr lang="th-TH" sz="2400" b="1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b="1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Oil)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เป็นน้ำมัน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หล่อลื่น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พื้นฐานที่มี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คุณภาพดีและราคาถูก น้ำมันหล่อลื่นพื้นฐานชนิดนี้เป็นผลผลิตอันหนึ่งที่ได้จากการกลั่นน้ำมันดิบในหอกลั่น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ซึ่ง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สามารถนำไปใช้เป็นวัตถุดิบในการผลิตน้ำมันหล่อลื่นพื้นฐาน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ได้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12702" y="884128"/>
            <a:ext cx="4437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6.2.2 แหล่งที่มา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ของน้ำมันหล่อลื่น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พื้นฐาน (ต่อ)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171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94992" y="814115"/>
            <a:ext cx="8281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6.2.3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ของน้ำมันหล่อลื่นพื้นฐานจากปิโตรเลียม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0371" y="1428745"/>
            <a:ext cx="8632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60463" algn="l"/>
              </a:tabLst>
            </a:pPr>
            <a:r>
              <a:rPr lang="en-US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b="1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น้ำมันหล่อลื่น</a:t>
            </a:r>
            <a:r>
              <a:rPr lang="th-TH" sz="2400" b="1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พื้นฐานจากน้ำมันดิบฐานพารา</a:t>
            </a:r>
            <a:r>
              <a:rPr lang="th-TH" sz="2400" b="1" spc="-2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ฟินิก</a:t>
            </a:r>
            <a:r>
              <a:rPr lang="th-TH" sz="2400" b="1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(</a:t>
            </a:r>
            <a:r>
              <a:rPr lang="en-US" sz="2400" b="1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Paraffinic Base Oil)</a:t>
            </a:r>
            <a:r>
              <a:rPr lang="en-US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คุณสมบัติ </a:t>
            </a: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คือ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endParaRPr lang="th-TH" spc="-20" dirty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94992" y="259853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(1)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มีจุดวาบไฟสูง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83268" y="307239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Bef>
                <a:spcPts val="600"/>
              </a:spcBef>
              <a:spcAft>
                <a:spcPts val="600"/>
              </a:spcAft>
              <a:tabLst>
                <a:tab pos="990600" algn="l"/>
                <a:tab pos="1260475" algn="l"/>
              </a:tabLs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(2)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มีการระเหยตัวต่ำ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77154" y="3585989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Bef>
                <a:spcPts val="600"/>
              </a:spcBef>
              <a:spcAft>
                <a:spcPts val="600"/>
              </a:spcAft>
              <a:tabLst>
                <a:tab pos="990600" algn="l"/>
                <a:tab pos="1260475" algn="l"/>
              </a:tabLs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(3)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รักษาคุณสมบัติทางเคมีไว้ได้ดี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71371" y="406514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Bef>
                <a:spcPts val="600"/>
              </a:spcBef>
              <a:spcAft>
                <a:spcPts val="600"/>
              </a:spcAft>
              <a:tabLst>
                <a:tab pos="990600" algn="l"/>
                <a:tab pos="1260475" algn="l"/>
              </a:tabLs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(4)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จุดไหลเทสูง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65120" y="4563695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(5)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มีความถ่วงจำเพาะต่ำ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61941" y="5031830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(6)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มีคุณสมบัติหล่อลื่นได้ดี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	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78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1215</Words>
  <Application>Microsoft Office PowerPoint</Application>
  <PresentationFormat>นำเสนอทางหน้าจอ (4:3)</PresentationFormat>
  <Paragraphs>221</Paragraphs>
  <Slides>35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35</vt:i4>
      </vt:variant>
    </vt:vector>
  </HeadingPairs>
  <TitlesOfParts>
    <vt:vector size="36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V.11_x64</dc:creator>
  <cp:lastModifiedBy>Windows User</cp:lastModifiedBy>
  <cp:revision>127</cp:revision>
  <dcterms:created xsi:type="dcterms:W3CDTF">2018-10-24T06:38:00Z</dcterms:created>
  <dcterms:modified xsi:type="dcterms:W3CDTF">2020-08-19T03:48:27Z</dcterms:modified>
</cp:coreProperties>
</file>