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2.xml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8105" y="779907"/>
            <a:ext cx="8379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7.2.5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เพิ่มคุณภาพในการ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ป้องกันการ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ทำปฏิกิริยากับออกซิเจน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(Antioxidants)</a:t>
            </a:r>
            <a:r>
              <a:rPr lang="en-US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5" y="1514934"/>
            <a:ext cx="8643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ธรรมชาติของน้ำมันหล่อลื่นจะทำปฏิกิริยากับออกซิเจน หรือที่เรียกว่าปฏิกิริยา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ออกซิเดชัน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ตลอดเวลา 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โดยเฉพาะใน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เครื่องยนต์ที่มีความร้อนเป็นตัวช่วยเสริม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ปฏิกิริยานี้จะเป็นไปอย่างรวดเร็ว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 ดังนั้นจึงควรใช้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ต้านทานการเกิดปฏิกิริยา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ออกซิเดชัน ซึ่งได้แก่ 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อะ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โรแมติก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เอมีน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(Aromatic Amines)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บิสฟีนอล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Bis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–Phenols)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800" b="1" dirty="0">
                <a:latin typeface="TH SarabunPSK" panose="020B0500040200020003" pitchFamily="34" charset="-34"/>
                <a:ea typeface="SimSun" panose="02010600030101010101" pitchFamily="2" charset="-122"/>
                <a:cs typeface="Cordia New" panose="020B0304020202020204" pitchFamily="34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92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401507" y="1560577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7.3.1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แบ่ง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ตามสภาพการใช้งาน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50" y="594906"/>
            <a:ext cx="6544142" cy="6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-522512" y="2249355"/>
            <a:ext cx="939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GL–1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เป็นการใช้งานของเกียร์ประเภทเฟืองเดือยหมู เฟืองหนอน ในสภาพงานเบา โดยไม่จำเป็นต้องเติมสารเพิ่มคุณภาพ</a:t>
            </a:r>
            <a:endParaRPr lang="en-US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522513" y="3362200"/>
            <a:ext cx="939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GL–2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สำหรับงานของเกียร์ประเภทเฟืองหนอน เพลาล้อ ซึ่งเป็นงานหนักกว่าประเภท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GL–1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น้ำมันที่ใช้ควรมีสารเพิ่มคุณภาพเพื่อป้องกันการสึกหรอ</a:t>
            </a:r>
            <a:endParaRPr lang="en-US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522513" y="4490597"/>
            <a:ext cx="939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GL–3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สำหรับงานของเกียร์ประเภทเฟืองเดือยหมูและกระปุกเกียร์ที่มีสภาพความเร็ว และการรับแรงขนาดปานกลาง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6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272142" y="4184997"/>
            <a:ext cx="9154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GL–6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สำหรับสภาพงานของเกียร์ประเภท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เฟืองไฮปอยด์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ที่มีแนวเยื้องศูนย์มากกว่า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2.0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นิ้ว และประมาณ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25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เปอร์เซ็นต์ของเส้นผ่านศูนย์กลางของเฟืองตัวใหญ่ และมีความเร็ว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</a:t>
            </a:r>
            <a:endParaRPr lang="th-TH" sz="2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01512" y="820319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7.3.1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แบ่ง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ตามสภาพการใช้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งาน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272142" y="1576473"/>
            <a:ext cx="841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GL–4 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สำหรับสภาพงานของเกียร์ประเภท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เฟืองไฮปอยด์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(Hypoid)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ที่ทำงานหนักปานกลาง มีคุณลักษณะของการทำงานขั้น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MIL–L–2105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272142" y="3017403"/>
            <a:ext cx="9154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3" indent="-571500" algn="thaiDist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10260" algn="l"/>
                <a:tab pos="117030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GL–5 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สำหรับสภาพงานของเกียร์ประเภท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เฟืองไฮปอยด์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ที่ทำงานหนักมาก และมีคุณลักษณะของงานขั้น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MIL–L–2105 B, C </a:t>
            </a:r>
          </a:p>
        </p:txBody>
      </p:sp>
    </p:spTree>
    <p:extLst>
      <p:ext uri="{BB962C8B-B14F-4D97-AF65-F5344CB8AC3E}">
        <p14:creationId xmlns:p14="http://schemas.microsoft.com/office/powerpoint/2010/main" val="30044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43355" y="356239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7.3.2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แบ่ง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ตามความข้นใส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03205"/>
              </p:ext>
            </p:extLst>
          </p:nvPr>
        </p:nvGraphicFramePr>
        <p:xfrm>
          <a:off x="593549" y="1670140"/>
          <a:ext cx="7842346" cy="3576774"/>
        </p:xfrm>
        <a:graphic>
          <a:graphicData uri="http://schemas.openxmlformats.org/drawingml/2006/table">
            <a:tbl>
              <a:tblPr/>
              <a:tblGrid>
                <a:gridCol w="1712887"/>
                <a:gridCol w="1743134"/>
                <a:gridCol w="1712887"/>
                <a:gridCol w="2673438"/>
              </a:tblGrid>
              <a:tr h="5873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ระดับ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SAE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อุณหภูมิสูงสุดที่ความข้นใส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150,000 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cP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en-US" sz="2400" b="1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ค่าความข้นใส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8730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ที่อุณหภูมิ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 (cSt)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ที่อุณหภูมิ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210 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 (SUS)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75W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80W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85W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140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250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–26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–12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4.1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11.0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13.5–24.0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24.0–41.0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41.0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40–49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49–63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63–74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74–120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120–200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700838" y="962786"/>
            <a:ext cx="8003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กำหนดความข้นใสของน้ำมันเกียร์ตามมาตรฐาน </a:t>
            </a:r>
            <a:r>
              <a:rPr lang="en-US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J306</a:t>
            </a:r>
            <a:endParaRPr lang="en-US" sz="2400" b="1" dirty="0">
              <a:solidFill>
                <a:srgbClr val="00206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23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0293" y="770834"/>
            <a:ext cx="6317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กำหนดความข้นใสของน้ำมันเกียร์ตามมาตรฐาน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MIL–L–2105 C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57588"/>
              </p:ext>
            </p:extLst>
          </p:nvPr>
        </p:nvGraphicFramePr>
        <p:xfrm>
          <a:off x="734438" y="1665747"/>
          <a:ext cx="7675123" cy="2568796"/>
        </p:xfrm>
        <a:graphic>
          <a:graphicData uri="http://schemas.openxmlformats.org/drawingml/2006/table">
            <a:tbl>
              <a:tblPr/>
              <a:tblGrid>
                <a:gridCol w="1223533"/>
                <a:gridCol w="3985630"/>
                <a:gridCol w="2465960"/>
              </a:tblGrid>
              <a:tr h="1356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b="1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ระดับ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SAE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b="1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อุณหภูมิ</a:t>
                      </a: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สูงสุดที่ความข้นใส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150,000</a:t>
                      </a: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cP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b="1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</a:t>
                      </a: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ความข้นใสที่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</a:t>
                      </a:r>
                      <a:r>
                        <a:rPr lang="en-US" sz="2400" b="1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cSt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212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75W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80W/90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85W/140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–26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–12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สูงกว่า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4.1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13.5–24.0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24.0–41.0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37769" y="738775"/>
            <a:ext cx="390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7.3.3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เพิ่มคุณภาพสำหรับน้ำมันเกียร์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94821" y="1643388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1. สารช่วยรับแรงกดสูง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4821" y="2350961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2. สารป้องกันการเกิดฟอง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94821" y="3058530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3. สารป้องกันการเกิดปฏิกิริยากับออกซิเจน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94821" y="3766100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4. สารพิเศษ</a:t>
            </a:r>
          </a:p>
        </p:txBody>
      </p:sp>
    </p:spTree>
    <p:extLst>
      <p:ext uri="{BB962C8B-B14F-4D97-AF65-F5344CB8AC3E}">
        <p14:creationId xmlns:p14="http://schemas.microsoft.com/office/powerpoint/2010/main" val="1482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48504"/>
              </p:ext>
            </p:extLst>
          </p:nvPr>
        </p:nvGraphicFramePr>
        <p:xfrm>
          <a:off x="421068" y="1465623"/>
          <a:ext cx="8004474" cy="3701463"/>
        </p:xfrm>
        <a:graphic>
          <a:graphicData uri="http://schemas.openxmlformats.org/drawingml/2006/table">
            <a:tbl>
              <a:tblPr/>
              <a:tblGrid>
                <a:gridCol w="2746674"/>
                <a:gridCol w="1578429"/>
                <a:gridCol w="1415143"/>
                <a:gridCol w="1121228"/>
                <a:gridCol w="1143000"/>
              </a:tblGrid>
              <a:tr h="772655"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PTT</a:t>
                      </a: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PTT</a:t>
                      </a: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</a:t>
                      </a: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72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140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156153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จุดวาบไฟ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สูงกว่า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จุดไหลเท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ต่ำกว่า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ความข้นใสที่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cSt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ดัชนีความข้นใส สูงกว่า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มาตรฐาน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API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13.5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 24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24 – 41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13.5 – 24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24 – 41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983884" y="601756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คุณสมบัติบางอย่างของน้ำมันเกียร์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ปตท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81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05210" y="644934"/>
            <a:ext cx="456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คุณสมบัติบางอย่างของน้ำมันเกียร์และเฟืองท้าย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69481"/>
              </p:ext>
            </p:extLst>
          </p:nvPr>
        </p:nvGraphicFramePr>
        <p:xfrm>
          <a:off x="117960" y="1575878"/>
          <a:ext cx="8899581" cy="3671850"/>
        </p:xfrm>
        <a:graphic>
          <a:graphicData uri="http://schemas.openxmlformats.org/drawingml/2006/table">
            <a:tbl>
              <a:tblPr/>
              <a:tblGrid>
                <a:gridCol w="2418037"/>
                <a:gridCol w="1143802"/>
                <a:gridCol w="1143802"/>
                <a:gridCol w="1262195"/>
                <a:gridCol w="1263199"/>
                <a:gridCol w="1668546"/>
              </a:tblGrid>
              <a:tr h="387760"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ผลิตภัณฑ์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b="1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cSt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ดัชนี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จุดวาบไฟ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มาตรฐาน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77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140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75518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8995" algn="l"/>
                        </a:tabLst>
                      </a:pP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เชลล์ส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ไป</a:t>
                      </a:r>
                      <a:r>
                        <a:rPr lang="th-TH" sz="2400" dirty="0" err="1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แร็กซ์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EP90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8995" algn="l"/>
                        </a:tabLs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EP140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184.0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559.0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16.9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32.7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97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89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191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199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MIL–L–2105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API GL–4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7551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เชลล์ส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ไป</a:t>
                      </a:r>
                      <a:r>
                        <a:rPr lang="th-TH" sz="2400" dirty="0" err="1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แร็กซ์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HD90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HD140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184.0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559.0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16.9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32.7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97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89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168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174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MIL–L–2105B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API GL–5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7760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เชลล์ส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ไป</a:t>
                      </a: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แร็กซ์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MB90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184.0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16.9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97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168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MIL–L–2105B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API GL–5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7760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เชลล์เดน</a:t>
                      </a:r>
                      <a:r>
                        <a:rPr lang="th-TH" sz="2400" dirty="0" err="1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แท็กซ์</a:t>
                      </a:r>
                      <a:r>
                        <a:rPr lang="en-US" sz="2400" baseline="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175.0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16.8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101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268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9774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140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465.0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32.0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296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API GL–1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58438" y="674191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น้ำมันเกียร์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เอส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โซ่สำหรับเกียร์ธรรมดาในยานยนต์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89979"/>
              </p:ext>
            </p:extLst>
          </p:nvPr>
        </p:nvGraphicFramePr>
        <p:xfrm>
          <a:off x="423153" y="1380132"/>
          <a:ext cx="8229600" cy="3638182"/>
        </p:xfrm>
        <a:graphic>
          <a:graphicData uri="http://schemas.openxmlformats.org/drawingml/2006/table">
            <a:tbl>
              <a:tblPr/>
              <a:tblGrid>
                <a:gridCol w="3690305"/>
                <a:gridCol w="1560821"/>
                <a:gridCol w="1560821"/>
                <a:gridCol w="1417653"/>
              </a:tblGrid>
              <a:tr h="57068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GX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GP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ST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67493">
                <a:tc>
                  <a:txBody>
                    <a:bodyPr/>
                    <a:lstStyle/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มาตรฐานการใช้งาน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มาตรฐานทางการทหาร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การรับแรงกดสูง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การต้านทาน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การรวมตัวกับออกซิเจน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การป้องกันสนิมและการกัดกร่อน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ค่าดัชนีความข้นใส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ความต้านทานการเกิดฟอง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เบอร์ของน้ำมัน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MIL–L–2105C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90.140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MIL–L–2105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90.140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GL–1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X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90.140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55349" y="1548170"/>
            <a:ext cx="3860352" cy="453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7.4.1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ของน้ำมันเกียร์อัตโนมัติ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148" y="647325"/>
            <a:ext cx="6545258" cy="6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1474988" y="2313318"/>
            <a:ext cx="6329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1. สามารถส่งกำลังผ่านเข้าไปที่ตัวขับหรือตัวส่งแรงบิดได้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74988" y="3051278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2. หล่อลื่นระบบเฟืองต่าง ๆ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74988" y="3764041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3. ช่วยให้คลัตช์ต่าง ๆ ทำงานได้ดี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74988" y="4490461"/>
            <a:ext cx="6194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4. ป้องกันชุดส่งกำลังไม่ให้เกิดสนิมและการกัดกร่อน</a:t>
            </a:r>
          </a:p>
        </p:txBody>
      </p:sp>
    </p:spTree>
    <p:extLst>
      <p:ext uri="{BB962C8B-B14F-4D97-AF65-F5344CB8AC3E}">
        <p14:creationId xmlns:p14="http://schemas.microsoft.com/office/powerpoint/2010/main" val="20226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9" y="715083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1266938" y="1387846"/>
            <a:ext cx="0" cy="446262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266938" y="1865769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271700" y="2918282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271700" y="3972380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0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9502" y="1647011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9502" y="2699524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9502" y="3753622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1271700" y="4886782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266937" y="5809651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0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9501" y="4668024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>
            <a:hlinkClick r:id="rId11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9502" y="5590893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6" y="4434557"/>
            <a:ext cx="2125134" cy="15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4773" y="723498"/>
            <a:ext cx="6345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คุณสมบัติของน้ำมันเกียร์อัตโนมัติของเอ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กิป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Agip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F–1 ATF </a:t>
            </a:r>
            <a:r>
              <a:rPr lang="en-US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Dexron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25219"/>
              </p:ext>
            </p:extLst>
          </p:nvPr>
        </p:nvGraphicFramePr>
        <p:xfrm>
          <a:off x="508000" y="1466596"/>
          <a:ext cx="8142514" cy="4023360"/>
        </p:xfrm>
        <a:graphic>
          <a:graphicData uri="http://schemas.openxmlformats.org/drawingml/2006/table">
            <a:tbl>
              <a:tblPr/>
              <a:tblGrid>
                <a:gridCol w="3926892"/>
                <a:gridCol w="421562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คุณลักษณะ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number B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11297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ความข้นใสที่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210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cSt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100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cSt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50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เยอรมัน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ความข้นใสแบบ</a:t>
                      </a: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บรุ๊ก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ฟิลด์ที่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–40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cP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	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          </a:t>
                      </a:r>
                      <a:r>
                        <a:rPr lang="th-TH" sz="2400" baseline="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ที่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–10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cP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ค่าดัชนีความข้นใสแบบ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ASTM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D2270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จุดวาบไฟแบบ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จุดไหลเท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สี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ความถ่วงจำเพาะที่ 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15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/15 </a:t>
                      </a:r>
                      <a:r>
                        <a:rPr lang="en-US" sz="2400" baseline="300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7.5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42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3.6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45,000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3,500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160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180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-40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สีแดง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0.885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2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8750" y="629972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7.4.2 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มาตรฐาน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ของน้ำมันเกียร์อัตโนมัติ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98936" y="1641293"/>
            <a:ext cx="2518638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40385" algn="l"/>
                <a:tab pos="810260" algn="l"/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Dexron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II (GM 6137–M)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98936" y="2360975"/>
            <a:ext cx="2404826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40385" algn="l"/>
                <a:tab pos="810260" algn="l"/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M2C 33–F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Type F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98936" y="3054667"/>
            <a:ext cx="2494594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40385" algn="l"/>
                <a:tab pos="810260" algn="l"/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M2C 33–G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Type G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98936" y="3770947"/>
            <a:ext cx="1576072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40385" algn="l"/>
                <a:tab pos="810260" algn="l"/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M2C 138–CJ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98936" y="4483281"/>
            <a:ext cx="2584362" cy="45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40385" algn="l"/>
                <a:tab pos="810260" algn="l"/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 M2C 166–H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Type H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80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04902" y="1526435"/>
            <a:ext cx="5474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7.5.1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ความหมาย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ของสารหล่อเย็น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Coolants Cutting Fluid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2196383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</a:t>
            </a:r>
            <a:r>
              <a:rPr lang="th-TH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หล่อเย็น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หมายถึง สารที่ทำหน้าที่ช่วยลด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 หรือ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ระบายความร้อนออกจาก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เครื่องจักรกล หรือ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กระบวนการผลิตต่าง ๆ เพื่อให้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เครื่องจักรกลและเครื่องมือ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มีความคงทนทำงานได้อย่างมีประสิทธิภาพ สารหล่อเย็นมีหลายชนิดเช่น อากาศ น้ำ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 สารเคมี 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924" y="492678"/>
            <a:ext cx="6542966" cy="64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2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6891" y="773092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7.5.2 วัตถุประสงค์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ของการใช้สารหล่อเย็น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172465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04863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ทำให้เครื่องมือต่าง ๆ เช่น หินเจียระไน มีดกลึง สว่าน ฯลฯ ทนทานและทำงานได้เร็วขึ้น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3840" y="269608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ทำให้ผิวของงานเรียบ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3840" y="3515827"/>
            <a:ext cx="856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ช่วยลดพลังงานที่ใช้ เช่น ลดกำลังในการกลึง เจียระไน หรือการเจาะให้น้อยลง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52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57365" y="826869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7.5.3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เลือกใช้สารหล่อเย็น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4525" y="1533564"/>
            <a:ext cx="8660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ชนิดของโลหะที่ผลิต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9765" y="2117744"/>
            <a:ext cx="8660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เครื่องมือที่ใช้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9765" y="2696385"/>
            <a:ext cx="864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วิธีการทำงาน งานเบา ความเร็วสูง ต้องการกำลังระบายความร้อนสูงกว่ากำลังหล่อลื่น  ส่วนงานหนัก ความเร็วต่ำ ต้องการกำลังหล่อลื่นสูงกว่ากำลังระบายความร้อน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8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8615" y="800891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7.5.4 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ของสารหล่อเย็น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319" y="1565856"/>
            <a:ext cx="8580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ประเภท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น้ำมันผสมกับน้ำได้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ประเภท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ระบาย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ความร้อนได้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 เพราะ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มีน้ำผสมอยู่ แต่ให้การหล่อลื่น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น้อย เหมาะสำหรับ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งานที่ต้องการระบายความร้อนมาก และต้องการการหล่อลื่นไม่มาก เช่น การกลึง ไส 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เจียระไน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318" y="3234200"/>
            <a:ext cx="8580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2.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ประเภท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ยาเคมีผสมกับน้ำ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ประเภท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นี้เหมาะ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สำหรับงานเจียระไน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จะช่วย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ลดน้ำหนักหรือทำให้ลื่นและลดการสึกหรอของหินเจียระไน แล้วยังช่วยแยกให้เศษโลหะออกได้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เร็วมากขึ้น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5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729636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ประเภท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น้ำมันล้วน 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ๆ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เหมาะใช้สำหรับ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งานหนัก มีแรงกด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 แยก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ได้เป็น 2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ประเภท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0" y="1528999"/>
            <a:ext cx="8625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1) ประเภทที่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“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มีปฏิกิริยา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”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หมายถึง ตัวยามีปฏิกิริยากับโลหะที่เป็นทองแดงจึงเหมาะสำหรับโลหะที่เป็นเหล็กเท่านั้น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4320" y="2529487"/>
            <a:ext cx="85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2) ประเภทที่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“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ไม่มีปฏิกิริยา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”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เหมาะสำหรับโลหะที่เป็นทองแดงหรือโลหะผสมทองแดง เช่น ทองเหลือง เป็นต้น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00" y="3614057"/>
            <a:ext cx="4307212" cy="287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2229" y="1555979"/>
            <a:ext cx="8621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น้ำมันเครื่อง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สำหรับเครื่องยนต์ที่ใช้ก๊าซ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LPG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จะต้องมีอุณหภูมิสูง เพราะจะ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ช่วยป้องกันการกัดกร่อนและการสึกหรอได้เป็นอย่างดี ดังนั้นน้ำมันเครื่องที่มีสมรรถนะสูงจึงถูกกำหนดให้ใช้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กับก๊าซ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LPG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โดยเฉพาะ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ในฤดู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หนาวและ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ประเทศในแถบหนาวเย็นต้องใช้น้ำมันเครื่องเกรด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20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ส่วนในบริเวณที่อุณหภูมิปกติใช้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30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809" y="620688"/>
            <a:ext cx="6542966" cy="64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1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18399"/>
              </p:ext>
            </p:extLst>
          </p:nvPr>
        </p:nvGraphicFramePr>
        <p:xfrm>
          <a:off x="384629" y="1722120"/>
          <a:ext cx="837474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747275"/>
                <a:gridCol w="1755636"/>
                <a:gridCol w="1756613"/>
                <a:gridCol w="1755636"/>
                <a:gridCol w="135958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ข้อเปรียบเทียบ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ก๊าซ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NGV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ก๊าซ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LPG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น้ำมันเบนซิน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น้ำมันดีเซล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สถานะ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เป็น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ก๊าซ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เป็นก๊าซและเก็บในรูปของเหลว 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ที่ความดัน 7 บาร์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เป็น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ของเหลว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เป็นของเหลว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น้ำหนัก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เบากว่าอากาศ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ไม่มีการสะสมเมื่อเกิดการรั่วไหล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หนัก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กว่าอากาศ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หนัก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กว่าอากาศ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SimSun" panose="02010600030101010101" pitchFamily="2" charset="-122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หนัก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กว่าอากาศ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33155" y="851991"/>
            <a:ext cx="8551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การเปรียบเทียบคุณสมบัติของก๊าซ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NGV, LPG,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น้ำมันเบนซิน และน้ำมัน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08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97467"/>
              </p:ext>
            </p:extLst>
          </p:nvPr>
        </p:nvGraphicFramePr>
        <p:xfrm>
          <a:off x="215677" y="1897500"/>
          <a:ext cx="8638041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228850"/>
                <a:gridCol w="1453101"/>
                <a:gridCol w="1750946"/>
                <a:gridCol w="1749973"/>
                <a:gridCol w="145517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ข้อเปรียบเทียบ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ก๊าซ </a:t>
                      </a: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NGV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ก๊าซ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LPG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น้ำมันเบนซิน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น้ำมันดีเซล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ขีดจำกัดการติดไฟ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Flammability Limit 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% 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โดยปริมาตร)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5 – 15%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2.0 – 9.5%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1.4 – 7.6%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0.6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 panose="020F0502020204030204" pitchFamily="34" charset="0"/>
                          <a:cs typeface="Cordia New" pitchFamily="34" charset="-34"/>
                        </a:rPr>
                        <a:t>– 7.5%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อุณหภูมิติดไฟ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Ignition Temperature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kern="1200" dirty="0" smtClean="0"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650 </a:t>
                      </a:r>
                      <a:r>
                        <a:rPr lang="en-US" sz="240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o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kern="1200" dirty="0" smtClean="0"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481 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kern="1200" dirty="0" smtClean="0"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275 </a:t>
                      </a:r>
                      <a:r>
                        <a:rPr lang="en-US" sz="240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o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400" kern="1200" dirty="0" smtClean="0"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250 </a:t>
                      </a:r>
                      <a:r>
                        <a:rPr lang="en-US" sz="240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o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C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32229" y="668143"/>
            <a:ext cx="862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การเปรียบเทียบคุณสมบัติของก๊าซ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NGV, LPG,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น้ำมันเบนซิน และน้ำมัน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8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08043" y="1563407"/>
            <a:ext cx="674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7.2.1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ในการชะล้าง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Detergency)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50371" y="2272723"/>
            <a:ext cx="866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35990" algn="l"/>
                <a:tab pos="990600" algn="l"/>
              </a:tabLst>
            </a:pP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สาร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เพิ่มคุณภาพในการชะ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ล้าง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(Detergent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Additives)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มากมายหลายชนิด ซึ่งให้คุณสมบัติที่ดีแตกต่าง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กัน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บางชนิดมีคุณสมบัติป้องกันการทำปฏิกิริยาของน้ำมันกับออกซิเจนรวมอยู่ด้วย และบางชนิดสามารถปรับค่าความเป็นด่างของน้ำมันให้สูงขึ้นได้ด้วยการเลือกใช้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สารเคมีผสม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ลงในน้ำมันเครื่องนั้น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ๆ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849" y="600319"/>
            <a:ext cx="6544142" cy="6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4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9565" y="781979"/>
            <a:ext cx="919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7.2.2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ในการกระจายสิ่งสกปรกและตะกอนเขม่า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Dispersancy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6742" y="1566086"/>
            <a:ext cx="8592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สารเคมี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ที่ช่วยทำให้น้ำมันเครื่องกระจายสิ่ง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สกปรกจะทำ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หน้าที่คล้ายเม็ดโลหิตขาวในร่างกายของมนุษย์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 คอย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ล้อมจับสิ่งสกปรกไว้และป้องกันไม่ให้รวมตัวกันเป็นก้อนใหญ่ ๆ ได้ สิ่งสกปรกเหล่านี้เมื่อกระจายอยู่ในน้ำมันในสภาพที่เป็นผงหรือก้อนที่เล็กมาก ๆ จะปราศจากอันตรายและจะถูกถ่ายทิ้งไปพร้อมกับการเปลี่ยนน้ำมันเครื่อง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18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5114" y="727323"/>
            <a:ext cx="567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7.2.3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ค่า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ความเป็นด่างของน้ำมัน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(Total Base Number; TBN)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0" y="1493640"/>
            <a:ext cx="8632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การวัดค่า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และบอกค่า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เป็นด่างใน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 ทำได้โดยการเทียบน้ำหนัก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โพแทสเซียมไฮ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อกไซด์เป็นมิลลิกรัมต่อน้ำมันเครื่อง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กรัม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ค่านี้เรียกว่า ค่าความเป็นด่าง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(TBN) </a:t>
            </a:r>
            <a:endParaRPr lang="th-TH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สรุป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ได้ว่า ค่า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TBN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ยิ่ง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 ค่าความเป็นด่างในน้ำมันก็มีมากขึ้น ดังนั้นเครื่องยนต์ที่ใช้น้ำมันเชื้อเพลิงที่มีปริมาณกำมะถันปนมาก ควรใช้น้ำมันเครื่องที่มีค่า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TBN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2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87819" y="835606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7.2.4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ในการป้องกันการสึกหรอ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Antiwear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1257" y="16648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ในการป้องกันการสึกหรอของ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น้ำมันเครื่องได้มา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จากการเติมสารเคมีเพิ่มคุณภาพ หรือที่เรียกว่า สาร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ป้องกันการสึกหรอ 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Antiwear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Additives</a:t>
            </a:r>
            <a:r>
              <a:rPr lang="en-US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เช่น ซิงก์</a:t>
            </a:r>
            <a:r>
              <a:rPr lang="th-TH" sz="2400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ไดอัลคิลไดไธ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โอฟอสเฟต 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(Zinc </a:t>
            </a:r>
            <a:r>
              <a:rPr lang="en-US" sz="2400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Dialkyldithiophosphate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;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ZDDP)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ไตรค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ซิล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ฟอสเฟต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Tricresyl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Phosphate)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ไปในน้ำมัน ซึ่งสารป้องกันการสึก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หรอจะทำ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หน้าที่คล้ายกับสาร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EP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2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969</Words>
  <Application>Microsoft Office PowerPoint</Application>
  <PresentationFormat>นำเสนอทางหน้าจอ (4:3)</PresentationFormat>
  <Paragraphs>297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96</cp:revision>
  <dcterms:created xsi:type="dcterms:W3CDTF">2018-10-24T06:38:00Z</dcterms:created>
  <dcterms:modified xsi:type="dcterms:W3CDTF">2020-08-19T04:01:57Z</dcterms:modified>
</cp:coreProperties>
</file>