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0" y="-108"/>
      </p:cViewPr>
      <p:guideLst>
        <p:guide orient="horz" pos="209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6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9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9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7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0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8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79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6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4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66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0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9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26091" y="638590"/>
            <a:ext cx="3714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8.1.4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ข้อ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ควรระวังในการใช้น้ำมันเบรก 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9080" y="1100255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720725" algn="l"/>
              </a:tabLst>
            </a:pP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1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ห้ามนำน้ำมันเบรกที่มีมาตรฐานต่างกันหรือผลิตจากฐานที่ต่างชนิดกันมาผสม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รวมกัน</a:t>
            </a:r>
          </a:p>
          <a:p>
            <a:pPr algn="thaiDist">
              <a:tabLst>
                <a:tab pos="720725" algn="l"/>
              </a:tabLst>
            </a:pPr>
            <a:endParaRPr lang="th-TH" sz="800" dirty="0" smtClean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  <a:p>
            <a:pPr algn="thaiDist">
              <a:tabLst>
                <a:tab pos="720725" algn="l"/>
              </a:tabLst>
            </a:pP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2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น้ำมันเบรกพวกอีเทอร์ ไกล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คอล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มาตรฐาน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SAE J 1703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หรือ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DOT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3 สามารถใช้รวมกัน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ได้</a:t>
            </a:r>
          </a:p>
          <a:p>
            <a:pPr algn="thaiDist">
              <a:tabLst>
                <a:tab pos="720725" algn="l"/>
              </a:tabLst>
            </a:pPr>
            <a:endParaRPr lang="th-TH" sz="800" dirty="0" smtClean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  <a:p>
            <a:pPr algn="thaiDist">
              <a:tabLst>
                <a:tab pos="720725" algn="l"/>
                <a:tab pos="992188" algn="l"/>
              </a:tabLst>
            </a:pP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3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ควรเปลี่ยนน้ำมันเบรกทุก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9–12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เดือน หรือเมื่อจุดเดือดของน้ำมันเบรกต่ำกว่าที่</a:t>
            </a:r>
            <a:r>
              <a:rPr lang="th-TH" sz="2400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มาตรฐาน			กำหนด</a:t>
            </a:r>
            <a:r>
              <a:rPr lang="th-TH" sz="2400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คือ 150 องศาเซลเซียส </a:t>
            </a:r>
            <a:endParaRPr lang="th-TH" sz="2400" spc="-10" dirty="0" smtClean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  <a:p>
            <a:pPr algn="thaiDist">
              <a:tabLst>
                <a:tab pos="720725" algn="l"/>
                <a:tab pos="992188" algn="l"/>
              </a:tabLst>
            </a:pPr>
            <a:endParaRPr lang="th-TH" sz="800" spc="-10" dirty="0" smtClean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  <a:p>
            <a:pPr algn="thaiDist">
              <a:tabLst>
                <a:tab pos="720725" algn="l"/>
              </a:tabLst>
            </a:pP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4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ห้ามนำน้ำมันเบรกที่ถ่ายออกไปแล้วกลับมาใช้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ใหม่</a:t>
            </a:r>
          </a:p>
          <a:p>
            <a:pPr algn="thaiDist">
              <a:tabLst>
                <a:tab pos="720725" algn="l"/>
              </a:tabLst>
            </a:pPr>
            <a:endParaRPr lang="th-TH" sz="800" dirty="0" smtClean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  <a:p>
            <a:pPr algn="thaiDist">
              <a:tabLst>
                <a:tab pos="720725" algn="l"/>
              </a:tabLst>
            </a:pP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5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ห้ามใช้น้ำมันเบรกแทนน้ำมันหล่อลื่นหรือ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จาระบี</a:t>
            </a:r>
          </a:p>
          <a:p>
            <a:pPr algn="thaiDist">
              <a:tabLst>
                <a:tab pos="720725" algn="l"/>
              </a:tabLst>
            </a:pPr>
            <a:endParaRPr lang="th-TH" sz="800" dirty="0" smtClean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  <a:p>
            <a:pPr algn="thaiDist">
              <a:tabLst>
                <a:tab pos="720725" algn="l"/>
              </a:tabLst>
            </a:pP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6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ระวังน้ำมันเบรกถูกสีรถหรือบริเวณที่เคลือบยางเหนียว </a:t>
            </a:r>
            <a:endParaRPr lang="th-TH" sz="2400" dirty="0" smtClean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  <a:p>
            <a:pPr algn="thaiDist">
              <a:tabLst>
                <a:tab pos="720725" algn="l"/>
              </a:tabLst>
            </a:pPr>
            <a:endParaRPr lang="th-TH" sz="800" dirty="0" smtClean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  <a:p>
            <a:pPr algn="thaiDist">
              <a:tabLst>
                <a:tab pos="720725" algn="l"/>
              </a:tabLst>
            </a:pP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7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ระวังอย่าให้น้ำมันเบรกเข้าตาหรือถูก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ผิวหนัง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382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1459" y="1572027"/>
            <a:ext cx="8641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จาระบี 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Grease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เป็นผลิตภัณฑ์หล่อลื่นชนิดหนึ่ง มีลักษณะกึ่งของแข็งกึ่งของเหลวเหมาะสำหรับ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ใช้หล่อ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ลื่นในที่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ที่น้ำมัน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ไม่สามารถหล่อลื่นได้อย่างสมบูรณ์ เช่น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แบ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ริ่ง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บูช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หรือตลับลูกปืนบาง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ชนิด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4" name="Pictur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029" y="601693"/>
            <a:ext cx="6542966" cy="6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752582" y="2692838"/>
            <a:ext cx="215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8.2.1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ผลิตจาระบี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45461" y="3252798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การผลิตจาระบีมีขั้นตอนดังนี้</a:t>
            </a:r>
            <a:endParaRPr lang="th-TH" sz="2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66701" y="3751216"/>
            <a:ext cx="8625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1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นำไฮ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ดรอกไซด์ของโลหะหรือด่างมาผสมกับไขสัตว์หรือน้ำมันพืชให้เป็นสบู่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6701" y="4411021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2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ผสมน้ำมันพื้นฐานกับสบู่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66701" y="5099033"/>
            <a:ext cx="4750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3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เติมสารเพิ่มคุณภาพต่าง ๆ ตามที่ต้องการ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40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71461" y="81056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8.2.2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ของจาระบีที่ใช้สารชนิดต่าง ๆ 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041741"/>
              </p:ext>
            </p:extLst>
          </p:nvPr>
        </p:nvGraphicFramePr>
        <p:xfrm>
          <a:off x="240191" y="1536413"/>
          <a:ext cx="8663618" cy="3568138"/>
        </p:xfrm>
        <a:graphic>
          <a:graphicData uri="http://schemas.openxmlformats.org/drawingml/2006/table">
            <a:tbl>
              <a:tblPr/>
              <a:tblGrid>
                <a:gridCol w="2591733"/>
                <a:gridCol w="3258611"/>
                <a:gridCol w="2813274"/>
              </a:tblGrid>
              <a:tr h="422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ชนิดของสารที่ใช้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คุณสมบัติของจาระบี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จุดหยด </a:t>
                      </a: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(</a:t>
                      </a:r>
                      <a:r>
                        <a:rPr lang="en-US" sz="2400" b="1" baseline="300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F)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14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สบู่แคลเซียม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สบู่โซเดียม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สบู่อะลูมิเนียม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สบู่แคลเซียมคอม</a:t>
                      </a:r>
                      <a:r>
                        <a:rPr lang="th-TH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เพล็กซ์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สบู่</a:t>
                      </a: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ลิเทียม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สบู่</a:t>
                      </a: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ลิเทียม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คอม</a:t>
                      </a:r>
                      <a:r>
                        <a:rPr lang="th-TH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เพล็กซ์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 err="1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คอลลอยด์แดล</a:t>
                      </a:r>
                      <a:r>
                        <a:rPr lang="th-TH" sz="2400" dirty="0" err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เคลย์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ทนน้ำ ไม่ทนความร้อน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ทนความร้อน ไม่ทนน้ำ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ทนน้ำ ไม่ทนความร้อน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ทนน้ำและทนความร้อน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ทนน้ำและทนความร้อน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ทนน้ำและทนความร้อนสูง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ทนน้ำและทนความร้อนสูง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200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350 – 400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200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350 – 400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350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380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–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0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68810" y="726721"/>
            <a:ext cx="2507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8.2.3 ประเภท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ของจาระบี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9081" y="1515652"/>
            <a:ext cx="8595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1.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จาระบี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ที่มีส่วนผสมของสบู่แคลเซียม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จาระบีชนิดนี้จะป้องกันน้ำได้ดี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นิยมใช้ใน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งานที่มีอุณหภูมิ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ปกติและ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บริเวณที่มี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ความชื้น เช่น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ใช้อัดลูกหมากเครื่องล่างของรถยนต์ เป็นต้น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9081" y="2889201"/>
            <a:ext cx="8595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2.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จาระบี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ที่มีส่วนผสมของสบู่โซเดียม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เป็นจาระบีชนิดที่ทนความร้อนได้สูง แต่ละลายน้ำได้ มีคุณสมบัติในการป้องกันการผุกร่อนและกัน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สนิม นิยมใช้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กับแบ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ริ่ง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ที่มี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ความเร็วรอบ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ต่ำ 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082" y="4262966"/>
            <a:ext cx="8595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3.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จาระบี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ที่มีส่วนผสมของอะลูมิเนียม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จาระบีชนิดนี้มีคุณสมบัติ</a:t>
            </a:r>
            <a:r>
              <a:rPr lang="th-TH" sz="2400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พิเศษในการจับเกาะ </a:t>
            </a:r>
            <a:r>
              <a:rPr lang="en-US" sz="2400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(Adhesive)</a:t>
            </a:r>
            <a:r>
              <a:rPr lang="th-TH" sz="2400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กับชิ้นงานได้ดีเป็นพิเศษ ไม่ละลาย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กับน้ำ เหมาะกับงานที่ต้องใช้แรง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เหวี่ยงมาก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ๆ เช่น เพลาลูกเบี้ยว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โซ่ 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97598" y="793337"/>
            <a:ext cx="3060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8.2.3  ประเภท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จาระบี (ต่อ) 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3840" y="1355370"/>
            <a:ext cx="8656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4.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จาระบี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ที่มีส่วนผสมของแบเรียม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เป็นจาระบีที่มีคุณสมบัติหลายอย่าง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สามารถ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ทนต่อแรงเฉือนได้ดี ไม่ละลายกับน้ำ และสามารถใช้กับงานที่มีอุณหภูมิสูงถึง </a:t>
            </a: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275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องศา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ฟาเรน</a:t>
            </a:r>
            <a:r>
              <a:rPr lang="th-TH" sz="2400" dirty="0" err="1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ไฮต์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3840" y="2722639"/>
            <a:ext cx="8656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5.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จาระบี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ที่มีส่วนผสมของ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ลิเทียม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จาระบีชนิดนี้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จัดว่าเป็นจาระบีชนิดที่ดีที่สุดสามารถทนแรงเฉือนได้ดี ไม่ละลายกับน้ำ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ต่อแรงอัด แรงกระแทก ทนต่อแรงกดดันสูง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นิยม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นำไปใช้หล่อลื่นส่วนต่าง ๆ ของเครื่องบิน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3841" y="4182883"/>
            <a:ext cx="8656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6.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จาระบี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ที่มีส่วนผสมของสบู่หลายชนิด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จาระบีชนิดนี้มีคุณสมบัติเพิ่มขึ้น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คือกันน้ำและทน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ความร้อน โดยราคาถูกกว่าจาระบีชนิดอื่นที่มีคุณสมบัติคล้ายกัน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แต่คุณภาพจะสู้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จาระบีที่ใช้สบู่ชนิดเดียวไม่ได้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เหมาะใช้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กับงานที่มีความชื้นไม่มากและอุณหภูมิไม่สูงเกินไป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924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97598" y="787682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8.2.3 ประเภท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จาระบี (ต่อ) 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601" y="1685458"/>
            <a:ext cx="8641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     7.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จาระบี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ที่ทำจากสบู่คอม</a:t>
            </a:r>
            <a:r>
              <a:rPr lang="th-TH" sz="2400" b="1" dirty="0" err="1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เพล็กซ์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จาระบี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ชนิดนี้มีคุณสมบัติพิเศษเช่นเดียวกันกับจาระบีที่มีส่วนผสมของสบู่แคลเซียม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แต่จะทนความร้อนและ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สามารถรับแรงกดได้สูงกว่าจาระบีชนิดผสมสบู่แคลเซียมธรรมดา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601" y="3424753"/>
            <a:ext cx="8641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     8.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จาระบี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อเนกประสงค์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เป็นจาระบีที่ใช้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สบู่เพียงชนิดเดียวเป็นส่วนผสม ราคา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ถูก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/>
            </a:r>
            <a:b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</a:b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มี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คุณสมบัติทนความร้อน ไม่ละลายน้ำ และสามารถรับแรงกดได้สูงเช่นเดียวกับจาระบี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ชนิดอื่น ๆ  เหมาะใช้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กับงานหล่อลื่นยานยนต์และงานอุตสาหกรรมทั่วไป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2869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75360" y="820210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8.2.3 ประเภท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จาระบี (ต่อ) 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3840" y="1661386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9.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จาระบี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ชนิดรับแรงกดสูง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จาระบีชนิดนี้เหมาะที่จะใช้กับงานหนักที่เครื่องจักรต้องรับแรงกดหรือมีแรงกระแทกสูง จาระบีชนิดนี้มีสารเพิ่มคุณภาพประเภทกำมะถัน ฟอสฟอรัส คลอรีน ตะกั่ว อย่างใดอย่างหนึ่งหรือหลายอย่าง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รวมกัน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3840" y="3299627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10.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จาระบี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ที่ไม่มีส่วนผสมของสบู่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จาระบีชนิด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นี้จะ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ใช้ส่วนผสมของดินเหนียว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ซิ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ลิกา</a:t>
            </a:r>
            <a:r>
              <a:rPr lang="th-TH" sz="2400" dirty="0" err="1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เจล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เบน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โทน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หรือ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ผงถ่านเป็นส่วนประกอบแทนสบู่ จาระบีชนิดนี้มีคุณสมบัติเฉพาะคือ ทนความร้อนได้สูงและป้องกันการรวมตัวกับออกซิเจนในอากาศเมื่อมีความร้อนสูง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ได้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89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32493" y="774985"/>
            <a:ext cx="3065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8.2.4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ความ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อ่อนแข็งของจาระบี 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38793"/>
              </p:ext>
            </p:extLst>
          </p:nvPr>
        </p:nvGraphicFramePr>
        <p:xfrm>
          <a:off x="262648" y="1460916"/>
          <a:ext cx="8623570" cy="4023360"/>
        </p:xfrm>
        <a:graphic>
          <a:graphicData uri="http://schemas.openxmlformats.org/drawingml/2006/table">
            <a:tbl>
              <a:tblPr/>
              <a:tblGrid>
                <a:gridCol w="3750842"/>
                <a:gridCol w="487272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เบอร์จาระบี 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(Consistency Number)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ระยะจมของกรวยทดสอบที่ </a:t>
                      </a: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25 </a:t>
                      </a:r>
                      <a:r>
                        <a:rPr lang="en-US" sz="2400" b="1" baseline="300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C </a:t>
                      </a:r>
                      <a:b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</a:b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(ASTM Worked Penetration, 77 </a:t>
                      </a:r>
                      <a:r>
                        <a:rPr lang="en-US" sz="2400" b="1" baseline="3000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o</a:t>
                      </a:r>
                      <a:r>
                        <a:rPr lang="en-US" sz="2400" b="1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F, 1/10 mm)</a:t>
                      </a:r>
                      <a:endParaRPr lang="en-US" sz="240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000 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อ่อนมาก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00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4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6 </a:t>
                      </a:r>
                      <a:r>
                        <a:rPr lang="th-TH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แข็ง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445–475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400–430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355–385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310–340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265–295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220–250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175–205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130–160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itchFamily="34" charset="-34"/>
                          <a:ea typeface="SimSun" panose="02010600030101010101" pitchFamily="2" charset="-122"/>
                          <a:cs typeface="Cordia New" pitchFamily="34" charset="-34"/>
                        </a:rPr>
                        <a:t>85–115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 panose="020F0502020204030204" pitchFamily="34" charset="0"/>
                        <a:cs typeface="Cordia New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91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34170" y="746692"/>
            <a:ext cx="2701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8.2.5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จุด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หยด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ASTM D 566</a:t>
            </a:r>
            <a:r>
              <a:rPr lang="th-TH" sz="2400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3840" y="1353907"/>
            <a:ext cx="8671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จุด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หยด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ASTM D 566</a:t>
            </a:r>
            <a:r>
              <a:rPr lang="th-TH" sz="2400" b="1" dirty="0">
                <a:solidFill>
                  <a:srgbClr val="0033CC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คือ จุดที่จาระบีหมดความเหนียวหรือความคงตัวกลายเป็นของเหลว จุด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นี้วัดอุณหภูมิเป็นองศา จุดหยดของจาระบีทำให้ทราบว่าจาระบีนั้นทนความร้อนได้ในอุณหภูมิสูงแค่ไหน จุด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หยด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นี้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จะขึ้นอยู่กับชนิดและปริมาณของสบู่หรือสารพิเศษที่ผสมอยู่ในจาระบีนั้น ๆ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94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09818" y="813068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8.2.6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เลือกใช้จาระบี</a:t>
            </a:r>
            <a:r>
              <a:rPr lang="th-TH" sz="2400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en-US" sz="2400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600" y="1427082"/>
            <a:ext cx="8641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เลือกใช้จาระบีจะขึ้นอยู่กับชนิดและความเร็วของชิ้นงานของเครื่องจักรกล อุณหภูมิ ระดับความชื้น วิธีการใช้งานของเครื่องจักรกล และสภาพแวดล้อมของเครื่องจักรนั้น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3840" y="2885874"/>
            <a:ext cx="8656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1. ชนิด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ของจาระบี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เกี่ยวข้อง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กับงานต่าง ๆ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ต่อไปนี้</a:t>
            </a:r>
          </a:p>
          <a:p>
            <a:pPr algn="thaiDist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	(1) ต้องการ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ทนความร้อนปานกลาง</a:t>
            </a:r>
          </a:p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(2) ต้องการ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ทนน้ำ ความชื้น</a:t>
            </a:r>
          </a:p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(3) ต้องการ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ทนทั้งความร้อนและน้ำ</a:t>
            </a:r>
          </a:p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(4) ต้องการ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ทนต่อแรงกดสูงหรือแรงกระแทก</a:t>
            </a:r>
          </a:p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(5) ต้องการ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การเกาะติด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ดี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500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84" y="554601"/>
            <a:ext cx="5679510" cy="61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489933" y="1227364"/>
            <a:ext cx="0" cy="1617436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>
            <a:off x="1489933" y="1705287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494695" y="2817069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3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7208" y="1502722"/>
            <a:ext cx="4399280" cy="40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>
            <a:hlinkClick r:id="rId5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1970" y="2597041"/>
            <a:ext cx="4399280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446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46446" y="776130"/>
            <a:ext cx="292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8.2.6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เลือกใช้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จาระบี (ต่อ)</a:t>
            </a:r>
            <a:r>
              <a:rPr lang="th-TH" sz="2400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en-US" sz="2400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460" y="1340379"/>
            <a:ext cx="8641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09625" algn="l"/>
                <a:tab pos="896938" algn="l"/>
              </a:tabLst>
            </a:pP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2. เบอร์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จาระบี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มีส่วนเกี่ยวข้องกับ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งานและ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วิธีการอัด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จาระบี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ดังนี้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  <a:tab pos="1260475" algn="l"/>
              </a:tabLs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		(1) กระปุก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เฟืองเกียร์หมุนเร็ว ควรใช้จาระบีอ่อน ๆ เบอร์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0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หรือเบอร์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  <a:tab pos="1260475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	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(2) ปืน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อัดจาระบี ถ้วยอัดจาระบี หรือ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แพ็ก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จาระบีด้วยมือ อาจใช้จาระบีเบอร์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เบอร์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หรือเบอร์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  <a:tab pos="1260475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	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(3) แบ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ริ่ง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ธรรมดาหมุนช้า โหลดสูง ๆ อาจใช้เบอร์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หรือเบอร์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  <a:tabLst>
                <a:tab pos="810260" algn="l"/>
                <a:tab pos="990600" algn="l"/>
                <a:tab pos="1260475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	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(4) 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อัดจาระบีแบบอัตโนมัติ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(Centralized System)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อาจใช้เบอร์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0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หรือเบอร์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เพื่อให้จาระบีไหลอัดได้เร็ว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50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54602" y="721628"/>
            <a:ext cx="292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8.2.6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เลือกใช้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จาระบี (ต่อ)</a:t>
            </a:r>
            <a:r>
              <a:rPr lang="th-TH" sz="2400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en-US" sz="2400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4320" y="1185148"/>
            <a:ext cx="8595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541338" algn="l"/>
              </a:tabLst>
            </a:pP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	3. วิธีการ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อัดจาระบี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แบ่งเป็นวิธีต่าง ๆ ได้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ดังนี้</a:t>
            </a: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(1) ด้วย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มือ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Hand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Pack)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เช่น 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การแพ็ก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จาระบีลูกปืน เมื่อ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แพ็ก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จาระบีเต็มตลับลูกปืนแล้ว ในการประกอบเข้าไปพร้อมกับฝาปิดหัว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ท้ายควร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มี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ที่ว่าง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ให้กับ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จาระบี</a:t>
            </a:r>
          </a:p>
          <a:p>
            <a:pPr algn="thaiDist">
              <a:spcAft>
                <a:spcPts val="0"/>
              </a:spcAft>
            </a:pPr>
            <a:endParaRPr lang="th-TH" sz="800" dirty="0" smtClean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(2) ถ้วย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อัดจาระบี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(Grease Cup)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ควรปรับ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อัตราการอัดให้เหมาะสมกับ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งาน</a:t>
            </a:r>
          </a:p>
          <a:p>
            <a:pPr algn="thaiDist">
              <a:spcAft>
                <a:spcPts val="0"/>
              </a:spcAft>
            </a:pPr>
            <a:endParaRPr lang="en-US" sz="8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(3) ปืน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อัดจาระบี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Grease Gun)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ถ้า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มีสภาพ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ดีจะสามารถ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อัดจาระบีเข้าได้ง่ายและไม่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ล้นทะลักออกมามาก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และสภาพของหัวอัดจาระบีที่แบ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ริ่ง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ถ้าเกิดการอุดตันจะอัดจาระบีเข้าไม่ได้ </a:t>
            </a:r>
          </a:p>
          <a:p>
            <a:pPr algn="thaiDist">
              <a:spcAft>
                <a:spcPts val="0"/>
              </a:spcAft>
            </a:pPr>
            <a:endParaRPr lang="th-TH" sz="800" dirty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(4) แบบอัตโนมัติ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37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9080" y="1314624"/>
            <a:ext cx="8625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09625" algn="l"/>
                <a:tab pos="811213" algn="l"/>
                <a:tab pos="990600" algn="l"/>
                <a:tab pos="1260475" algn="l"/>
              </a:tabLst>
            </a:pP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4.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อัตรา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การอัดจาระบี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ควรปรับอัตราการอัดจาระบีให้เหมาะสมกับสิ่งต่าง ๆ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ต่อไปนี้</a:t>
            </a:r>
          </a:p>
          <a:p>
            <a:pPr algn="thaiDist">
              <a:spcAft>
                <a:spcPts val="0"/>
              </a:spcAft>
              <a:tabLst>
                <a:tab pos="809625" algn="l"/>
                <a:tab pos="811213" algn="l"/>
                <a:tab pos="990600" algn="l"/>
                <a:tab pos="1260475" algn="l"/>
              </a:tabLst>
            </a:pPr>
            <a:endParaRPr lang="en-US" sz="8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(1) ความร้อน</a:t>
            </a:r>
          </a:p>
          <a:p>
            <a:pPr algn="thaiDist">
              <a:spcAft>
                <a:spcPts val="0"/>
              </a:spcAft>
            </a:pPr>
            <a:endParaRPr lang="en-US" sz="8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(2) เสียงดัง</a:t>
            </a:r>
          </a:p>
          <a:p>
            <a:pPr algn="thaiDist">
              <a:spcAft>
                <a:spcPts val="0"/>
              </a:spcAft>
            </a:pPr>
            <a:endParaRPr lang="en-US" sz="8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(3) น้ำ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ชะล้างหรือ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ซีล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เพลาชำรุด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29640" y="740668"/>
            <a:ext cx="292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8.2.6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เลือกใช้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จาระบี (ต่อ)</a:t>
            </a:r>
            <a:r>
              <a:rPr lang="th-TH" sz="2400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en-US" sz="2400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417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94579" y="779542"/>
            <a:ext cx="292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8.2.6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เลือกใช้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จาระบี (ต่อ)</a:t>
            </a:r>
            <a:r>
              <a:rPr lang="th-TH" sz="2400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en-US" sz="2400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6700" y="1383646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09625" algn="l"/>
                <a:tab pos="901700" algn="l"/>
                <a:tab pos="990600" algn="l"/>
                <a:tab pos="1260475" algn="l"/>
              </a:tabLst>
            </a:pP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5. 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ใช้ชนิด เบอร์ และยี่ห้อจาระบี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ต่างกัน</a:t>
            </a:r>
          </a:p>
          <a:p>
            <a:pPr algn="thaiDist">
              <a:spcAft>
                <a:spcPts val="0"/>
              </a:spcAft>
              <a:tabLst>
                <a:tab pos="809625" algn="l"/>
                <a:tab pos="901700" algn="l"/>
                <a:tab pos="990600" algn="l"/>
                <a:tab pos="1260475" algn="l"/>
              </a:tabLst>
            </a:pPr>
            <a:endParaRPr lang="en-US" sz="8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(1) ไม่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ควรใช้จาระบีต่างชนิดปนกัน เพราะสารเพิ่มคุณภาพในจาระบีต่างชนิดกันอาจทำปฏิกิริยากันทำให้เกิดการเสียหาย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ได้</a:t>
            </a:r>
          </a:p>
          <a:p>
            <a:pPr algn="thaiDist">
              <a:spcAft>
                <a:spcPts val="0"/>
              </a:spcAft>
            </a:pPr>
            <a:endParaRPr lang="th-TH" sz="800" dirty="0" smtClean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endParaRPr lang="en-US" sz="8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(2) ใช้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ต่างเบอร์แต่ชนิดเดียวกัน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ได้</a:t>
            </a:r>
          </a:p>
          <a:p>
            <a:pPr algn="thaiDist">
              <a:spcAft>
                <a:spcPts val="0"/>
              </a:spcAft>
            </a:pPr>
            <a:endParaRPr lang="th-TH" sz="800" dirty="0" smtClean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endParaRPr lang="en-US" sz="8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(3) 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ใช้จาระบีต่างยี่ห้อปนกัน หากเป็นประเภทสบู่เช่นเดียวกันสามารถทำ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ได้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3760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89065" y="813366"/>
            <a:ext cx="2733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8.2.7 จาระบี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จากปิโตรเลียม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9080" y="1428447"/>
            <a:ext cx="8625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จาระบี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ชนิดนี้ส่วนใหญ่ใช้วัตถุดิบจากกาก 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(Residuum)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ที่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เหลือจากการกลั่นน้ำมันดิบ ซึ่งได้แก่พวก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แอส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ฟัลติกแม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เรียล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(Asphaltic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Material)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ซึ่งมีแรงเกาะติดกันดีมาก จึงนิยมนำไปใช้กับงานประเภทเกียร์เปิดที่รับภาระสูง ๆ และพวกลวดสลิง สารที่จะนำไปใช้เติมเพื่อเพิ่มคุณภาพของจาระบี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นี้ ได้แก่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พวกใยหิน แกรไฟต์ และพวกไขมันบางชนิด บางครั้งอาจนำไปรวมกับจาระบีชนิดอื่น ๆ 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22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9080" y="1659215"/>
            <a:ext cx="8625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เนื่องจาก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รถยนต์สมัยใหม่สามารถเร่งความเร็วได้สูงมากและความเร็วเฉลี่ยที่ใช้ในการขับเคลื่อนสูง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อีก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ทั้งสภาพการจราจรในเมืองติดขัดมาก ทำให้ต้องมีการใช้น้ำมันเบรกที่มี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คุณภาพสูง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60" y="635738"/>
            <a:ext cx="6542966" cy="60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3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9550" y="779374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8.1.1 ประเภท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ของน้ำมันเบรก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9079" y="1492095"/>
            <a:ext cx="8595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น้ำมัน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เบรกที่ผลิตจากสารสังเคราะห์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เป็นน้ำมันสังเคราะห์พวกอีเทอร์หรือไกล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คอล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สามารถทนอุณหภูมิสูงได้ดี ไม่แข็งตัวที่อุณหภูมิต่ำ มี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คุณสมบัติในการ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ดูด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ซึมน้ำ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และไอน้ำในอากาศได้ดีเป็น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พิเศษ แต่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เป็นอันตรายต่อสีรถ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9079" y="3012209"/>
            <a:ext cx="8595360" cy="116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</a:pP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น้ำมัน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เบรกที่ผลิตจากน้ำมันแร่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เป็น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น้ำมันที่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ผลิตเป็นพิเศษสำหรับระบบเบรก โดยเพิ่มสารเคมีพิเศษ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ที่ทำ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ให้มีคุณสมบัติแตกต่างจากน้ำมันธรรมดา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ไม่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รวมตัวกับน้ำ และไม่เป็นอันตรายต่อสีรถ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แต่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ไม่ค่อย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ดีตรงที่มีอุณหภูมิ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สูงและต่ำ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มาก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91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3840" y="1297980"/>
            <a:ext cx="8664064" cy="116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3.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น้ำมัน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เบรกที่ผลิตจากซิลิโคน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เป็นน้ำมันที่ผลิตจากซิลิโคนที่สังเคราะห์ขึ้นเป็นพิเศษ ทนความร้อนและอุณหภูมิสูงได้ดีเป็นพิเศษ แม้อุณหภูมิต่ำก็ไม่แข็งตัว ไม่เป็นอันตรายต่อสีรถ ไม่ดูดซับน้ำ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หรือไอ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 มีราคาแพงมาก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71439" y="660059"/>
            <a:ext cx="3405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8.1.1 ประเภท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ของน้ำมัน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เบรก (ต่อ) 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64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44530" y="724260"/>
            <a:ext cx="5338540" cy="45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575945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 </a:t>
            </a:r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8.1.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มาตรฐาน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น้ำมันเบรก 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12842" y="1216226"/>
            <a:ext cx="7487213" cy="189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US" sz="240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1. SAE</a:t>
            </a:r>
            <a:r>
              <a:rPr lang="en-US" sz="2400" dirty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, 70R3, J 1702, J </a:t>
            </a:r>
            <a:r>
              <a:rPr lang="en-US" sz="240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1703</a:t>
            </a:r>
          </a:p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810260" algn="l"/>
              </a:tabLst>
            </a:pPr>
            <a:endParaRPr lang="en-US" sz="800" dirty="0" smtClean="0">
              <a:latin typeface="Cordia New" pitchFamily="34" charset="-34"/>
              <a:ea typeface="Cordia New" pitchFamily="34" charset="-34"/>
              <a:cs typeface="Cordia New" pitchFamily="34" charset="-34"/>
            </a:endParaRPr>
          </a:p>
          <a:p>
            <a:pPr algn="thaiDist">
              <a:lnSpc>
                <a:spcPct val="97000"/>
              </a:lnSpc>
              <a:tabLst>
                <a:tab pos="810260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2.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US FMVSS (Federal Motor Vehicle Safety Standard) 116, DOT3, </a:t>
            </a: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DOT4</a:t>
            </a:r>
          </a:p>
          <a:p>
            <a:pPr algn="thaiDist">
              <a:lnSpc>
                <a:spcPct val="97000"/>
              </a:lnSpc>
              <a:tabLst>
                <a:tab pos="810260" algn="l"/>
              </a:tabLst>
            </a:pPr>
            <a:endParaRPr lang="en-US" sz="900" dirty="0" smtClean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  <a:p>
            <a:pPr algn="thaiDist">
              <a:lnSpc>
                <a:spcPct val="97000"/>
              </a:lnSpc>
              <a:tabLst>
                <a:tab pos="810260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3.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ISO </a:t>
            </a: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4925</a:t>
            </a:r>
          </a:p>
          <a:p>
            <a:pPr algn="thaiDist">
              <a:lnSpc>
                <a:spcPct val="97000"/>
              </a:lnSpc>
              <a:tabLst>
                <a:tab pos="810260" algn="l"/>
              </a:tabLst>
            </a:pPr>
            <a:endParaRPr lang="en-US" sz="800" dirty="0" smtClean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  <a:p>
            <a:pPr algn="thaiDist">
              <a:lnSpc>
                <a:spcPct val="97000"/>
              </a:lnSpc>
              <a:tabLst>
                <a:tab pos="810260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4.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JIS </a:t>
            </a: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K2233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64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26469" y="698358"/>
            <a:ext cx="3837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8.1.3 คุณสมบัติ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ที่ต้องการในน้ำมันเบรก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1075" y="1209518"/>
            <a:ext cx="8641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1.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จุด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เดือด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Boiling Point)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จุดเดือดของน้ำมันเบรกเป็นจุดที่สำคัญที่จะบ่งบอกคุณภาพและประสิทธิภาพของน้ำมันเบรก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ซึ่งสถาบันมาตรฐานต่าง ๆ ได้กำหนดมาตรฐานของน้ำมันเบรกไว้ดังนี้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95916" y="2325867"/>
            <a:ext cx="7391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1200"/>
              </a:spcBef>
              <a:spcAft>
                <a:spcPts val="0"/>
              </a:spcAft>
              <a:tabLst>
                <a:tab pos="810260" algn="l"/>
                <a:tab pos="990600" algn="l"/>
                <a:tab pos="1170305" algn="l"/>
              </a:tabLst>
            </a:pP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– SAE J 1703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กำหนดให้น้ำมันเบรกมีจุดเดือดสูงกว่า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205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องศาเซลเซียส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95916" y="3053388"/>
            <a:ext cx="7763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  <a:tab pos="1170305" algn="l"/>
              </a:tabLst>
            </a:pP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–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US FMVSS DOT3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กำหนดให้น้ำมันเบรกมีจุดเดือดสูงกว่า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205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องศาเซลเซียส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68679" y="3792176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  <a:tab pos="1170305" algn="l"/>
              </a:tabLst>
            </a:pP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–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US FMVSS DOT4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กำหนดให้น้ำมันเบรกมีจุดเดือดสูงกว่า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230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องศาเซลเซียส</a:t>
            </a:r>
          </a:p>
        </p:txBody>
      </p:sp>
    </p:spTree>
    <p:extLst>
      <p:ext uri="{BB962C8B-B14F-4D97-AF65-F5344CB8AC3E}">
        <p14:creationId xmlns:p14="http://schemas.microsoft.com/office/powerpoint/2010/main" val="25167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9080" y="985407"/>
            <a:ext cx="8625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  <a:tab pos="1170305" algn="l"/>
              </a:tabLst>
            </a:pP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2. ปฏิกิริยา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ต่อซี</a:t>
            </a:r>
            <a:r>
              <a:rPr lang="th-TH" sz="2400" b="1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ลยาง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Rubber Swelling)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น้ำมันเบรกที่ดีต้อง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มีคุณสมบัติ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ไม่ทำปฏิกิริยากับซี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ลยาง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และท่อยาง คือไม่ทำให้ซี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ลยาง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แข็งตัวหรืออ่อนตัว และที่สำคัญต้องไม่ทำให้ซี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ลยาง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เกิดการหดตัวหรือขยายตัวเกินขนาด หรือที่เรียกโดยทั่วไปว่า ซี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ลบวม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3840" y="2514628"/>
            <a:ext cx="8625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  <a:tab pos="1170305" algn="l"/>
              </a:tabLst>
            </a:pP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3. การ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กัดกร่อน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Corrosion)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น้ำมันเบรกที่ดีต้องมีคุณสมบัติที่ไม่ทำปฏิกิริยากับโลหะ เช่น เหล็ก ทองแดง ทองเหลือง และอะลูมิเนียม และน้ำมันเบรกต้องมีสารเพิ่มคุณภาพในการป้องกันการกัดกร่อนกับ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โลหะ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33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3838" y="1094200"/>
            <a:ext cx="8613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4. การ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หล่อลื่น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Lubrication)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น้ำมันเบรกที่ดีต้องช่วยหล่อลื่นชิ้นส่วนที่เกิดจากการเคลื่อนที่ได้ และช่วยลดแรงเสียดทานอันจะทำให้ชิ้นส่วนที่เคลื่อนที่เกิดการสึกหรอได้น้อยลง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3837" y="2845287"/>
            <a:ext cx="8613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5. ความสามารถ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ในการผสมกันได้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Compatibility)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น้ำมันเบรกที่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เป็นมาตรฐาน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เดียวกันและผลิตมาจากฐานเดียวกันต้องสามารถรวมตัวกันได้ดี โดยไม่ทำให้ชิ้นส่วนต่าง ๆ ในระบบเบรก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เสียหาย อัน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เนื่องมาจากปฏิกิริยาจากการผสมกันของน้ำมันเบรกเหล่านั้น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48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337</Words>
  <Application>Microsoft Office PowerPoint</Application>
  <PresentationFormat>นำเสนอทางหน้าจอ (4:3)</PresentationFormat>
  <Paragraphs>149</Paragraphs>
  <Slides>24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5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Windows User</cp:lastModifiedBy>
  <cp:revision>101</cp:revision>
  <dcterms:created xsi:type="dcterms:W3CDTF">2018-10-24T06:38:00Z</dcterms:created>
  <dcterms:modified xsi:type="dcterms:W3CDTF">2020-08-19T04:15:39Z</dcterms:modified>
</cp:coreProperties>
</file>