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44730" y="844401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69" y="1469004"/>
            <a:ext cx="8643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3.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ไหลเท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Pour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อุณหภูมิต่ำสุดที่น้ำมันเริ่มไม่ไหล มีความจำเป็นสำหรับเครื่องยนต์ดีเซลที่ใช้ในประเทศที่มีอากาศหนาว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เย็น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68" y="2386536"/>
            <a:ext cx="864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4. ปริมาณ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กำมะถัน (</a:t>
            </a:r>
            <a:r>
              <a:rPr lang="en-US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Sulphur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เนื่องจากการ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กำจัดกำมะถันออกจากน้ำมันเชื้อเพลิงจนบริสุทธิ์ทำได้ยากมาก จึงกำหนดเป็นปริมาณที่ยอมให้มีได้ตามกำหนด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ซึ่งมาตรฐาน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กระทรวงพาณิชย์กำหนดให้มีได้ไม่เกิน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0.10%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โดยน้ำหนัก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48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5617" y="847541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7714" y="1565451"/>
            <a:ext cx="865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 เถ้า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Ash)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เถ้าที่เหลือจากการเผาไหม้จะเป็นอันตรายต่อแหวนและกระบอกสูบ เถ้าที่เกิดขึ้นต้องไม่เกินมาตรฐาน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กำหนด เนื่องจาก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เถ้าเป็นของแข็งจะ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เกิดการขัด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ถูกระบอกสูบทำให้เครื่องยนต์สึกหรอเร็วกว่าปกติ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7714" y="3080978"/>
            <a:ext cx="865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spc="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spc="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 </a:t>
            </a:r>
            <a:r>
              <a:rPr lang="th-TH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และสิ่งสกปรก (</a:t>
            </a:r>
            <a:r>
              <a:rPr lang="en-US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Water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&amp;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Sediment)</a:t>
            </a:r>
            <a:r>
              <a:rPr lang="th-TH" sz="2400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สิ่งเจือปนเหล่านี้มาจากการขนส่งและ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อุปกรณ์เก็บรักษา จะมี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ผลทำให้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ไส้กรองอุดตัน กัดกร่อนระบบทางเดินน้ำมัน และทำให้ปั๊มและหัวฉีดสึกหรอ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25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03521" y="833514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591823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7.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วาบไฟ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Flash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อุณหภูมิต่ำสุดที่น้ำมันระเหยเป็นไอมีจำนวนมากพอจะลุกติดไฟได้วูบหนึ่งแล้วดับ จุดวาบไฟไม่มีผลเกี่ยวข้องกับสมรรถนะของเครื่องยนต์ แต่ใช้เพื่อการเก็บรักษาให้เกิดความปลอดภัย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4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8580" y="861075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10.1.3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ปรับปรุงคุณภาพน้ำมันดีเซล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581565"/>
            <a:ext cx="865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</a:t>
            </a:r>
            <a:r>
              <a:rPr lang="th-TH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ช่วยการจุดระเบิด (</a:t>
            </a:r>
            <a:r>
              <a:rPr lang="en-US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Ignition Improver)</a:t>
            </a:r>
            <a:r>
              <a:rPr lang="th-TH" sz="2400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ช่วยในการ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จุดระเบิดที่สมบูรณ์ ลดควันดำในไอเสีย การตอบสนองอัตราการเร่งและ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สตาร์ทติด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ได้ง่าย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2697935"/>
            <a:ext cx="865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spc="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 สาร</a:t>
            </a:r>
            <a:r>
              <a:rPr lang="th-TH" sz="2400" b="1" spc="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ชะล้างหัวฉีด (</a:t>
            </a:r>
            <a:r>
              <a:rPr lang="en-US" sz="2400" b="1" spc="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Detergent)</a:t>
            </a:r>
            <a:r>
              <a:rPr lang="th-TH" sz="2400" spc="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ทำหน้าที่ชะล้างทำความสะอาดหัวฉีดและระบบ</a:t>
            </a:r>
            <a:r>
              <a:rPr lang="th-TH" sz="2400" spc="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 </a:t>
            </a:r>
            <a:r>
              <a:rPr lang="th-TH" sz="2400" spc="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</a:t>
            </a:r>
            <a:r>
              <a:rPr lang="th-TH" sz="2400" spc="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ให้การเผาไหม้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เชื้อเพลิงสมบูรณ์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และประหยัด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3867203"/>
            <a:ext cx="865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3. สาร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ป้องกันการรวมตัวกับออกซิเจน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ป้องกันไม่ให้เกิดสิ่ง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สกปรก 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ให้น้ำมันสะอาด 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เกิดการอุด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ตันบริเวณไส้กรองน้ำมันดีเซล และรักษาสภาพน้ำมันดีเซลให้คง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ตัวแม้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จะปล่อยทิ้งไว้นาน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8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2455" y="850500"/>
            <a:ext cx="4219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10.1.3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ปรับปรุงคุณภาพน้ำมัน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ดีเซล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4928" y="1486948"/>
            <a:ext cx="8654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สาร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ป้องกันสนิมและการกัดกร่อน (</a:t>
            </a:r>
            <a:r>
              <a:rPr lang="en-US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</a:t>
            </a:r>
            <a:r>
              <a:rPr lang="en-US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–Corrosion)</a:t>
            </a:r>
            <a:r>
              <a:rPr lang="th-TH" sz="2400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ช่วยป้องกัน</a:t>
            </a:r>
            <a:r>
              <a:rPr lang="th-TH" sz="2400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การเกิด</a:t>
            </a:r>
            <a:r>
              <a:rPr lang="th-TH" sz="2400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สนิม อัน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เนื่องจากน้ำที่เกิดจากการเผาไหม้หรือความชื้นในอากาศที่อาจเกิดขึ้นบริเวณท่อน้ำมันหรือถังน้ำมัน ซึ่งบางครั้งเศษ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สนิมอาจ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หลุดไปอุดตันบริเวณไส้กรองหรือหัวฉีดได้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4928" y="3013501"/>
            <a:ext cx="865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 การ</a:t>
            </a:r>
            <a:r>
              <a:rPr lang="th-TH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ลดการเกิดฟอง (</a:t>
            </a:r>
            <a:r>
              <a:rPr lang="en-US" sz="2400" b="1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Anti–Foam)</a:t>
            </a:r>
            <a:r>
              <a:rPr lang="th-TH" sz="2400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3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ช่วยลด</a:t>
            </a:r>
            <a:r>
              <a:rPr lang="th-TH" sz="2400" spc="3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การเกิดฟองของน้ำมัน ซึ่งมักหกล้นเปื้อนสีรถ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ขณะเติม และทำให้เติมน้ำมันได้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เร็ว ไม่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เสียเวลารอในการสลายของฟองน้ำมัน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53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1753" y="891623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10.1.4 ข้อ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ควรระวังในการใช้น้ำมันดีเซล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2" y="1493397"/>
            <a:ext cx="862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โดยทั่วไป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อันตรายจากน้ำมันดีเซลคล้ายกับอันตรายจากน้ำมันเบนซิน แต่น้ำมันดีเซลไม่มีสารประกอบของตะกั่วจึงมีพิษน้อยกว่า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แต่อย่างไรก็ตามน้ำมันดีเซลเป็น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เชื้อเพลิงที่ติดไฟได้ง่าย จึงต้องระวังไม่เก็บใกล้แหล่งความร้อน ประกายไฟ เปลวไฟ หรือสารเคมีประเภทไวไฟ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Strong Oxidants)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เช่น คลอรีน เป็นต้น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36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6699" y="1505569"/>
            <a:ext cx="8610601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 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เตาเป็นผลิตภัณฑ์ที่ได้จากกระบวนการกลั่นน้ำมัน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น้ำมันที่มีความสำคัญต่อเศรษฐกิจและสังคม เนื่องจากเป็นปัจจัยสำคัญในการผลิตสินค้า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อุปโภค บริโภค 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เป็นเชื้อเพลิงในการผลิตกระแสไฟฟ้า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331" y="618901"/>
            <a:ext cx="6470958" cy="6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8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6750" y="864721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10.2.1 คุณลักษณะ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น้ำมันเตา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2" y="1541367"/>
            <a:ext cx="8610600" cy="15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เตามีคุณสมบัติข้นเหนียวมากกว่าน้ำมันดีเซล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สีน้ำตาลเข้มจนถึงดำ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คล้ายน้ำมันเครื่องที่ใช้แล้ว 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เตาชนิดใสจะใช้กับเครื่องยนต์รอบช้า เช่น เครื่องยนต์เรือเดินสมุทร เครื่องยนต์ของโรงจักรไฟฟ้า ส่วนชนิดที่มีความข้นสูงจะใช้กับ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เตาหม้อ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ไอน้ำของโรงงานอุตสาหกรรม เตาหม้อไอน้ำผลิตกระแสไฟฟ้า เตาเผาซีเมนต์ และเตาถลุงเหล็ก เป็นต้น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35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6750" y="692445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</a:rPr>
              <a:t>10.2.2 ประเภทของน้ำมันเตา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2" y="1196815"/>
            <a:ext cx="8610600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น้ำมันเตาที่ใช้ในประเทศไทยตามประกาศของกระทรวงพาณิชย์แบ่งเป็น 5 ชนิด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72" y="1636886"/>
            <a:ext cx="8610600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SimSun" panose="02010600030101010101" pitchFamily="2" charset="-122"/>
              </a:rPr>
              <a:t>ตาราง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 คุณลักษณะ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ของน้ำมันเตาตามประกาศทะเบียนการค้า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0" y="2185730"/>
            <a:ext cx="8742444" cy="2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0372" y="695981"/>
            <a:ext cx="8610600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SimSun" panose="02010600030101010101" pitchFamily="2" charset="-122"/>
              </a:rPr>
              <a:t>ตาราง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</a:rPr>
              <a:t>(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ต่อ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</a:rPr>
              <a:t>)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คุณลักษณะ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ของน้ำมันเตาตามประกาศทะเบียนการค้า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5" y="1189066"/>
            <a:ext cx="8217413" cy="50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" y="747729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86220" y="1420492"/>
            <a:ext cx="0" cy="16174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086220" y="1898415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90982" y="301019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2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055" y="1679022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7521" y="2800437"/>
            <a:ext cx="4403725" cy="4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275807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1250" y="837338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และการทดสอบ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0" y="1437576"/>
            <a:ext cx="861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ไหลเท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Pour 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อุณหภูมิต่ำสุดที่น้ำมันหมดสภาพเป็นของเหลว (จุดไม่ไหล)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การทดสอบจะนำน้ำมันใส่หลอดแก้วทำให้อุณหภูมิเป็นลบ และนำหลอดออกมา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ทดลอง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ดู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ทุก 5 </a:t>
            </a:r>
            <a:r>
              <a:rPr lang="en-US" sz="2400" spc="-20" baseline="300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</a:t>
            </a:r>
            <a:r>
              <a:rPr lang="en-US" sz="2400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ที่อุณหภูมิ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ลดลง ถ้าน้ำมันไม่ไหลภายใน 5 วินาที คือ จุดไหลเท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69" y="2878648"/>
            <a:ext cx="861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ความ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หนืด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Viscosity)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ความหนืดของน้ำมันเตามีความสำคัญต่อการเลือกหัวเผาในการฉีดน้ำมันให้เป็นฝอย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ละออง เพื่อให้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การเผาไหม้สมบูรณ์ ความหนืดมีหน่วยวัด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เป็นเซน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ติส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โตก (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cSt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5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3019" y="812326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และการ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ทดสอบ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1259" y="1549480"/>
            <a:ext cx="8632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องศา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API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(API)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เป็นตัวเลขแสดงค่าความถ่วงจำเพาะของน้ำมัน ตัวเลขสูงแสดงว่าเป็นน้ำมันเตาคุณภาพดี ตัวเลขต่ำเป็น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ความหนืด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สูงคุณภาพ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ต่ำ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1259" y="2799071"/>
            <a:ext cx="8632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กำมะถัน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Sulphur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กำมะถันจะ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กัดกร่อนชิ้นส่วนที่เกี่ยวข้องกับการเผาไหม้ ก๊าซไอเสียที่มี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ซัลเฟอร์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ไดออกไซด์เมื่อทำปฏิกิริยากับน้ำจะเป็นกรดกัดกร่อนปล่องไอเสียและเป็นมลพิษ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1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03906" y="830356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และการ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ทดสอบ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7" y="1606575"/>
            <a:ext cx="866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 เถ้า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Ash)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สารอนินท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รีย์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ที่เหลือจากการเผาไหม้ ปริมาณ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เถ้าขึ้นอยู่กับฝุ่นผงที่ผสมในน้ำมันเตา เถ้ามี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ผลทำให้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อุปกรณ์เผาไหม้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เกิด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ความสึก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หรอและ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ฉนวนนำความ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ร้อน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487" y="2846668"/>
            <a:ext cx="866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6. ปริมาณ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น้ำและสิ่งสกปรก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Water &amp; Sediment)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ในการเผาไหม้น้ำมัน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เตาแต่ละครั้งอาจมีน้ำ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และสิ่งสกปรกพวก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ฝุ่นผงปนมา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1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460" y="1387588"/>
            <a:ext cx="8641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Diesel Fuel Oil)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ผลิตภัณฑ์ที่ได้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จากการกลั่นปิโตรเลียม มีความหนืดและจุด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เดือดสูง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กว่าน้ำมันเบนซิน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น้ำมันที่ใช้สำหรับเครื่องยนต์ดีเซล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ซึ่งเครื่องยนต์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ดีเซลส่วนมากจะเป็นเครื่องยนต์ขนาดใหญ่ให้กำลังสูง เหมาะสำหรับงานหนัก เช่น เครื่องยนต์รถบรรทุก รถแทรกเตอร์ เรือเดินสมุทร และเครื่องต้นกำลังโรงไฟฟ้า เป็นต้น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24" y="545281"/>
            <a:ext cx="6470958" cy="6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99160" y="720270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ของน้ำมันดีเซล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0" y="3593470"/>
            <a:ext cx="8089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  <a:tab pos="990600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3.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No. 4–D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ใช้กับเครื่องยนต์ความเร็วรอบต่ำ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Low Speed Diesel) 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9160" y="1357664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  <a:tab pos="9906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ASTM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แบ่ง</a:t>
            </a:r>
            <a:r>
              <a:rPr lang="th-TH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เกรดของน้ำมันดีเซล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ออกเป็น 3 ชนิด </a:t>
            </a:r>
            <a:r>
              <a:rPr lang="th-TH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 </a:t>
            </a:r>
            <a:endParaRPr lang="en-US" sz="2400" b="1" dirty="0">
              <a:solidFill>
                <a:srgbClr val="00206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080" y="2062947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 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No. 1–D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กับเครื่องยนต์ความเร็วรอบสูง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High Speed Diesel)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   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7546" y="2786245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น้ำมันดีเซล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No.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2–D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ใช้กับเครื่องยนต์ความเร็วรอบปานกลาง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Medium Speed Diesel)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5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3035248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900430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 น้ำมัน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ดีเซลหมุนช้า หรือน้ำมันขี้โล้ มีค่าซีเทนอย่างต่ำ 45 เหมาะกับเครื่องยนต์ความเร็วรอบปานกลาง และเครื่องยนต์ขนาดใหญ่ ความเร็วต่ำกว่า 1,000 รอบต่อนาที เช่น เรือเดินสมุทร เครื่องปั่นไฟฟ้าขนาดใหญ่ เป็น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ต้น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67441" y="645816"/>
            <a:ext cx="346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8919" y="1244440"/>
            <a:ext cx="398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>
              <a:tabLst>
                <a:tab pos="900430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ประเทศไทยใช้น้ำมันดีเซล 2 ประเภท 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195979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น้ำมันดีเซลหมุนเร็ว หรือเรียกว่า น้ำมันโซล่า มีค่าซีเทนอย่างต่ำ 47 ใช้กับรถยนต์ดีเซลทั่ว ๆ ไป เช่น ปิกอัพ รถบรรทุก รถแทรกเตอร์ เรือประมง เป็นต้น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8712" y="833518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ของน้ำมันดีเซล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1" y="1569142"/>
            <a:ext cx="865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  <a:tab pos="990600" algn="l"/>
              </a:tabLs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1.ค่า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ซี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Cetane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Number)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เป็นตัวเลขแสดงค่าความสามารถต้านทานการน็อกของเครื่องยนต์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40530" y="2680514"/>
            <a:ext cx="4153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หาค่าซีเท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นด้วย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วิธี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Diesel index)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371" y="3279353"/>
            <a:ext cx="865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(1)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วิธี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Diesel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Index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เป็นวิธีหาค่าซีเทนของน้ำมันดีเซลโดยไม่ต้องใช้เครื่องยนต์ทดสอบ เป็นวิธีทำได้ง่าย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สะดวก โดยใช้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สารอะ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นิ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Aniline)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สารเคมีที่มีสี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ขาวละลาย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รวมกันเป็นเนื้อเดียวกับน้ำมันดีเซลได้ที่อุณหภูมิหนึ่ง อุณหภูมิจุดนี้เรียกว่า 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จุดอะ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นิ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Aniline Point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46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3745" y="831204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ตัวอย่างการคำนวณ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339748"/>
            <a:ext cx="864325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ดีเซลที่กลั่นได้มีค่า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API Gravity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เท่ากับ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35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นำไปผสมกับ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สารอะ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นิ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จะรวมตัวกันที่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160 </a:t>
            </a:r>
            <a:r>
              <a:rPr lang="th-TH" sz="2400" baseline="300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๐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แทนค่าลงในสูตร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คำนวณ</a:t>
            </a:r>
          </a:p>
          <a:p>
            <a:pPr algn="thaiDist">
              <a:spcBef>
                <a:spcPts val="300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 smtClean="0">
                <a:effectLst/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จากสูตร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  DI = </a:t>
            </a:r>
            <a:endParaRPr lang="th-TH" sz="2400" dirty="0">
              <a:effectLst/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Bef>
                <a:spcPts val="300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     DI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=                               = 56</a:t>
            </a:r>
            <a:endParaRPr lang="th-TH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Bef>
                <a:spcPts val="3000"/>
              </a:spcBef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ค่า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เท่ากับ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56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ดังนั้นสรุปได้ว่าค่าซี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เทนนัม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เบอร์จะมีค่าประมาณ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56</a:t>
            </a:r>
            <a:endParaRPr lang="th-TH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3068384" y="2386549"/>
                <a:ext cx="4661682" cy="809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th-T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𝐴𝑛𝑖𝑙𝑖𝑛𝑒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</m:t>
                              </m:r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th-T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h-TH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  <m:sup>
                                  <m:r>
                                    <a:rPr lang="th-TH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th-TH" sz="2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​</m:t>
                              </m:r>
                              <m:r>
                                <a:rPr lang="th-TH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​</m:t>
                              </m:r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𝐴𝑃𝐼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</m:t>
                              </m:r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𝑔𝑟𝑎𝑣𝑖𝑡𝑦</m:t>
                              </m:r>
                              <m:r>
                                <m:rPr>
                                  <m:nor/>
                                </m:rPr>
                                <a:rPr lang="th-TH" sz="2400" i="1">
                                  <a:latin typeface="Cordia New" pitchFamily="34" charset="-34"/>
                                  <a:cs typeface="Cordia New" pitchFamily="34" charset="-34"/>
                                </a:rPr>
                                <m:t> </m:t>
                              </m:r>
                              <m:r>
                                <a:rPr lang="th-TH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h-TH" sz="24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th-T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h-TH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th-TH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th-TH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th-TH" sz="24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th-TH" sz="2400" dirty="0">
                  <a:latin typeface="Cordia New" pitchFamily="34" charset="-34"/>
                  <a:cs typeface="Cordia New" pitchFamily="34" charset="-34"/>
                </a:endParaRPr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84" y="2386549"/>
                <a:ext cx="4661682" cy="809068"/>
              </a:xfrm>
              <a:prstGeom prst="rect">
                <a:avLst/>
              </a:prstGeom>
              <a:blipFill rotWithShape="1">
                <a:blip r:embed="rId2"/>
                <a:stretch>
                  <a:fillRect r="-202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3068384" y="3095513"/>
                <a:ext cx="144680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h-TH" sz="2400" i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th-TH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h-TH" sz="2400" i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th-TH" sz="24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th-TH" sz="2400" dirty="0">
                  <a:latin typeface="Cordia New" pitchFamily="34" charset="-34"/>
                  <a:cs typeface="Cordia New" pitchFamily="34" charset="-34"/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84" y="3095513"/>
                <a:ext cx="1446806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7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51960" y="777117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หาค่าซีเท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นด้วย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วิธี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Diesel index)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(ต่อ)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536166"/>
            <a:ext cx="86868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(2)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หาค่าซีเท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นด้วย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วิธีดัชนี (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Cetane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Index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สามารถหาค่าซี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สำหรับ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น้ำมันดีเซลชนิดใส โดยใช้สูตร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คำนวณดังนี้</a:t>
            </a:r>
          </a:p>
          <a:p>
            <a:pPr algn="thaiDist">
              <a:spcAft>
                <a:spcPts val="0"/>
              </a:spcAft>
              <a:tabLst>
                <a:tab pos="990600" algn="l"/>
              </a:tabLst>
            </a:pP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CCI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= 97.833 (log T) + 2.2088 (G) (log T) + 0.01247 (G)</a:t>
            </a:r>
            <a:r>
              <a:rPr lang="en-US" sz="2400" baseline="300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+ 423.51 (log T) – 4.808 (G) +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119.59</a:t>
            </a:r>
          </a:p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53035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เมื่อ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CCI	=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ดัชนี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53035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G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=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API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Gravity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ที่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60</a:t>
            </a:r>
            <a:r>
              <a:rPr lang="en-US" sz="2400" baseline="300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aseline="300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53035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 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T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=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อุณหภูมิการกลั่น 50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%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 </a:t>
            </a:r>
            <a:r>
              <a:rPr lang="en-US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atm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0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8274" y="826031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10.1.2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ดีเซล 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6701" y="1557887"/>
            <a:ext cx="8616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 ความ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หนืดของน้ำมันดีเซล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Viscosity)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เครื่องยนต์ดีเซลต้องการน้ำมันดีเซลที่มีความหนืดเพื่อหล่อลื่นระบบฉีดเชื้อเพลิง เช่น ปั๊มแรงดันสูง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Injection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Pump)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และหัวฉีด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 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หาก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ความหนืด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น้อยการ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สึกหรอจะสูง แต่ถ้าหนืด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มากการ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กระจายเป็นฝอยจะไม่ดี การเผาไหม้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จะไม่สมบูรณ์ทำให้เกิดเขม่าหรือควันดำ ความหนืดของน้ำมันดีเซลหมุนเร็วมีค่าประมาณ 1.8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5.0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เซน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ติส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โตกส์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Centistokes; 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cSt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th-TH" sz="2400" dirty="0">
              <a:effectLst/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13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150</Words>
  <Application>Microsoft Office PowerPoint</Application>
  <PresentationFormat>นำเสนอทางหน้าจอ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0" baseType="lpstr">
      <vt:lpstr>SimSun</vt:lpstr>
      <vt:lpstr>Angsana New</vt:lpstr>
      <vt:lpstr>Arial</vt:lpstr>
      <vt:lpstr>Calibri</vt:lpstr>
      <vt:lpstr>Calibri Light</vt:lpstr>
      <vt:lpstr>Cambria Math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Amm1</cp:lastModifiedBy>
  <cp:revision>88</cp:revision>
  <dcterms:created xsi:type="dcterms:W3CDTF">2018-10-24T06:38:00Z</dcterms:created>
  <dcterms:modified xsi:type="dcterms:W3CDTF">2021-03-25T02:37:06Z</dcterms:modified>
</cp:coreProperties>
</file>