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2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8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3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9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3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3610;&#3607;&#3607;&#3637;&#3656;%200%20&#3626;&#3656;&#3623;&#3609;&#3627;&#3609;&#3657;&#3634;%20&#3626;&#3634;&#3619;&#3610;&#3633;&#3597;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163906" y="4705541"/>
            <a:ext cx="8798947" cy="1969471"/>
          </a:xfrm>
          <a:prstGeom prst="roundRect">
            <a:avLst>
              <a:gd name="adj" fmla="val 90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63906" y="4736020"/>
            <a:ext cx="8798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ซึ่งสะสมตัวอยู่ภายใต้พื้นผิวโลก จะอยู่ระดับลึกลงไปและมีความกดดันอยู่ในตัว เนื่องจาก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มีชั้น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หินเนื้อแน่นปิดทับอยู่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นำน้ำมันดิบและก๊าซธรรมชาติขึ้นมานั้นจะอาศัยความดันดังกล่าว โดยได้มีการ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พัฒนาอย่าง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ต่อเนื่อง ปิโตรเลียมบน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ภาคพื้นดินถูกพัฒนานำมาใช้เกือบทุกแห่ง ดังนั้นการสำรวจและพัฒนา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ปิโตรเลียมแหล่ง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ใหม่ๆ จึงมุ่งเน้นในทะเลที่มีระดับน้ำลึก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จะมีการจำแนกตามประเภทและชนิดของ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น้ำมันดิบสารประกอบ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ของน้ำมันดิบจะมีปฏิกิริยาทางเคมีแตกต่างกันออกไป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ลำเลียงขนส่งน้ำมันดิบและก๊าซ แบ่งออก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ได้หลาย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วิธีตามความเหมาะสม ส่วนมากแล้วมักจะขึ้นอยู่กับ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ระยะทาง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การลำเลียงขนส่งเป็นสำคัญ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" y="4182975"/>
            <a:ext cx="1018034" cy="420625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2175038" y="1849477"/>
            <a:ext cx="69181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การผลิตและการขนส่ง</a:t>
            </a:r>
          </a:p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ปิโตรเลียม</a:t>
            </a:r>
            <a:endParaRPr lang="en-US" sz="8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SLxOmyim" panose="02000000000000000000" pitchFamily="2" charset="-34"/>
              <a:cs typeface="PSLxOmyim" panose="02000000000000000000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" y="336429"/>
            <a:ext cx="2198359" cy="2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825999" cy="553998"/>
            <a:chOff x="203200" y="745538"/>
            <a:chExt cx="48259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6266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22072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3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น้ำมันดิบชนิด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มิกซ์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เบส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(Mixed-Bass Crude Oils)</a:t>
            </a: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น้ำมันดิบชนิดนี้เกิด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ทับถมกันของสิ่งมีชีวิตที่อาศัยอยู่บนพื้นดินที่อดีตเคยเป็นทะเลมาก่อน ประกอบด้วยส่วนผสม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ของทั้ง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และชนิดที่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มีแนฟทีน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และพาราฟินเกิดขึ้นด้วยกัน มีองค์ประกอบส่วนหนึ่ง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โรมาติกซึ่งมีอยู่น้อย ถ้ามีส่วนที่หนักมาก ก็จะ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มีอะ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โรมาติกมาก ถ้ามีส่วนเบามากก็จะมีพาราฟิน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ที่ได้จึงมีส่วนดีและเสียคละกันไป กากที่เหลือจะมีทั้งยางมะ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ตอย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ไขหรือขี้ผึ้ง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สรุปได้ว่า เมื่อนำน้ำมันดิบแอสฟัลต์จะได้น้ำมันเชื้อเพลิงที่มีค่าออกเท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พาราฟินเมื่อนำมากลั่น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ได้น้ำมันหล่อลื่นที่มีค่าดัชนีความข้นใสหรือความหนืดสูง ส่วนใหญ่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เป็นลักษณะของ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มิกซ์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เบส ในปัจจุบัน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ทางด้านน้ำมันมีความก้าวหน้าอย่าง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ว่าน้ำมันดิบชนิดใดก็สามารถปรับให้มีคุณภาพสูงได้ โดยใช้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แต่งให้มีคุณสมบัติตามที่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แสดงส่วนประกอบต่างๆ ของน้ำมันดิบแต่ละชนิดเป็นร้อยละ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29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ชนิดของน้ำมันดิบ (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Crude Oil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59" y="4233332"/>
            <a:ext cx="5464282" cy="12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825999" cy="553998"/>
            <a:chOff x="203200" y="745538"/>
            <a:chExt cx="48259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6266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21383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แบ่งตามชนิดของน้ำมันดิบทางการค้า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น้ำมันดิบมีชื่อทางการค้าหลายชื่อ แต่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ส่วนมากมักจะ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เรียกชื่อตามแหล่งขุดเจาะ ซึ่งอาจเป็นชื่อเมือง ชื่อท้องถิ่น หรือชื่อของท่าเรือ ทั้งนี้ขึ้นอยู่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ละประเทศที่จะกำหนดชื่อน้ำมันดิบของตน หรือสถานที่พบน้ำมันนั้นๆ ตัวอย่างเช่น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ดูไบ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กลุ่มโอเปก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น้ำมันดิบโอมาน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กลุ่มนอกโอเปก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ทาปีส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ของมาเลเซีย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กลุ่มนอกโอเปก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น้ำมันดิบไม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นาสข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องอินโดนีเซีย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กลุ่มโอเปก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น้ำมันดิบเบรนท์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ของอังกฤษ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เวสต์เท็กซัส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สหรัฐอเมริกา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เพชร จากจังหวัดกำแพงเพชร ประเทศไทย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ฯลฯ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29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ชนิดของน้ำมันดิบ (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Crude Oil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93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825999" cy="553998"/>
            <a:chOff x="203200" y="745538"/>
            <a:chExt cx="48259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6266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การแบ่งตามความหนัก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เบา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ที่เป็นของเหลวจะวัดในลักษณะปริมาตร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หรือน้ำหนัก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โดยการเปรียบเทียบกัน ดังนั้นจึงจำเป็นต้องทราบความถ่วงจำเพาะของน้ำมันนั้นๆ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อาศัยองศาเอพีไอ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Degree of API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หรือความถ่วงจำเพาะแบบ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 (American Petroleum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Institute)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หลักในการพิจารณา น้ำมันที่มีค่าความถ่วง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ต่ำจะมีค่าความถ่วงจำเพาะสูง น้ำมันที่มี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ค่าความถ่วง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สูงจะมีค่าความถ่วงจำเพาะต่ำ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เครื่องมือที่ใช้วัดความถ่วงจำเพาะของน้ำมัน คือ ไฮโดรมิเตอร์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(Hydrometer)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ค่าความถ่วง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ก็เพื่อนำไปใช้ในการหาความร้อนของน้ำมัน ปริมาตรจำเพาะ และหาฐานของน้ำมัน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น้ำมันดิบส่วนมากจะมี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องศา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API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เท่ากับ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27-35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ก็ตามบางกรณี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หนักกว่าหรือเบากว่าก็ได้ค่าความถ่วง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ที่วัดได้มีตัวเลขสูง ซึ่งแสดงว่าน้ำมันดิบนั้น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เบาแสดง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ให้เห็นว่าผลิตภัณฑ์ที่ได้นั้นจะมีคุณภาพที่ดีกว่าน้ำมันดิบที่หนักกว่า การแบ่งแบบนี้จะ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ออกได้เป็น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 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น้ำมันดิบเบา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Light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Crude)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น้ำมันดิบที่มีองค์ประกอบของสาร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ไฮโดรคาร์บอนที่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มีขนาดโมเลกุลเล็กเป็นส่วนใหญ่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เบาจะมีค่าความถ่วงจำเพาะ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(API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เมื่อนำน้ำมันดิบ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เบามากลั่น จะได้ส่วนกลั่นที่มีไฮโดรคาร์บอนเบา เช่น น้ำมันก๊าดจะมีอยู่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18%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น้ำมันดิบหนักปานกลาง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(Medium Crude)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น้ำมันดิบที่มีองค์ประกอบเป็น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สารไฮโดรคาร์บอน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ทั้งขนาดเล็กและขนาดใหญ่ปะปนกันอยู่ เป็นน้ำมันดิบที่ให้ส่วนกลั่นในช่วงน้ำมัน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น้ำมันก๊าดปริมาณมาก จึงมักมีราคาค่อนข้าง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29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ชนิดของน้ำมันดิบ (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Crude Oil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0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825999" cy="553998"/>
            <a:chOff x="203200" y="745538"/>
            <a:chExt cx="48259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6266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06361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4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แบ่งตามปริมาณกำมะถันที่มีผสมอยู่ในน้ำมันดิบ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สารประกอบกำมะถันจะมีผสมอยู่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ในน้ำมันดิบ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โดยทั่วไปขึ้นอยู่กับชนิดของน้ำมันดิบ น้ำมันดิบที่มีปริมาณกำมะถันอยู่น้อยจะมีราคาแพง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ที่มีกำมะถันอยู่ในปริมาณมาก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แบ่งน้ำมันดิบตามปริมาณกำมะถันแบ่งออกได้เป็น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กำมะถันต่ำ น้ำมันดิบพวกนี้จะมีกำมะถันน้อยกว่า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0.1%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โดยน้ำหนัก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กำมะถันปานกลาง น้ำมันดิบพวกนี้จะมีกำมะถันอยู่ระหว่าง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0.1-2%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โดยน้ำหนัก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กำมะถันสูง น้ำมันดิบพวกนี้มีกำมะถันมากกว่า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2%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โดยน้ำหนัก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แบ่งตามโครงสร้างของโมเลกุลของน้ำมันดิบ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น้ำมันดิบมีส่วนผสมของ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สารประกอบที่สำคัญ สารไฮโดรคาร์บอนแต่ละประเภทมีคุณสมบัติทางกายภาพและเคมีแตกต่าง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มีผลโดยตรงต่อคุณสมบัติของน้ำมันดิบ โครงสร้างของโมเลกุลของน้ำมันดิบอาจแบ่งออกได้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ตามประเภทดังนี้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29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ชนิดของน้ำมันดิบ (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Crude Oil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203199" y="4167818"/>
            <a:ext cx="6729265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en-US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spc="-150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นอร์มัล</a:t>
            </a:r>
            <a:r>
              <a:rPr lang="th-TH" sz="2000" b="1" spc="-15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พาราฟิน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Normal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Paraffin’s)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ที่เรียกกันทางศัพท์เคมีว่า เอ็น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แอ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ลเคน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(N-Alkanes)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ไฮโดรคาร์บอนประเภทนี้มีโครงสร้างเป็นอะตอม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เส้นตรง 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คาร์บอนแต่ละตัวจะมีอะตอมไฮโดรเจนจับอยู่จน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อิ่มตัวขนาดโมเลกุล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สารประเภทนี้ในน้ำมันดิบมีตั้งแต่ตัว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ที่ประกอบด้วย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อะตอม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จนถึง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อะตอม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ของคาร์บอน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สูตรทางเคมี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ดังนี้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(n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เป็นจำนวนอะตอม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ในโมเลกุล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6" name="วัตถุ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83758"/>
              </p:ext>
            </p:extLst>
          </p:nvPr>
        </p:nvGraphicFramePr>
        <p:xfrm>
          <a:off x="2266136" y="5482289"/>
          <a:ext cx="5238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สมการ" r:id="rId4" imgW="520700" imgH="228600" progId="Equation.3">
                  <p:embed/>
                </p:oleObj>
              </mc:Choice>
              <mc:Fallback>
                <p:oleObj name="สมการ" r:id="rId4" imgW="520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36" y="5482289"/>
                        <a:ext cx="5238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วัตถุ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76848"/>
              </p:ext>
            </p:extLst>
          </p:nvPr>
        </p:nvGraphicFramePr>
        <p:xfrm>
          <a:off x="7021186" y="4409490"/>
          <a:ext cx="1892165" cy="92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r:id="rId6" imgW="1548384" imgH="755904" progId="">
                  <p:embed/>
                </p:oleObj>
              </mc:Choice>
              <mc:Fallback>
                <p:oleObj r:id="rId6" imgW="1548384" imgH="75590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186" y="4409490"/>
                        <a:ext cx="1892165" cy="922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24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825999" cy="553998"/>
            <a:chOff x="203200" y="745538"/>
            <a:chExt cx="48259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6266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31927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2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ไอโซพาราฟิน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iso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Paraffin’s)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เรียกกันทางศัพท์เคมีว่า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ไอโซ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แอ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ลเคน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Iso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-Alkanes)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ไฮโดรคาร์บอนประเภทนี้มีโครงสร้างเป็นอะตอม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เรียงต่อกัน โดยแยกสาขาออกด้านข้าง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คาร์บอนแต่ละตัวจะมีอะตอมของ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ไฮโดรเจนจับ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อยู่จนอิ่มตัว จึงมีสูตรทางเคมีเหมือนกับพวก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มัล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พาราฟิน คือ           พาราฟิน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ประเภทนี้มี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อยู่จำนวน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มากในน้ำมันเชื้อเพลิงใส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29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ชนิดของน้ำมันดิบ (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Crude Oil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61517" y="21498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393120"/>
              </p:ext>
            </p:extLst>
          </p:nvPr>
        </p:nvGraphicFramePr>
        <p:xfrm>
          <a:off x="7595661" y="2149821"/>
          <a:ext cx="5238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สมการ" r:id="rId4" imgW="520700" imgH="228600" progId="Equation.3">
                  <p:embed/>
                </p:oleObj>
              </mc:Choice>
              <mc:Fallback>
                <p:oleObj name="สมการ" r:id="rId4" imgW="520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661" y="2149821"/>
                        <a:ext cx="5238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795538"/>
              </p:ext>
            </p:extLst>
          </p:nvPr>
        </p:nvGraphicFramePr>
        <p:xfrm>
          <a:off x="3508374" y="2740936"/>
          <a:ext cx="1944688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r:id="rId6" imgW="1944624" imgH="1620012" progId="">
                  <p:embed/>
                </p:oleObj>
              </mc:Choice>
              <mc:Fallback>
                <p:oleObj r:id="rId6" imgW="1944624" imgH="16200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4" y="2740936"/>
                        <a:ext cx="1944688" cy="162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กล่องข้อความ 18"/>
          <p:cNvSpPr txBox="1"/>
          <p:nvPr/>
        </p:nvSpPr>
        <p:spPr>
          <a:xfrm>
            <a:off x="203200" y="4425184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3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แนฟทีน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Naphthenes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ที่เรียกกันทางศัพท์เคมีว่า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ไซโคลแอ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ลเคน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i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Cyclo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-Alkanes)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ไฮโดรคาร์บอนประเภทนี้มีโครงสร้างเป็นอะตอมของคาร์บอนต่อเรียงตัวกันเป็น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วงอาจจะ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เป็นวงละ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5-7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 แล้วแต่ชนิด ดังแสดงในรูปที่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3.7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มีสูตรทางเคมีดังนี้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01048"/>
              </p:ext>
            </p:extLst>
          </p:nvPr>
        </p:nvGraphicFramePr>
        <p:xfrm>
          <a:off x="3274218" y="5135625"/>
          <a:ext cx="2413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r:id="rId8" imgW="2412492" imgH="1080516" progId="">
                  <p:embed/>
                </p:oleObj>
              </mc:Choice>
              <mc:Fallback>
                <p:oleObj r:id="rId8" imgW="2412492" imgH="108051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218" y="5135625"/>
                        <a:ext cx="24130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1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825999" cy="553998"/>
            <a:chOff x="203200" y="745538"/>
            <a:chExt cx="48259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6266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830327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4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อะโรมาติก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(Aromatics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ที่เรียก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กันทาง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ศัพท์เคมีว่า </a:t>
            </a:r>
            <a:r>
              <a:rPr lang="en-US" sz="2000" i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Arenes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ไฮโดรคาร์บอนประเภท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นี้มีโครงสร้าง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อะตอมคาร์บอนเรียงตัวกันเป็นวงกลม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29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ชนิดของน้ำมันดิบ (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Crude Oil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61517" y="21498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203200" y="4173120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5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มิกส์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แนฟ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ทีนอะ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โรมาติก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Mixed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Naphthene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-Aromatics)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ไฮโดรคาร์บอนประเภท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โครงสร้างเป็นอะตอมของคาร์บอนทั้งวงแหวน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และรวมอยู่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ในโมเลกุลเดียวกัน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8" name="วัตถุ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99484"/>
              </p:ext>
            </p:extLst>
          </p:nvPr>
        </p:nvGraphicFramePr>
        <p:xfrm>
          <a:off x="3536950" y="1925218"/>
          <a:ext cx="2016125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r:id="rId4" imgW="2016252" imgH="2196084" progId="">
                  <p:embed/>
                </p:oleObj>
              </mc:Choice>
              <mc:Fallback>
                <p:oleObj r:id="rId4" imgW="2016252" imgH="21960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1925218"/>
                        <a:ext cx="2016125" cy="219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วัตถุ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969643"/>
              </p:ext>
            </p:extLst>
          </p:nvPr>
        </p:nvGraphicFramePr>
        <p:xfrm>
          <a:off x="3536950" y="4869409"/>
          <a:ext cx="20701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r:id="rId6" imgW="2071116" imgH="1242060" progId="">
                  <p:embed/>
                </p:oleObj>
              </mc:Choice>
              <mc:Fallback>
                <p:oleObj r:id="rId6" imgW="2071116" imgH="12420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869409"/>
                        <a:ext cx="2070100" cy="124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3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825999" cy="553998"/>
            <a:chOff x="203200" y="745538"/>
            <a:chExt cx="48259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6266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2984594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นอกจากนั้น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ยังประกอบด้วยสารไฮโดรคาร์บอนประเภท 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โอ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มีสูตรทาง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เคมีคือ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2n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มักจะไม่พบในน้ำมันดิบ แต่จะพบอยู่ในน้ำมันเชื้อเพลิงที่ได้จากกระบวนการแยกสลาย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เร่งหรือด้วยความร้อน มีโครงสร้างเป็นอะตอมของคาร์บอนที่มีไฮโดรเจนเกาะอยู่ในจำนวนที่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อิ่มตัว และมีกลุ่ม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Double Bond (-C=C-)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อยู่ในโมเลกุล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en-US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แสดงคุณสมบัติต่างๆ ของไฮโดรคาร์บอนแต่ละชนิด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29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ชนิดของน้ำมันดิบ (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Crude Oil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61517" y="21498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10" y="2730884"/>
            <a:ext cx="5212380" cy="15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25066" cy="553998"/>
            <a:chOff x="203200" y="745538"/>
            <a:chExt cx="5825066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25719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06361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ไฮโดรคาร์บอนสามารถแบ่งได้เป็นกลุ่มใหญ่ๆ คือ พาราฟิน แนฟทีน อะโร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จัดได้ว่าเป็นกลุ่มที่มีการเกิดปฏิกิริยามากที่สุด และพาราฟินเป็นกลุ่มที่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เกิดปฏิกิริยาน้อยที่สุด ในอุตสาหกรรมการกลั่นน้ำมันดิบ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และปิ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โตรเคมีนั้น การเกิดปฏิกิริยาจะ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มีบทบาท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สำคัญในการเกิดสารต่างๆ ซึ่งจะเกี่ยวข้องกับคุณสมบัติของผลิตภัณฑ์น้ำมันที่สำคัญ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เสื่อมคุณภาพของน้ำมันเบนซินและน้ำมันหล่อลื่น อันเกิดจากปฏิกิริยาการเติมออกซิเจน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และปฏิกิริยา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การเกิดพอลิ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(Polymerization)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 ปฏิกิริยาที่สำคัญมีดังนี้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ดีไฮโดรจี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เนชัน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(Dehydrogenation)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เป็นปฏิกิริยาที่ลดจำนวนอะตอมไฮโดรเจนออก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จากโมเลกุล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การที่ไฮโดรคาร์บอนอิ่มตัวเปลี่ยนเป็นไฮโดรคาร์บอนที่ไม่อิ่มตัว และเกิดสารเคมีใหม่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287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ปฏิกิริยาเคมีของสารประกอบไฮโดรคาร์บอน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49" y="3603096"/>
            <a:ext cx="3418902" cy="20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25066" cy="553998"/>
            <a:chOff x="203200" y="745538"/>
            <a:chExt cx="5825066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25719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000594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ไฮโดรจี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เนชัน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(Hydrogenation)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เป็นปฏิกิริยาตรงข้ามกับดีไฮโดรจี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เนชัน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ปฏิกิริยาชนิด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การเพิ่มจำนวนอะตอมของไฮโดรเจนลงในพันธะคู่ของโครงสร้างที่ไม่อยู่ตัว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287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ปฏิกิริยาเคมีของสารประกอบไฮโดรคาร์บอน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48" y="2126710"/>
            <a:ext cx="3292704" cy="812798"/>
          </a:xfrm>
          <a:prstGeom prst="rect">
            <a:avLst/>
          </a:prstGeom>
        </p:spPr>
      </p:pic>
      <p:sp>
        <p:nvSpPr>
          <p:cNvPr id="16" name="กล่องข้อความ 15"/>
          <p:cNvSpPr txBox="1"/>
          <p:nvPr/>
        </p:nvSpPr>
        <p:spPr>
          <a:xfrm>
            <a:off x="203200" y="2964909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	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แคร็กกิง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(Cracking)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เป็นปฏิกิริยาการแตกตัวออกจากกันของแขนที่ต่อกันของ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 อะตอมจากไฮโดรคาร์บอนโมเลกุลใหญ่ๆ เมื่อได้รับความร้อนจะแตกตัวเป็นโมเลกุล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เล็กๆไม่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ว่าจะเป็นสารไฮโดรคาร์บอนอิ่มตัวหรือไม่อิ่มตัวก็ตาม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0" y="3758398"/>
            <a:ext cx="4034980" cy="15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25066" cy="553998"/>
            <a:chOff x="203200" y="745538"/>
            <a:chExt cx="5825066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25719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474726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4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ไพ</a:t>
            </a:r>
            <a:r>
              <a:rPr lang="th-TH" sz="2000" b="1" spc="-150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โรไลซิส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(Pyrolysis)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เป็นปฏิกิริยาการแตกตัวของสารไฮโดรคาร์บอนที่ใช้ความร้อน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สูงปฏิกิริยา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ดังกล่าวนี้จะเกิดขึ้น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การเปลี่ยนแปลงที่ได้สาร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287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ปฏิกิริยาเคมีของสารประกอบไฮโดรคาร์บอน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203200" y="3901663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5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ไอโซ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เมอ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ไรเซชัน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Isomerisation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เป็นปฏิกิริยาการเปลี่ยนโครงสร้างของสาร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โมเลกุล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การจับตัวลักษณะคล้ายโซ่ตรงเป็นลักษณะโซ่กิ่ง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74" y="2091269"/>
            <a:ext cx="4192652" cy="178092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09" y="4536917"/>
            <a:ext cx="4227782" cy="12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130680" cy="553998"/>
            <a:chOff x="203200" y="745538"/>
            <a:chExt cx="313068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931333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2122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ปกติปิโตรเลียมและน้ำซึ่งสะสมตัวอยู่ภายใต้พื้นผิวโลกในระดับที่ลึกลงไป จะมีความ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กดดันอยู่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ในตัว ทั้งนี้เพราะมีชั้นหินเนื้อแน่นปิดทับกดอยู่ ดังนั้นการนำน้ำมันดิบและก๊าซธรรมชาติขึ้น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จากพื้นดิน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ส่วนมากจะอาศัยความดันดังกล่าวดันให้น้ำมันดิบและก๊าซธรรมชาติภายใต้พื้นดินได้ถึง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50%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ผลิตปิโตรเลียมอาจใช้ท่อขุดเจาะหลายท่อจากฐานผลิตเดียวกันหากต้องการให้ได้ปริมาณเพิ่ม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มากขึ้น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บางครั้งหากคุณภาพของน้ำมันดิบไม่เหมาะสมกับการขับดันด้วยแรงธรรมชาติ เช่น อาจ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เหนียวหรือ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ข้นมากไป ก็จำเป็นต้องใช้วิธีสูบอัดน้ำ ก๊าซ ไอน้ำมัน หรือน้ำยาเคมีเข้าไปช่วยขับดัน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ผลิตน้ำมันดิบและก๊าซธรรมชาติมาจากใต้พื้นดินให้ขึ้นมาที่ปากหลุม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ได้มาก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2425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การผลิตปิโตรเลียม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670776"/>
              </p:ext>
            </p:extLst>
          </p:nvPr>
        </p:nvGraphicFramePr>
        <p:xfrm>
          <a:off x="2180697" y="3364774"/>
          <a:ext cx="183515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4" imgW="1836420" imgH="2129028" progId="">
                  <p:embed/>
                </p:oleObj>
              </mc:Choice>
              <mc:Fallback>
                <p:oleObj r:id="rId4" imgW="1836420" imgH="212902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697" y="3364774"/>
                        <a:ext cx="1835150" cy="212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7857"/>
              </p:ext>
            </p:extLst>
          </p:nvPr>
        </p:nvGraphicFramePr>
        <p:xfrm>
          <a:off x="4644497" y="3347312"/>
          <a:ext cx="272732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6" imgW="2727960" imgH="2188464" progId="">
                  <p:embed/>
                </p:oleObj>
              </mc:Choice>
              <mc:Fallback>
                <p:oleObj r:id="rId6" imgW="2727960" imgH="218846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497" y="3347312"/>
                        <a:ext cx="2727325" cy="218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590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25066" cy="553998"/>
            <a:chOff x="203200" y="745538"/>
            <a:chExt cx="5825066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25719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780459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6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แอลคิ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เลชัน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(Alkylation)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เป็นปฏิกิริยาการเพิ่มสารไฮโดรคาร์บอนลักษณะคล้ายโซ่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ตรง 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โซ่กิ่งเข้า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ในอะ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โรแมติกหรือแบบ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โซ่กิ่ง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287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ปฏิกิริยาเคมีของสารประกอบไฮโดรคาร์บอน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66" y="1928335"/>
            <a:ext cx="4250268" cy="31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25066" cy="553998"/>
            <a:chOff x="203200" y="745538"/>
            <a:chExt cx="5825066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25719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212259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ไซโคลเซชัน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Cyclosation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ปฎิกิริยา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การเปลี่ยนโครงสร้างของสาร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โมเลกุลจากลักษณะคล้ายโซ่เป็นแบบวงแหวน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287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ปฏิกิริยาเคมีของสารประกอบไฮโดรคาร์บอน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80" y="1841196"/>
            <a:ext cx="4066040" cy="1441707"/>
          </a:xfrm>
          <a:prstGeom prst="rect">
            <a:avLst/>
          </a:prstGeom>
        </p:spPr>
      </p:pic>
      <p:sp>
        <p:nvSpPr>
          <p:cNvPr id="18" name="กล่องข้อความ 17"/>
          <p:cNvSpPr txBox="1"/>
          <p:nvPr/>
        </p:nvSpPr>
        <p:spPr>
          <a:xfrm>
            <a:off x="203200" y="3343615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พอลิ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เมอ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ไรเซชันและโคพอลิ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เมอ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ไรเซชัน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Polymerisation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และ </a:t>
            </a:r>
            <a:r>
              <a:rPr lang="en-US" sz="2000" b="1" dirty="0" err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Copolymerisation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ปฏิกิริยาการรวมตัวของโมเลกุลที่ไม่อยู่ตัวที่มีลักษณะคล้ายกันหรือแตกต่างกัน ให้เป็นโมเลกุล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ใหญ่โมเลกุล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เดียว เรียกว่า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พอลิ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เมอร์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โฮ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โมพอลิ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ซึ่งสร้างขึ้นมาจาก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มอนอ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อร์ห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ลายๆ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เหมือนกัน เป็นการรวมตัวของโมเลกุลที่แตกต่างกันตั้งแต่สองหรือมากกว่าเรียกว่า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โคพอลิ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เมอร์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โดยทั่วไปจะเป็นของแข็ง เช่น พลาสติกหรือใยเทียม ซึ่งมีคุณสมบัติขึ้นอยู่กับขนาด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ของโมเลกุล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19" y="4730453"/>
            <a:ext cx="4290162" cy="7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25066" cy="553998"/>
            <a:chOff x="203200" y="745538"/>
            <a:chExt cx="5825066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25719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5"/>
            <a:ext cx="8763000" cy="3263350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9.	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ออกซิเดชัน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(Oxidation)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ปฏิกิริยาที่เกิดจากการเติมออกซิเจนเข้าไปใน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โมเลกุล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หรือดึง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เอาไฮโดรเจนออกหรือถ้าปฏิกิริยานี้สมบูรณ์ จะเกิดเป็นคาร์บอนไดออกไซด์และน้ำ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คอมบัสชัน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(Combustion)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287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ปฏิกิริยาเคมีของสารประกอบไฮโดรคาร์บอน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30" y="2134427"/>
            <a:ext cx="4845340" cy="23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18667" cy="553998"/>
            <a:chOff x="203200" y="745538"/>
            <a:chExt cx="541866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21932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5"/>
            <a:ext cx="8763000" cy="2896188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แหล่ง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ผลิตปิโตรเลียมและแหล่งที่ใช้ผลิตภัณฑ์จากปิโตรเลียมโดยทั่วไป มักจะไม่อยู่ใน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สถานที่เดียวกัน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หรือใกล้เคียงกัน ปัจจุบันแหล่งผลิตปิโตรเลียมที่สำคัญของโลกมีเพียงไม่กี่แห่ง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ขณะเดียวกันผลิตภัณฑ์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จากปิโตรเลียมเป็นแหล่งพลังงานที่เกี่ยวข้องกับการดำรงชีวิตประจำวันของมนุษย์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พัฒนาในด้านต่างๆ ของแทบทุกประเทศทั่วโลก โดยเฉพาะน้ำมันและก๊าซ ดังนั้น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อุตสาหกรรมปิโตรเลียม นับตั้งแต่การสำรวจ การพัฒนาแหล่งผลิตปิโตรเลียมเพื่อนำ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ก๊าซธรรมชาติไปกลั่นและเปลี่ยนแปลงเป็นผลิตภัณฑ์สำเร็จรูป รวมทั้งการขนส่งลำเลียง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ผลิตภัณฑ์สำเร็จรูป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ไปสู่ผู้ใช้ จึงเป็นกระบวนการที่สำคัญ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ในที่นี้จะกล่าวถึงการขนส่งลำเลียงน้ำมันและก๊าซเท่านั้น โดยจะไม่รวมถึงผลิตภัณฑ์ที่ได้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จากปิโตรเลียม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ชนิดอื่นๆ ขั้นตอนของการขนส่งลำเลียงจะครอบคลุมทั้งการขนส่งน้ำมันและก๊าซจากแหล่ง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ยังโรงกลั่น รวมทั้งการขนส่งลำเลียงผลิตภัณฑ์สำเร็จรูปที่ได้จากการกลั่นไปยัง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ผู้ใช้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88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การขนส่งลำเลียงน้ำมันและก๊าซเชื้อเพลิง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19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18667" cy="553998"/>
            <a:chOff x="203200" y="745538"/>
            <a:chExt cx="541866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21932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511741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ขนส่งลำเลียงน้ำมันและก๊าซจัดได้ว่ามีความยากลำบากกว่าการขนส่งลำเลียง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สินค้าประเภท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 เนื่องจากผลิตภัณฑ์สำเร็จรูปมีมากมายหลายชนิดและแต่ละชนิด มีคุณสมบัติแตกต่าง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กันโดยเฉพาะ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น้ำมันและก๊าซจำเป็นต้องแยกภาชนะในการขนส่งลำเลียง เพื่อมิให้ผลิตภัณฑ์แต่ละ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ชนิดปะปน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 เหตุผลที่สำคัญอีกประการหนึ่ง คือ คุณสมบัติของน้ำมันและก๊าซบางชนิดระเหย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เร็ว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และไวไฟดังนั้น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ภาชนะและพาหนะต้องได้รับการออกแบบและเพิ่มมาตรการเป็นพิเศษ รวมทั้งวิธีการที่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ปลอดภัยใช้ในการขนส่งลำเลียง ความต้องการน้ำมันและก๊าซมีเพิ่มมากขึ้น จำเป็นต้องมีการ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ขนส่งลำเลียง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คราวละมากๆ ดังนั้นจึงได้มีการคิดค้นออกแบบพาหนะเพื่อใช้ขนส่งลำเลียงน้ำมันและ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ก๊าซโดยเฉพาะ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การขนส่งลำเลียงในรูปแบบของน้ำมันและก๊าซเป็นจำนวนมาก โดยแบ่งวิธีการ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ลำเลียงขนส่ง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ออกได้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4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 คือ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การขนส่งลำเลียงทางท่อ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การขนส่งลำเลียงทางเรือ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การขนส่งลำเลียงทางรถไฟ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การขนส่งลำเลียงทางรถบรรทุก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88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การขนส่งลำเลียงน้ำมันและก๊าซเชื้อเพลิง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03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18667" cy="553998"/>
            <a:chOff x="203200" y="745538"/>
            <a:chExt cx="541866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21932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890526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1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การขนส่งลำเลียงน้ำมันทางท่อ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(Pipe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Line)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การขนส่งลำเลียงน้ำมันแต่เดิมนั้นจะ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ดันของน้ำมันและก๊าซจากหลุมผลิตภายใต้พื้นดิน รวมทั้งความแตกต่างของระดับเป็นแรง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ขับเคลื่อนให้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น้ำมันไหลไปตามท่อซึ่งปกติจะเป็นท่อเหล็ก การขนส่งลำเลียงน้ำมันผ่านท่อลักษณะนี้ จะได้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ระยะทางไม่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ไกลนัก ปัจจุบันการขนส่งน้ำมันและก๊าซผ่านท่อได้ใช้เครื่องสูบเพิ่มแรงขับเคลื่อนภายในท่อ 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ขนส่งลำเลียงน้ำมันผ่านท่อได้เร็วและมีระยะทางไกลขึ้น การขนส่งน้ำมันและก๊าซผ่านท่อ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โดยเฉพาะการ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ขนส่งน้ำมันดิบและก๊าซธรรมชาติจากหลุมผลิตไปยังสถานีชายฝั่งและโรงกลั่นน้ำมัน นับว่า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เป็นวิธีการ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ส่งที่สะดวกที่สุด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88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การขนส่งลำเลียงน้ำมันและก๊าซเชื้อเพลิง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" name="Picture 275" descr="\\Suda\c\B-เชื้อเพลิง-วัสดุ\Unit-3\3-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35" y="3104687"/>
            <a:ext cx="3224530" cy="206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3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18667" cy="553998"/>
            <a:chOff x="203200" y="745538"/>
            <a:chExt cx="541866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21932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33208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การขนส่งลำเลียงน้ำมันทางเรือบรรทุก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Tanker&amp;Barge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เป็นวิธีการขนส่ง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ลำเลียงน้ำมัน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และก๊าซได้ปริมาณครั้งละมากๆ โดยเฉพาะการขนส่งลำเลียงน้ำมันและก๊าซที่มีระยะ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ทางไกลๆ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ทำให้ค่าใช้จ่ายถูกลง เรือบรรทุกน้ำมันเป็นเรือแบบระวางปิด ภายในระวางเรือจะแบ่งออกเป็น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ช่องๆ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ทั้งแบบแนวยาวและแนวขวาง คล้ายกับถังบรรจุน้ำมันทรงสี่เหลี่ยมหลายๆ ถังวางรวมกันอยู่ใน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เพื่อเพิ่มการทรงตัวและความปลอดภัย ถ้าเกิดอุบัติเหตุทำให้เรือรั่ว ณ จุดใดจุดหนึ่ง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จะไม่ทำ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ทั้งลำต้องจมลง ช่องระวางที่แบ่งไว้นี้ยังเป็นประโยชน์ในการบรรทุกผลิตภัณฑ์ได้มากชนิด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ปะปนกัน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88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การขนส่งลำเลียงน้ำมันและก๊าซเชื้อเพลิง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4" name="Picture 277" descr="\\Suda\c\B-เชื้อเพลิง-วัสดุ\Unit-3\3-19.jpg"/>
          <p:cNvPicPr/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67" y="3015422"/>
            <a:ext cx="2980266" cy="19870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กล่องข้อความ 15"/>
          <p:cNvSpPr txBox="1"/>
          <p:nvPr/>
        </p:nvSpPr>
        <p:spPr>
          <a:xfrm>
            <a:off x="203200" y="5002442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สำหรับ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เรือบรรทุกก๊าซ การออกแบบถังบรรจุก๊าซจะถูกออกแบบเป็นพิเศษแตกต่าง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กันออกไป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ปัจจุบันอาจกล่าวได้ว่าเรือบรรทุกน้ำมันและก๊าซเป็นเรือที่มีอุปกรณ์ที่ทันสมัยกว่าเรือเดิน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ทะเลชนิด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 ทั้งนี้ก็เพื่อจะรักษาไว้ซึ่งความปลอดภัยในการขนส่งลำเลียงนั่นเอง เรือบรรทุกน้ำมันและ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ตั้งแต่ขนาดเล็กที่ใช้ขนส่งลำเลียงน้ำมันและก๊าซในแม่น้ำลำคลองจนถึงเรือเดินสมุทรขนาด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ใหญ่ที่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สามารถขนส่งลำเลียงน้ำมันและก๊าซได้ครั้งละมากกว่า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ล้านลิตร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5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18667" cy="553998"/>
            <a:chOff x="203200" y="745538"/>
            <a:chExt cx="541866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21932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94860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การขนส่งลำเลียงน้ำมันทางรถไฟ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(Tank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Car)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การใช้รถไฟขนส่งลำเลียง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อีกวิธีหนึ่งการที่สามารถขนส่ง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ลำเลียงน้ำมันได้ปริมาณครั้งละมากๆ การขนส่งลำเลียง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น้ำมันทาง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รถไฟใช้มากในการขนส่งลำเลียงผลิตภัณฑ์สำเร็จรูประยะทางไกลๆ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ซึ่งใช้ในการบรรจุ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ถังเหล็กทรงกระบอกรูปกลมหรือรูปไข่ วางนอนบนแคร่รถไฟ ภายในถังจะแบ่งออกเป็น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ช่องๆ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แนวขวาง เพื่อเพิ่มความแข็งแรงของถังและลดการกระแทก อันเกิดจากการกระฉอกของ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น้ำมันใน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ระหว่างการขนส่งลำเลียง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ได้ว่าเป็นการลำเลียงน้ำมันที่สะดวกและประหยัดค่าใช้จ่าย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88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การขนส่งลำเลียงน้ำมันและก๊าซเชื้อเพลิง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" name="Picture 278" descr="\\Suda\c\B-เชื้อเพลิง-วัสดุ\Unit-3\3-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17" y="2974689"/>
            <a:ext cx="2285365" cy="2951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5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18667" cy="553998"/>
            <a:chOff x="203200" y="745538"/>
            <a:chExt cx="541866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21932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91660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4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การขนส่งลำเลียงน้ำมันทางรถบรรทุก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(Tank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Truck)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เป็นวิธีการอีกวิธีการหนึ่งที่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ใช้ขนส่ง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ลำเลียงผลิตภัณฑ์สำเร็จรูปไปสู่ผู้ใช้ โดยทั่วไปถังบรรจุน้ำมันและก๊าซจะมีลักษณะคล้ายคลึง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กับถัง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ที่ใช้ในการขนส่งลำเลียงน้ำมันโดยทางรถไฟ กล่าวคือ จะเป็นถังทรงกระบอกรูปไข่ สำหรับ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รถบรรทุกน้ำมัน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ภายในถังจะแบ่งเป็นช่องๆ ตามแนวขวาง เป็นการเพิ่มความแข็งแรงของถัง และลดแรง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กระแทกของ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น้ำมันในถัง และยังช่วยให้สามารถขนส่งลำเลียงน้ำมันได้มากชนิดบนรถคัน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เดียว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ไม่ปะปน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88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การขนส่งลำเลียงน้ำมันและก๊าซเชื้อเพลิง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4" name="Picture 279" descr="\\Suda\c\B-เชื้อเพลิง-วัสดุ\Unit-3\3-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73" y="2810087"/>
            <a:ext cx="2395855" cy="2880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9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18667" cy="553998"/>
            <a:chOff x="203200" y="745538"/>
            <a:chExt cx="541866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21932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91660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6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ขนส่งก๊าซธรรมชาติ</a:t>
            </a: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ภายในประเทศ</a:t>
            </a:r>
          </a:p>
          <a:p>
            <a:pPr algn="thaiDist">
              <a:tabLst>
                <a:tab pos="355600" algn="l"/>
              </a:tabLst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ก๊าซธรรมชาติหรือก๊าซหุงต้ม จะมีคุณสมบัติเป็นไอภายใต้อุณหภูมิและความดัน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บรรยากาศดังนั้น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ภาชนะหรือ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พาหนะ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ใช้ขนส่งลำเลียงก๊าซจะต้องออกแบบเป็นพิเศษ เพื่อป้องกันให้ก๊าซ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ระเหยกลายเป็น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ไอได้น้อยที่สุด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การขนส่งลำเลียงก๊าซโดยมิได้เปลี่ยนสภาพ จะต้องใช้ภาชนะหรือพาหนะในการขนส่ง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ลำเลียงที่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มีขนาดใหญ่เป็น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270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เท่าของการขนส่งลำเลียงน้ำมันดิบ การเก็บรักษาก๊าซจำเป็นต้องเพิ่มความ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ลดอุณหภูมิของก๊าซ 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การขนส่งลำเลียงก๊าซเพิ่มมากขึ้นมากกว่าการขนส่ง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ลำเลียงน้ำมัน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4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โดยธรรมชาติของก๊าซสามารถแพร่กระจายได้ง่าย ไม่เหมือนกับน้ำมันซึ่งเป็น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สะดวกแก่การขนถ่าย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ขนส่งก๊าซธรรมชาติจึงมีข้อจำกัดมากกว่าน้ำมันดิบ การขนส่งโดยใช้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ท่อจึง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เป็นวิธีการที่เหมาะสมที่สุด เป็นปัจจัย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การกำหนดความเป็นไปได้ในการนำก๊าซ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ธรรมชาติมา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 คือ ระยะทาง ถ้าระยะทางไกลการลงทุนสร้างท่อก็ย่อมใช้ต้นทุนสูง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 และใช้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ประโยชน์ก๊าซ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ธรรมชาติโดยทั่วไปจึงต้องใช้งบประมาณลงทุนสูงกว่าน้ำมัน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เนื่องจากเป็นเชื้อเพลิงที่สะอาด ปลอดภัย และมีประสิทธิภาพ ก๊าซธรรมชาติจึงถูก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นำมาพิจารณา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ลงทุนในโครงการ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คำนึงถึงผลดีในระยะยาว การขนส่งทางเรือเป็นวิธีการที่นิยม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ใช้ขนส่ง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ก๊าซธรรมชาติระยะทางไกลๆ โดยการเพิ่มความดัน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กลายเป็นของเหลว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Liguified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Natural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การขนส่งก๊าซจากประเทศอินโดนีเซียไปยังประเทศญี่ปุ่น ประเทศไทยใช้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วิธีการขนส่ง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ทางท่อ จะเห็นได้จากการดำเนินงานขนส่ง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88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การขนส่งลำเลียงน้ำมันและก๊าซเชื้อเพลิง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22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130680" cy="553998"/>
            <a:chOff x="203200" y="745538"/>
            <a:chExt cx="313068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931333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51174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ของน้ำมันดิบและก๊าซธรรมชาติที่จะผลิตได้ทั้งหมดในแต่ละหลุมนั้นขึ้นอยู่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วางแผนการผลิตและปฏิบัติงาน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ทำได้ถูกต้องก็จะสามารถสูบถ่ายน้ำมันดิบได้เพิ่มมาก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วางแผนไม่ดี เช่น การสูบถ่ายเร็วเกินไปก็อาจจะทำให้การผลิตน้ำมันดิบหรือก๊าซธรรมชาติได้น้อยลง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ปิโตรเลียมที่ได้จากหลุมผลิต ต้องผ่านกรรมวิธีการแยกปิโตรเลียมก่อนที่จะนำไปใช้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ขุดเจาะในทะเล ปิโตรเลียมที่ผ่านลิ้นควบคุมแบบ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คริสต์มาสท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(Christmas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Tree)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จะถูกส่งผ่าน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ไปแยก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น้ำ และสิ่งเจือปนออกจากน้ำมันดิบ ก๊าซส่วนมากจะอัดขับแรงดันผ่านท่อรวมกับ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ยังโรงงานหรือสถานีแยกน้ำมันดิบและก๊าซธรรมชาติชายฝั่ง ก๊าซบางส่วนจะใช้เป็นเชื้อเพลิงเพื่อ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ผลิตกระแสไฟฟ้า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บนฐานผลิต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โรงงานหรือสถานีแยกน้ำมันดิบและก๊าซธรรมชาติ จะทำหน้าที่แยกก๊าซเบาออกจาก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นำไปใช้ประโยชน์ เช่น ใช้เป็นวัตถุดิบสำหรับ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อุตสาหกรรมปิโตรเค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ฯลฯ ส่วนน้ำมันดิบจะ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ถูกส่งไป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ยังโรงกลั่นน้ำมัน เพื่อกลั่นน้ำมันดิบให้เป็นผลิตภัณฑ์สำเร็จรูป ถ้าเป็นก๊าซธรรมชาติแต่เพียงอย่างเดียว โรงงานหรือสถานีแยกจะทำให้ก๊าซมีคุณภาพเหมาะสมกับการใช้งาน หรือแยก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ออกเป็นก๊าซ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ชนิดต่างๆ เพื่อการนำไปใช้ต่อไป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2425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การผลิตปิโตรเลียม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56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18667" cy="553998"/>
            <a:chOff x="203200" y="745538"/>
            <a:chExt cx="541866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897586" y="745538"/>
              <a:ext cx="2402547" cy="55399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21932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511743"/>
          </a:xfrm>
          <a:prstGeom prst="roundRect">
            <a:avLst>
              <a:gd name="adj" fmla="val 25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ข้อสังเกต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แนวท่อส่งก๊าซธรรมชาติ </a:t>
            </a:r>
            <a:endParaRPr lang="en-US" sz="20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บริเวณที่มีท่อส่งก๊าซฝังอยู่ใต้พื้นดิน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จะปักป้ายเตือนแสดงให้เห็นอย่างเด่นชัดเป็น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ระยะๆ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ของป้ายเตือนนี้ ทำด้วยแผ่นเหล็กพื้นสีเหลืองตัวอักษรสีดำ มีวัตถุประสงค์ คือ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บอกให้ทราบว่า มีท่อส่งก๊าซความดันสูงฝังอยู่ใต้พื้นดิน ความลึกโดยประมาณ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1.00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หลังท่อถึงพื้นดิน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บอกให้ทราบว่า ห้ามกระทำการใดๆ เช่น การขุด ตอก หรือเจาะบริเวณดังกล่าวก่อน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ได้รับการตรวจสอบ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อนุญาตจากเจ้าหน้าที่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endParaRPr lang="th-TH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ข้อสังเกต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ก๊าซรั่วออกจากท่อส่งก๊าซ</a:t>
            </a:r>
            <a:endParaRPr lang="en-US" sz="20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จะเห็นไอระเหยของก๊าซใกล้ๆ แนวท่อส่งก๊าซ ทำให้หญ้าหรือพืชล้มลุกมีสี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เปลี่ยนไปจาก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ปกติ หรือตายได้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เมื่อก๊าซรั่วลุกติดไฟ จะมองเห็นเปลวไฟสีส้มในบริเวณท่อส่งก๊าซ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สารที่ใช้เติมผลิตภัณฑ์ก๊าซจะมีกลิ่นเฉพาะ ถ้าได้กลิ่นผิดปกติ ในบริเวณแนวท่อส่ง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ก๊าซมี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ความเป็นไปได้ว่าท่อก๊าซรั่ว</a:t>
            </a:r>
            <a:endParaRPr lang="en-US" sz="2000" spc="-5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ได้ยินเสียงก๊าซรั่ว ความดังของเสียงขึ้นอยู่กับขนาดรอยรั่วและความดันในท่อ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889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การขนส่งลำเลียงน้ำมันและก๊าซเชื้อเพลิง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" name="รูปภาพ 12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623993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130680" cy="553998"/>
            <a:chOff x="203200" y="745538"/>
            <a:chExt cx="313068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931333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3655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2425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การผลิตปิโตรเลียม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74378"/>
            <a:ext cx="5181600" cy="31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533227" cy="553998"/>
            <a:chOff x="203200" y="745538"/>
            <a:chExt cx="553322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98272" y="745538"/>
              <a:ext cx="240254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33388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609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ปัจจุบัน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แหล่งปิโตรเลียมใหญ่ๆ บนภาคพื้นดินและชายฝั่งทะเลที่มีระดับน้ำตื้นได้ถูก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ค้นพบและ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พัฒนานำมาใช้จนเกือบจะหมดทุกแห่งแล้ว ดังนั้นการสำรวจหาและพัฒนาแหล่งปิโตรเลียมใน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อนาคตส่วน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ใหญ่จะกระทำกันในทะเลที่มีระดับน้ำลึก โดยเฉพาะการผลิตปิโตรเลียมในทะเลที่มีระดับน้ำ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ลึกจำเป็นต้อง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ติดตั้งแท่นผลิตเป็นการถาวร ซึ่งนับว่ามีความยากลำบาก ทั้งนี้เพราะ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สภาพแวดล้อมไม่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เอื้ออำนวยแก่การปฏิบัติงาน ต้องใช้เทคโนโลยีสูงและลงทุนมาก แต่ก็ยังมีบริษัทที่ได้ศึกษา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ค้นคว้าและ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พัฒนาเพื่อการผลิต เช่น บริษัทในเครือของ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โซ่ โดยมีระบบการผลิตดังนี้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ระบบหอคอยที่มีสายยึดโยง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(Gayer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Tower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Production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System)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แท่นผลิตแบบ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ลักษณะคล้ายคลึงกับแท่นผลิตบนพื้นดิน โดยจะใช้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สายสลิง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เป็นสายยึดโยง และใช้สมอถ่วง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น้ำหนักยึด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แท่นผลิตเพื่อช่วยในการทรงตัว แท่นผลิตจะเคลื่อนไหวได้เล็กน้อยในขณะที่มีคลื่นลม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จัดบริษัท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โซ่ได้พัฒนาระบบนี้เป็นครั้งแรก เพื่อการผลิตปิโตรเลียมในบริเวณอ่าวเม็กซิโก 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มีระดับ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ความลึกของน้ำทะเล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 โดยใช้เงินลงทุนประมาณ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ล้านบาท ระบบนี้เหมาะสำหรับ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การผลิตปิโตรเลียมในท้องทะเลระดับความลึกตั้งแต่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200-600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เมตร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ระบบแท่นผลิตใต้น้ำ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(Submerge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Production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System)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สำหรับการผลิต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ทะเลที่มีระดับความลึกมากกว่า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 ระบบแท่นผลิตใต้น้ำนี้ประกอบด้วย แท่นผลิตซึ่ง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จมอยู่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ใต้น้ำ และเรือควบคุมซึ่งลอยลำอยู่เหนือน้ำ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ปฏิบัติงานแทบทุกขั้นตอนตั้งแต่การขุดเจาะ 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การซ่อมแซมบำรุงรักษาแท่นผลิตใต้น้ำจะใช้ระบบอัตโนมัติ น้ำมันดิบหรือก๊าซธรรมชาติ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จากใต้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พื้นดินจะถูกสูบขึ้นมาพักไว้ที่เรือบรรทุกเหนือน้ำ เพื่อรอการขนส่งไปยังสถานีชายฝั่ง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ต่อท่อ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ขนส่งลำเลียงจากแท่นผลิตใต้น้ำไปยังสถานีชายฝั่งโดยตรงก็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999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การผลิตปิโตรเลียมในทะเลที่มีระดับน้ำลึก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7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533227" cy="553998"/>
            <a:chOff x="203200" y="745538"/>
            <a:chExt cx="5533227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98272" y="745538"/>
              <a:ext cx="240254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333880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403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ระบบแท่นผลิตแบบทุ่นลอย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(Caisson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Vessel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Production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System)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ผลิตปิโตรเลียม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ในทะเลที่มีระดับความลึกมากกว่า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เมตรขึ้นไป ระบบแท่นผลิตแบบนี้จะมี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ทำงานคล้ายคลึงกับระบบแท่นผลิตใต้น้ำ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แตกต่างกันที่ระบบแท่นผลิตแบบทุ่นลอย สถานี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ควบคุมและ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ถังพักปิโตรเลียมที่ผลิตได้จะรวมอยู่ด้วยกัน และมีขนาดใหญ่ ระบบแท่นผลิตแบบทุ่นลอยจะ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สภาพคลื่นลมแรงจัด ในทะเลน้ำลึกได้ดีจึงเหมาะสมกับการทำงานในทะเลที่มีระดับน้ำลึก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และอยู่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ห่างจากบริเวณชายฝั่งทะเลมากๆ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999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การผลิตปิโตรเลียมในทะเลที่มีระดับน้ำลึก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18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982701"/>
            <a:ext cx="5162550" cy="32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140201" cy="553998"/>
            <a:chOff x="203200" y="745538"/>
            <a:chExt cx="41402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9408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น้ำมันดิบ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(Crude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มีลักษณะและส่วนประกอบที่แตกต่างกันออกไป ทั้งนี้ขึ้นอยู่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ที่ปะปนอยู่ น้ำมันดิบส่วนใหญ่จะมีสีค่อนข้างดำจนถึงน้ำตาลอ่อน มีสภาพเป็นของ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เหลวไหล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ได้จนถึงหนืดข้น จนถึงกึ่งของแข็ง อย่างไรก็ตามน้ำมันดิบจะประกอบด้วยสารประกอบ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เหมือนกัน ความแตกต่างของน้ำมันขึ้นอยู่กับสัดส่วน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แตกต่างกัน แล้วแต่ชนิดและ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ขนาดของ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โมเลกุล สารประกอบไฮโดรคาร์บอนที่มีอยู่ในน้ำมันดิบอาจจำแนกเป็นกลุ่มใหญ่ๆ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ได้ดังนี้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พาราฟิน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(Paraffin)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พาราฟินมาจากภาษาลาติน แปลว่า ไม่ค่อยชอบการ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รวมตัวสารประกอบ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ไฮโดรคาร์บอนชนิดนี้ ถ้าเป็นขี้ผึ้งพาราฟิน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(Paraffin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Wax)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จะเป็นสารที่ไม่ค่อยทำ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อาจกล่าวได้ว่าเป็นสารที่ไม่เกิดปฏิกิริยาใด น้ำมันดิบชนิดนี้เหมาะที่จะกลั่นเป็น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น้ำมันหล่อลื่นเพราะ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มีค่าดัชนีความหนืดสูง สารประกอบชนิดนี้อาจเรียกอีกอย่างว่า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กลุ่มแอ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ลเคน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(alkane)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สูตรโมเลกุล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ทั่วไป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spc="-150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แนฟทีน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Naphthene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สารประกอบของน้ำมันดิบชนิดนี้เหมาะที่จะนำมากลั่น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เพราะมีค่าออกเท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สารประกอบที่อิ่มตัว สารประกอบประเภทนี้มักจะ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นำหน้าด้วย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ไซโคล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Cyclo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มีสูตรโมเลกุลทั่วไป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spc="-150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อะ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โรมาติก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(Aromatic)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สารประกอบของน้ำมันดิบในกลุ่มนี้ เป็นสารกลุ่มย่อย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ของพวก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แนพทีน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อาจเรียกว่า </a:t>
            </a:r>
            <a:r>
              <a:rPr lang="en-US" sz="2000" i="1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</a:t>
            </a:r>
            <a:r>
              <a:rPr lang="th-TH" sz="2000" i="1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ซีน</a:t>
            </a:r>
            <a:r>
              <a:rPr lang="en-US" sz="2000" i="1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i="1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benzene)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เป็นสารที่มีกลิ่นหอมนิยมใช้เพื่อเพิ่มค่าออก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เทนให้กับ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น้ำมันเชื้อเพลิงในสมัยแรก สูตรโมเลกุลของสารประกอบกลุ่มนี้ คือ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610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ประเภทสารประกอบน้ำมันดิบ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2" name="วัตถุ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365528"/>
              </p:ext>
            </p:extLst>
          </p:nvPr>
        </p:nvGraphicFramePr>
        <p:xfrm>
          <a:off x="3268135" y="3952311"/>
          <a:ext cx="5429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สมการ" r:id="rId4" imgW="545863" imgH="291973" progId="Equation.3">
                  <p:embed/>
                </p:oleObj>
              </mc:Choice>
              <mc:Fallback>
                <p:oleObj name="สมการ" r:id="rId4" imgW="545863" imgH="29197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135" y="3952311"/>
                        <a:ext cx="5429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4" name="วัตถุ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54429"/>
              </p:ext>
            </p:extLst>
          </p:nvPr>
        </p:nvGraphicFramePr>
        <p:xfrm>
          <a:off x="8068734" y="4576172"/>
          <a:ext cx="4381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สมการ" r:id="rId6" imgW="431613" imgH="291973" progId="Equation.3">
                  <p:embed/>
                </p:oleObj>
              </mc:Choice>
              <mc:Fallback>
                <p:oleObj name="สมการ" r:id="rId6" imgW="431613" imgH="291973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734" y="4576172"/>
                        <a:ext cx="4381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6" name="วัตถุ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166687"/>
              </p:ext>
            </p:extLst>
          </p:nvPr>
        </p:nvGraphicFramePr>
        <p:xfrm>
          <a:off x="1041401" y="5490915"/>
          <a:ext cx="533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สมการ" r:id="rId8" imgW="533169" imgH="291973" progId="Equation.3">
                  <p:embed/>
                </p:oleObj>
              </mc:Choice>
              <mc:Fallback>
                <p:oleObj name="สมการ" r:id="rId8" imgW="533169" imgH="29197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1" y="5490915"/>
                        <a:ext cx="5334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9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140201" cy="553998"/>
            <a:chOff x="203200" y="745538"/>
            <a:chExt cx="41402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9408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911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เป็นสารที่ไม่มีอยู่ในน้ำมันดิบ แต่ได้จากกรรมวิธีการกลั่นน้ำมัน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ที่ไม่อิ่มตัว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สารประกอบไฮโดรคาร์บอนประเภทดังกล่าวแล้ว น้ำมันดิบยังมี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สารประกอบอื่นๆ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ปะปนอยู่ 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สารประกอบกำมะถัน จะมีปริมาณตั้งแต่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0.04-5%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แล้วแต่ชนิดของ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ชนิดนี้ถ้ามีปะปนอยู่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ทำให้อุปกรณ์ในกระบวนการกลั่นเสื่อมสภาพ จำเป็นต้อง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มีกระบวนการ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กำจัดกำมะถันออกจากน้ำมันดิบ ถ้ามีกำมะถันปะปนอยู่ในผลิตภัณฑ์สำเร็จรูปก็จะทำ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มลภาวะเป็นพิษจากกรดกำมะถัน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สารประกอบออกซิเจน จะมีอยู่ประมาณ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โดยน้ำหนัก ส่วนมากแล้วจะอยู่ใน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รูปกรด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อินทรีย์ และจะกัดกร่อนอุปกรณ์ในกระบวนการกลั่นได้ ดังนั้นจึงต้องทำให้เป็นกลางโดย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โซเดียมไฮ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ดรอกไซด์เข้าไปเป็นส่วนผสม หรือใช้รวมกับไฮโดรเจนให้กลายเป็นน้ำ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สารประกอบไนโตรเจน จะมีอยู่ในน้ำมันดิบถึง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0.1%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โดยน้ำหนัก สารชนิดนี้จะทำ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ที่ได้มีสีคล้ำ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เกิดเป็นยางเหนียวในระหว่างการใช้งาน ซึ่งจะกำจัดออกได้โดยการ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เปลี่ยนไนโตรเจน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ให้เป็นก๊าซแอมโมเนีย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กำมะถัน หรือการรวมตัวกับไฮโดรเจน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นินท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รีย์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ในน้ำมันดิบมีอยู่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อย่าง คือ เกลือกับน้ำ เมื่อเกิดความ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การกลั่นน้ำมันดิบจะเกิดเป็นกรดเกลือ ทำให้เกิดตะกรันและกากถ่านจับตามท่อ ทำให้การ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ถ่ายเทความ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ร้อนไม่สะดวก อาจทำให้ท่อแตกได้ จึงต้องกำจัดเกลือออก โดยการผสมน้ำมันดิบกับน้ำให้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เกลือละลาย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ออกไป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สารประกอบอินทรีย์ที่เป็นโลหะ เช่น วาเนเดียม นิกเกิล สารพวกนี้มีจุดเดือด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มากในน้ำมันหนัก ถ้ามีมากเกินไปจะทำให้เกิดเถ้าสูง และเกิดการกัดกร่อนขึ้นได้ เช่น 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610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ประเภทสารประกอบน้ำมันดิบ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18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825999" cy="553998"/>
            <a:chOff x="203200" y="745538"/>
            <a:chExt cx="48259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6266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มีหลายชนิด มีความถ่วงจำเพาะที่แตกต่างกัน มีคุณสมบัติและชื่อเรียกแตกต่าง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กันแบ่ง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ออกได้ดังนี้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แบ่งตามสารประกอบไฮโดรคาร์บอน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การแบ่งน้ำมันดิบแบบนี้จะใช้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สารประกอบไฮโดรคาร์บอน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เป็นตัวกำหนดชนิด หรืออาจกล่าวได้ว่า การแบ่งแบบนี้เป็นการแบ่งตามฐาน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ของน้ำมันดิบ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แบ่งออกได้ดังนี้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น้ำมันดิบชนิด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แอสฟัลติกเบส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Asphaltic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Bass</a:t>
            </a:r>
            <a:r>
              <a:rPr lang="th-TH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Crude</a:t>
            </a:r>
            <a:r>
              <a:rPr lang="th-TH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Oils)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ชนิดนี้เกิด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จากสิ่ง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ที่มีชีวิตที่ทับถมกันในทะเลและมหาสมุทร น้ำมันดิบชนิดนี้บางทีก็เรียกว่า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แนฟทีน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เนบิวลา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i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Napthene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-Bass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Crude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Oils)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แนฟทีน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เป็นหลัก มีไขพาราฟินน้อยหรือไม่มีเลย แต่จะ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มีพวก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ยางมะตอยอยู่มาก น้ำมันดิบชนิดนี้หากนำมากลั่นจะได้ผลิตภัณฑ์น้ำมันเบนซินมีค่าออกเท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น้ำมันก๊าด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และน้ำมันดีเซลมีคุณภาพปานกลาง น้ำมันหล่อลื่นมีค่าดัชนีความหนืดปานกลางถึง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ต่ำกาก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กลั่นให้ยางมะ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ตอย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มากและมีไขน้อย เป็นน้ำมันดิบที่ขุดพบทั่วไปในแถบตะวันออกกลาง อ่าว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เม็กซิโก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เวเนซุเอลา 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น้ำมันดิบชนิดพาราฟินเบส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(Paraffinic Base Crude Oils)</a:t>
            </a: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น้ำมันดิบชนิดนี้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กำเนิดมา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จากซากสิ่งมีชีวิตบนบก ประกอบด้วยไขพาราฟินซึ่งมีน้ำหนักโมเลกุลสูง และเป็นของแข็งมี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พวกยาง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มะตอยอยู่น้อยหรือไม่มีเลย น้ำมันดิบชนิดนี้ประกอบด้วยสารประกอบไฮโดรคาร์บอนแบบพารา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ฟินิก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นำมากลั่นจะได้น้ำมันเบนซินที่มีค่าออกเทนต่ำ แต่ให้น้ำมันก๊าดคุณภาพดีเขม่าน้อย 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ได้จะมีค่าซีเท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น้ำมันหล่อลื่นจะมีค่าดัชนีความหนืดสูง แต่ข้อเสียของน้ำมันประเภทนี้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คือขนส่ง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ยาก และมักจะจับตัวเป็นไข เมื่ออุณหภูมิต่ำกว่า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30°C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น้ำมันดิบชนิดนี้พบ ณ แหล่ง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สิริกิติ์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จังหวัดกำแพงเพชร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29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ชนิดของน้ำมันดิบ (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Crude Oil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60267" y="4601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41401" y="54909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84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</TotalTime>
  <Words>191</Words>
  <Application>Microsoft Office PowerPoint</Application>
  <PresentationFormat>นำเสนอทางหน้าจอ (4:3)</PresentationFormat>
  <Paragraphs>119</Paragraphs>
  <Slides>30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40" baseType="lpstr">
      <vt:lpstr>Angsana New</vt:lpstr>
      <vt:lpstr>Arial</vt:lpstr>
      <vt:lpstr>Browallia New</vt:lpstr>
      <vt:lpstr>Calibri</vt:lpstr>
      <vt:lpstr>Calibri Light</vt:lpstr>
      <vt:lpstr>Cordia New</vt:lpstr>
      <vt:lpstr>Monotype Sorts</vt:lpstr>
      <vt:lpstr>PSLxOmyim</vt:lpstr>
      <vt:lpstr>ธีมของ Office</vt:lpstr>
      <vt:lpstr>สมการ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93</cp:revision>
  <dcterms:created xsi:type="dcterms:W3CDTF">2019-09-21T15:42:58Z</dcterms:created>
  <dcterms:modified xsi:type="dcterms:W3CDTF">2019-11-26T21:54:07Z</dcterms:modified>
</cp:coreProperties>
</file>