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7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24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840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51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23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586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95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486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044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739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810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996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8832B-EF36-4123-B815-2DC6AD763553}" type="datetimeFigureOut">
              <a:rPr lang="th-TH" smtClean="0"/>
              <a:t>27/11/62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1F794-C499-42F0-B222-5013B921EB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835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hyperlink" Target="&#3610;&#3607;&#3607;&#3637;&#3656;%200%20&#3626;&#3656;&#3623;&#3609;&#3627;&#3609;&#3657;&#3634;%20&#3626;&#3634;&#3619;&#3610;&#3633;&#3597;.pptx" TargetMode="Externa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สี่เหลี่ยมผืนผ้ามุมมน 11"/>
          <p:cNvSpPr/>
          <p:nvPr/>
        </p:nvSpPr>
        <p:spPr>
          <a:xfrm>
            <a:off x="163906" y="4705541"/>
            <a:ext cx="8798947" cy="1661695"/>
          </a:xfrm>
          <a:prstGeom prst="roundRect">
            <a:avLst>
              <a:gd name="adj" fmla="val 901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163906" y="4736020"/>
            <a:ext cx="87989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ปิโตรเลียม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(Petroleum)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หมายถึง น้ำมันดิบ ก๊าซธรรมชาติ และสารประกอบไฮโดรคาร์บอนอื่นๆ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ปิโตรเลียมมี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โครงสร้างที่สลับซับซ้อน เกิดขึ้นเองตามธรรมชาติในชั้นหินใต้พื้นโลก มีทั้งสภาพกึ่งของแข็ง ของเหลว หรือ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ก๊าซทั้งนี้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ขึ้นอยู่กับสถานะความกดดันและอุณหภูมิภายใต้พื้นผิวโลก น้ำมันดิบจะมีสีดำหรือสีน้ำตาล มี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คุณสมบัติแตกต่าง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กันออกไป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ขึ้นอยู่กับ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อินทรียวัตถุต้นกำเนิดของปิโตรเลียม จากการสำรวจทางธรณีวิทยาพบว่าชั้นหินที่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เป็นแหล่ง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กักเก็บและสะสม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ตัว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ปิโตรเลียมจะมีโครงสร้างที่แตกต่างกัน ดังนั้นการศึกษาสำรวจหาแหล่ง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ปิโตรเลียมจึง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มีวิธีการที่แตกต่างกันออกไป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2" y="4182975"/>
            <a:ext cx="1018034" cy="420625"/>
          </a:xfrm>
          <a:prstGeom prst="rect">
            <a:avLst/>
          </a:prstGeom>
        </p:spPr>
      </p:pic>
      <p:sp>
        <p:nvSpPr>
          <p:cNvPr id="21" name="กล่องข้อความ 20"/>
          <p:cNvSpPr txBox="1"/>
          <p:nvPr/>
        </p:nvSpPr>
        <p:spPr>
          <a:xfrm>
            <a:off x="2175038" y="1646277"/>
            <a:ext cx="691816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tabLst>
                <a:tab pos="355600" algn="l"/>
              </a:tabLst>
            </a:pPr>
            <a:r>
              <a:rPr lang="th-TH" sz="8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SLxOmyim" panose="02000000000000000000" pitchFamily="2" charset="-34"/>
                <a:cs typeface="PSLxOmyim" panose="02000000000000000000" pitchFamily="2" charset="-34"/>
              </a:rPr>
              <a:t>แหล่งกำเนิด</a:t>
            </a:r>
          </a:p>
          <a:p>
            <a:pPr algn="ctr">
              <a:lnSpc>
                <a:spcPct val="80000"/>
              </a:lnSpc>
              <a:tabLst>
                <a:tab pos="355600" algn="l"/>
              </a:tabLst>
            </a:pPr>
            <a:r>
              <a:rPr lang="th-TH" sz="8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SLxOmyim" panose="02000000000000000000" pitchFamily="2" charset="-34"/>
                <a:cs typeface="PSLxOmyim" panose="02000000000000000000" pitchFamily="2" charset="-34"/>
              </a:rPr>
              <a:t>การขุดเจาะปิโตรเลียม</a:t>
            </a:r>
            <a:endParaRPr lang="en-US" sz="8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SLxOmyim" panose="02000000000000000000" pitchFamily="2" charset="-34"/>
              <a:cs typeface="PSLxOmyim" panose="02000000000000000000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6" y="336429"/>
            <a:ext cx="2198359" cy="214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682066" cy="553998"/>
            <a:chOff x="203200" y="745538"/>
            <a:chExt cx="4682066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2482719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3819520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ในราว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2000-2100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ได้มีการค้นพบหลุมน้ำมันดิบ และยางมะ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ตอย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บ่อตื้นๆ มาก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ขึ้นราว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2250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นี้เอง การผลิตน้ำมันก็เริ่มขึ้นอย่างจริงจัง โดยการกลั่นหินน้ำมันนำมาใช้จุด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ไฟให้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แสงสว่างบนถนนในเมืองโมดีนา ประเทศอิตาลี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2268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พระเจ้าปีเต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อร์ม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หาราชได้ออก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ระเบียบ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กฎเกณฑ์ต่างๆ ซึ่งแสดงให้เห็นถึงความต้องการน้ำมันปิโตรเลียมในขณะนั้น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โดย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หลักการ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ทั่วไปแล้ว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ก็เพื่อใช้สำหรับการรักษาบาดแผลและใช้เป็นเชื้อเพลิง ในปี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2402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ชาวจีนได้คิดค้น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วิธีการ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ขุดเจาะ</a:t>
            </a:r>
            <a:r>
              <a:rPr lang="th-TH" sz="2000" spc="-15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แหล่งน้ำมันตื้นๆ น้ำมันก็ยังมีใช้อยู่แค่เพียงจากการไหลซึม หรือการขุดในบ่อตื้นๆ </a:t>
            </a:r>
            <a: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เท่านั้นบ่อ</a:t>
            </a:r>
            <a:r>
              <a:rPr lang="th-TH" sz="2000" spc="-15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น้ำมันถูกขุดเจาะขึ้นเป็นครั้งแรก </a:t>
            </a:r>
            <a: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ขุด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ได้ลึกถึง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69.5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ฟุต โดยกัปตัน 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เอควิน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แอล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เดรค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แห่งมล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รัฐเพนซิลวาเนีย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และถือได้ว่าเป็นต้นกำเนิดของ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อุตสาหกรรม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น้ำมัน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สมัยใหม่ การขุดเจาะทำให้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สามารถผลิต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น้ำมันได้วันละ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400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แกลลอน หรือ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บาร์เรล ซึ่งมากกว่าที่เคยผลิต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จากการ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ช้อนตัก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ขึ้นมา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จากลำห้วยถึง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เท่า หลังจากนั้นก็มีการขุดเจาะเพิ่มมากขึ้น จนกระทั่งปลายปี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2403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มี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บ่อน้ำมันในบริเวณดังกล่าวถึง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74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บ่อ ซึ่งผลิตน้ำมันได้รวมวันละ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1,165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บาร์เรล ปริมาณ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น้ำมันที่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เก็บสะสมไว้มากๆ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นั้น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นำไปใช้ประโยชน์ในการรักษาโรคต่างๆ โดยการบรรจุใส่ขวดเป็นยารักษา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โรคภายใต้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ชื่อว่า อเมริกัน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ออยล์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(American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Oil)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หรือ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ซีนี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คา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ออยล์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(Seneca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Oil)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อย่างไรก็ตาม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น้ำมัน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บาร์เรล บรรจุเป็นยารักษาโรคได้มากกว่า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600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ขวด ช่วงเวลานั้นการขุดหาแหล่ง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ปิโตรเลียมเป็น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เรื่องง่าย แต่การหาตลาดของปิโตรเลียมเป็นเรื่องค่อนข้างยาก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3" y="770939"/>
            <a:ext cx="41528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ประวัติความเป็นมาของปิโตรเลียม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3598334" cy="553998"/>
            <a:chOff x="203200" y="745538"/>
            <a:chExt cx="3598334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398987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2"/>
            <a:ext cx="8763000" cy="4856513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3246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lnSpc>
                <a:spcPct val="93000"/>
              </a:lnSpc>
              <a:tabLst>
                <a:tab pos="355600" algn="l"/>
              </a:tabLst>
            </a:pP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โดยทั่วไปแล้วปิโตรเลียม หรือน้ำมันดิบจะมีสีดำหรือสีน้ำตาล มีกลิ่นคล้ายน้ำมันเชื้อเพลิงสำเร็จรูป แต่บางชนิดจะมีกลิ่นของสารอื่นผสมด้วย เช่น กลิ่นกำมะถันและกลิ่นไฮโดรเจนซัลไฟด์หรือก๊าซไข่เน่า เป็นต้น ปิโตรเลียมหรือน้ำมันดิบแต่ละแห่งจะมีลักษณะแตกต่างกันออกไปตามองค์ประกอบของสารประกอบไฮโดรคาร์บอนและสิ่งเจือปนอื่นๆ ทั้งนี้ขึ้นอยู่กับชนิดของอินทรียวัตถุซึ่งเป็นต้นกำเนิดของปิโตรเลียมและสภาพแวดล้อมของแหล่งที่เกิดปิโตรเลียม นอกจากนั้นความหนืดของน้ำมันดิบก็แตกต่างกันไป มีตั้งแต่เป็นของเหลวเหมือนน้ำจนถึงความหนืดคล้ายกับยางมะ</a:t>
            </a:r>
            <a:r>
              <a:rPr lang="th-TH" sz="2000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ตอย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ค่าความถ่วงจำเพาะของปิโตรเลียม จะมีค่าประมาณ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0.80-0.97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ที่อุณหภูมิ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15.6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°C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(60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°F)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ซึ่งเบากว่าน้ำ ดังนั้นเมื่อน้ำมันดิบรวมกับน้ำ น้ำมันดิบ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จะลอยอยู่เหนือน้ำ</a:t>
            </a:r>
            <a:endParaRPr lang="en-US" sz="2000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lnSpc>
                <a:spcPct val="93000"/>
              </a:lnSpc>
              <a:tabLst>
                <a:tab pos="355600" algn="l"/>
              </a:tabLst>
            </a:pP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สำหรับก๊าซธรรมชาติแห้งจะไม่มีสี ไม่มีกลิ่น ส่วนก๊าซธรรมชาติเหลวจะมีลักษณะคล้ายน้ำมันเบนซิน ก๊าชธรรมชาติแต่ละแหล่งมักจะมีคุณสมบัติแตกต่างกันไปเช่นเดียวกับน้ำมันดิบ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  </a:t>
            </a:r>
          </a:p>
          <a:p>
            <a:pPr algn="thaiDist">
              <a:lnSpc>
                <a:spcPct val="93000"/>
              </a:lnSpc>
              <a:tabLst>
                <a:tab pos="355600" algn="l"/>
              </a:tabLst>
            </a:pP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โดยทั่วไปแล้วปิโตรเลียมจะประกอบด้วยธาตุต่างๆ โดยประมาณดังนี้</a:t>
            </a:r>
          </a:p>
          <a:p>
            <a:pPr algn="thaiDist">
              <a:lnSpc>
                <a:spcPct val="93000"/>
              </a:lnSpc>
              <a:tabLst>
                <a:tab pos="355600" algn="l"/>
              </a:tabLst>
            </a:pPr>
            <a:r>
              <a:rPr lang="th-TH" sz="2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ตาราง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แสดงส่วนประกอบของธาตุในน้ำมันดิบโดยประมาณ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306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คุณสมบัติของปิโตรเลียม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33" y="4629658"/>
            <a:ext cx="3572934" cy="14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140200" cy="553998"/>
            <a:chOff x="203200" y="745538"/>
            <a:chExt cx="4140200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940853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2896190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การ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สำรวจและพัฒนาแหล่งปิโตรเลียม มีขั้นตอนที่ซับซ้อนต้องใช้เงินลงทุนสูงและใช้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เทคโนโลยีที่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ทันสมัย รวมทั้งอัตราการเสี่ยงในการขาดทุนก็ยังมีสูงมากอีกด้วย ถึงแม้ว่าจะได้มีการสำรวจและ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ศึกษาสภาพ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ทางธรณีวิทยาถึงแหล่งที่อาจมีปิโตรเลียมสะสมตัวอยู่อย่างละเอียดแล้วก็ตาม ก็ยังไม่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สามารถทราบ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ได้ว่าบริเวณนั้นจะมีปิโตรเลียมสะสมตัวอยู่หรือไม่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คุ้มค่ากับการลงทุนทางเศรษฐกิจมาก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น้อยเพียงใด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จนกว่าจะได้มีการเจาะสำรวจ การสำรวจหาและพัฒนาแหล่ง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ผ่านมาส่วนมาก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แล้วจะ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กระทำกันบนส่วนที่เป็นพื้นดิน ซึ่งอาจจะกล่าวได้ว่าแหล่งปิโตรเลียมใหญ่ๆ บนส่วนที่เป็น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พื้นดินได้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ถูกค้นพบและพัฒนานำมาใช้เป็นส่วนมากแล้ว ปัจจุบันการสำรวจและพัฒนาปิโตรเลียมแหล่ง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ใหม่จึง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มุ่งไปยังบริเวณที่เป็นทะเลหรือมหาสมุทร ซึ่งบางแห่งมีระดับน้ำลึกมาก และ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สภาพแวดล้อมไม่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เอื้ออำนวยต่อการทำงาน ทำให้การสำรวจมีความยากลำบากและต้องใช้เงินลงทุนสูง รวมทั้ง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เทคโนโลยีที่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ทันสมัยกว่าการสำรวจบนพื้นดินอีกด้วย การสำรวจหาและพัฒนาแหล่งปิโตรเลียมมีวิธีการสำรวจ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วิธี คือ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3" y="770939"/>
            <a:ext cx="3610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การสำรวจหาแหล่งปิโตรเลียม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28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140200" cy="553998"/>
            <a:chOff x="203200" y="745538"/>
            <a:chExt cx="4140200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940853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686394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  <a:tab pos="541338" algn="l"/>
              </a:tabLst>
            </a:pPr>
            <a:r>
              <a:rPr lang="en-US" sz="2000" b="1" dirty="0" smtClean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1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	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การสำรวจทางธรณีวิทยา</a:t>
            </a:r>
            <a:r>
              <a:rPr lang="th-TH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เป็นการสำรวจสภาพพื้นที่เพื่อการค้นหาหินต้น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กำเนิดหิน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กักเก็บ และแหล่งกักเก็บปิโตรเลียมว่ามีอยู่หรือไม่ และอยู่บริเวณใด การสำรวจเริ่มด้วยการ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จัดทำแผน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ที่บริเวณที่ทำการสำรวจ โดยอาศัยข้อมูลจากภาพถ่ายทางอากาศ แผนที่ที่ได้จะทำให้ทราบได้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ว่าบริเวณ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ใดมีโครงสร้างทางธรณีวิทยาควรที่จะทำการสำรวจต่อไป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สำรวจขั้นละเอียดนั้น นัก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ธรณีวิทยาจะ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เดินเข้าไปสำรวจเพื่อหารายละเอียด โดยการตรวจดูหินที่โผล่พ้นผิวดินตามหน้าผา หุบเขา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และตาม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บริเวณริมแม่น้ำลำธาร เพื่อตรวจชนิดและลักษณะของหิน ตลอดจนซากพืชซากสัตว์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(Fossils)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จะได้ทราบถึงอายุ ประวัติความเป็นมาของหินบริเวณนั้น และยังต้องวัดแนวทิศทางความลาด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เอียงของ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 บันทึกรายละเอียดลงในแผนที่ ข้อมูลต่างๆ ที่ได้จะทำให้สามารถคาดคะเนได้ว่า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หินบริเวณนั้นเป็นแหล่งกักเก็บปิโตรเลียมหรือไม่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3" y="770939"/>
            <a:ext cx="3610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การสำรวจหาแหล่งปิโตรเลียม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8" name="Picture 155" descr="\\Suda\c\B-เชื้อเพลิง-วัสดุ\Unit-2\2-8.jpg"/>
          <p:cNvPicPr/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655" y="3647909"/>
            <a:ext cx="3742690" cy="2312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6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140200" cy="553998"/>
            <a:chOff x="203200" y="745538"/>
            <a:chExt cx="4140200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940853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025994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355600" algn="l"/>
                <a:tab pos="541338" algn="l"/>
              </a:tabLst>
            </a:pPr>
            <a:r>
              <a:rPr lang="en-US" sz="2000" b="1" dirty="0" smtClean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2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 	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การสำรวจทางฟิสิกส์</a:t>
            </a:r>
            <a:r>
              <a:rPr lang="th-TH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เป็นการสำรวจหาบริเวณที่คาดว่าน่าจะมีแหล่ง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โดย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ก่อนที่จะทำการเจาะสำรวจนั้น จำเป็นต้องสำรวจเพื่อหาโครงสร้างและลักษณะของชั้น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หินให้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ทราบแน่นอนก่อน โดยอาศัยวิธีการทางธรณีฟิสิกส์ วิธีที่นิยมใช้ คือ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3" y="770939"/>
            <a:ext cx="3610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การสำรวจหาแหล่งปิโตรเลียม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0" name="Picture 132" descr="\\Suda\c\B-เชื้อเพลิง-วัสดุ\Unit-2\2-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55" y="2173029"/>
            <a:ext cx="2371090" cy="3142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7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140200" cy="553998"/>
            <a:chOff x="203200" y="745538"/>
            <a:chExt cx="4140200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940853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381594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  <a:tab pos="627063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  <a:sym typeface="Monotype Sorts" panose="01010601010101010101" pitchFamily="2" charset="2"/>
              </a:rPr>
              <a:t>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วิธีวัดค่าสนามแม่เหล็ก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(Magnetic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Survey)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วิธีนี้จะวัดค่าความแตกต่าง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ของสนามแม่เหล็ก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โลก ซึ่งเกี่ยวข้องกับการเปลี่ยนแปลงของโครงสร้าง หรือความสามารถในการดูด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ซึมแม่เหล็ก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ของหินที่อยู่ใกล้ผิวโลก โดยทั่วๆ ไป ชั้นหินจะมีการดูดซึมแม่เหล็กน้อยมาก เมื่อเทียบ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กับหิน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อัคนีหรือหินแปร การวัดค่าสนามแม่เหล็กส่วนมากแล้วจะแสดงให้ทราบถึงลักษณะ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หินรากฐาน วิธีวัดกระแสแม่เหล็ก จะวัดจากค่าความเข้มของกระแสแม่เหล็กโดยใช้เครื่องมือ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วัดค่า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สนามแม่เหล็ก ค่าที่ได้จากเครื่องมือวัดเป็นประโยชน์อย่างมากต่อการสำรวจหาแหล่งปิโตรเลียม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3" y="770939"/>
            <a:ext cx="3610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การสำรวจหาแหล่งปิโตรเลียม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4" name="วัตถุ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25944"/>
              </p:ext>
            </p:extLst>
          </p:nvPr>
        </p:nvGraphicFramePr>
        <p:xfrm>
          <a:off x="2250281" y="2966508"/>
          <a:ext cx="4186238" cy="27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4" imgW="3636264" imgH="2375916" progId="">
                  <p:embed/>
                </p:oleObj>
              </mc:Choice>
              <mc:Fallback>
                <p:oleObj r:id="rId4" imgW="3636264" imgH="237591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0281" y="2966508"/>
                        <a:ext cx="4186238" cy="2735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53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140200" cy="553998"/>
            <a:chOff x="203200" y="745538"/>
            <a:chExt cx="4140200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940853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3966727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  <a:tab pos="627063" algn="l"/>
              </a:tabLst>
            </a:pP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  <a:sym typeface="Monotype Sorts" panose="01010601010101010101" pitchFamily="2" charset="2"/>
              </a:rPr>
              <a:t>	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วิธีวัดคลื่นความสั่นสะเทือน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(Seismic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Survey)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วิธีนี้ใช้วิธีการจุดระเบิดหรือการกระแทกบนพื้นดินจนทำให้เกิดคลื่นความสั่นสะเทือน วิ่งลงไปกระทบชั้นหินใต้ดินหรือใต้ท้องทะเล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แล้วสะท้อนกลับขึ้นมาบนผิวโลกเข้าเครื่องรับ ซึ่งเครื่องรับจะบันทึกเวลาของคลื่นความ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สั่นสะเทือนจาก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 ณ ที่ต่างๆ กัน จากระยะเวลาที่คลื่นความสั่นสะเทือนเดินทางลงไปกระทบชั้นหิน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และสะท้อน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กลับขึ้นมาบนผิวโลก สามารถนำมาคำนวณหาความหนาแน่นของชั้นหินที่เป็นตัว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สะท้อนคลื่น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 ข้อมูลที่ได้จะถูกนำมาเขียนเป็นแผนที่แสดงถึงตำแหน่งและรูปร่างลักษณะโครงสร้าง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ของชั้น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 วิธีนี้เป็นวิธีที่นิยมใช้กันมาก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ที่สุด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3" y="770939"/>
            <a:ext cx="3610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การสำรวจหาแหล่งปิโตรเลียม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5" name="วัตถุ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503735"/>
              </p:ext>
            </p:extLst>
          </p:nvPr>
        </p:nvGraphicFramePr>
        <p:xfrm>
          <a:off x="1940853" y="3057757"/>
          <a:ext cx="4981575" cy="218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4" imgW="4981956" imgH="2183892" progId="">
                  <p:embed/>
                </p:oleObj>
              </mc:Choice>
              <mc:Fallback>
                <p:oleObj r:id="rId4" imgW="4981956" imgH="218389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0853" y="3057757"/>
                        <a:ext cx="4981575" cy="2182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93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140200" cy="553998"/>
            <a:chOff x="203200" y="745538"/>
            <a:chExt cx="4140200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940853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263060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  <a:tab pos="627063" algn="l"/>
              </a:tabLst>
            </a:pP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  <a:sym typeface="Monotype Sorts" panose="01010601010101010101" pitchFamily="2" charset="2"/>
              </a:rPr>
              <a:t>	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วิธีวัดค่าแรงดึงดูดของโลก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(Gravity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Survey)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วิธีนี้วัดค่าความแตกต่างของแรง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ดึงดูดของ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โลก อันเนื่องมาจากลักษณะและชนิดของหิน โดยใช้เครื่องมือวัดค่าแรงดึงดูดของโลก วิธีวัดแบบ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นี้มา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จากหลักการที่ว่าหินต่างชนิดกันจะมีความหนาแน่นต่างกัน หินที่มีความหนาแน่นมากกว่าจะ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มีลักษณะ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โค้งขึ้นข้างบน เกิดเป็นโครงสร้างสูงรูปประทุนคว่ำ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(Anticline)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ค่าแรงดึงดูดของโลกตรงจุด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ที่อยู่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เหนือแกนของประทุนคว่ำจะมีมากกว่าบริเวณริมๆ ของโครงสร้าง หลักการดังกล่าว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นี้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จะนำมาใช้หา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ลักษณะโครงสร้างของชั้นหินที่อยู่ใต้ผิวโลกได้ จากผลการสำรวจทางธรณีฟิสิกส์เหล่านี้ จะถูก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นำมาเขียน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บน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แผนที่แสดงตำแหน่ง และรูปร่างลักษณะโครงสร้างใต้พื้นดิน จากนั้นจึงเลือกเจาะสำรวจ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ในโครงสร้าง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ที่เหมาะสมที่สุดก่อน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3" y="770939"/>
            <a:ext cx="3610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การสำรวจหาแหล่งปิโตรเลียม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4" name="วัตถุ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201716"/>
              </p:ext>
            </p:extLst>
          </p:nvPr>
        </p:nvGraphicFramePr>
        <p:xfrm>
          <a:off x="2329656" y="3365533"/>
          <a:ext cx="4510087" cy="223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r:id="rId4" imgW="4509516" imgH="2231136" progId="">
                  <p:embed/>
                </p:oleObj>
              </mc:Choice>
              <mc:Fallback>
                <p:oleObj r:id="rId4" imgW="4509516" imgH="223113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9656" y="3365533"/>
                        <a:ext cx="4510087" cy="223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5582773" cy="553998"/>
            <a:chOff x="203200" y="745538"/>
            <a:chExt cx="5582773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126186" y="745538"/>
              <a:ext cx="2402547" cy="553998"/>
            </a:xfrm>
            <a:prstGeom prst="rect">
              <a:avLst/>
            </a:prstGeom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383426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2"/>
            <a:ext cx="8763000" cy="4982727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เป็น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ขั้นตอนสุดท้าย เพื่อให้ได้ข้อมูลว่าบริเวณที่ทำการสำรวจมีปิโตรเลียมสะสมอยู่ใต้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พื้นดินหรือไม่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ซึ่งมีทั้งการเจาะสำรวจทั้งบนบกและในทะเล เครื่องมือที่ใช้เจาะมีลักษณะเป็นสว่าน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หมุนติด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ตั้งอยู่บนฐานเจาะ มีอยู่หลายแบบตามลักษณะสภาพภูมิประเทศ มีทั้งชนิดเคลื่อนที่และชนิดติด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ตั้งอยู่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กับที่ เครื่องมือที่ใช้เจาะสำรวจ ประกอบด้วย ท่อเจาะ ซึ่งมีส่วนช่วยในการนำก้านเจาะยาวๆ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ขึ้นและ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ลงในหลุมเจาะ โดยมีเครื่องยนต์ขนาดใหญ่ ปั๊ม และเครื่องส่งกำลังอยู่ภายใต้หอเจาะ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5024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การสำรวจและการพัฒนาแหล่งปิโตรเลียม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5" name="วัตถุ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990791"/>
              </p:ext>
            </p:extLst>
          </p:nvPr>
        </p:nvGraphicFramePr>
        <p:xfrm>
          <a:off x="2410884" y="2749980"/>
          <a:ext cx="3972984" cy="3556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r:id="rId4" imgW="4149852" imgH="3713988" progId="">
                  <p:embed/>
                </p:oleObj>
              </mc:Choice>
              <mc:Fallback>
                <p:oleObj r:id="rId4" imgW="4149852" imgH="371398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0884" y="2749980"/>
                        <a:ext cx="3972984" cy="35565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43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5582773" cy="553998"/>
            <a:chOff x="203200" y="745538"/>
            <a:chExt cx="5582773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126186" y="745538"/>
              <a:ext cx="2402547" cy="553998"/>
            </a:xfrm>
            <a:prstGeom prst="rect">
              <a:avLst/>
            </a:prstGeom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383426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2"/>
            <a:ext cx="8763000" cy="4982727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เครื่องมือ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ที่ใช้เจาะ ใช้หัวเจาะชนิดฟันเฟืองต่ออยู่กับก้านเจาะ ซึ่งจะสอดผ่านลงไปในแท่น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หมุนขณะ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เจาะ หัวเจาะประกอบด้วยลูกล้ออยู่ตรงตำแหน่งด้านล่าง มีฟันทำด้วยโลหะแข็ง โดย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เครื่องยนต์จะ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ขับเคลื่อนแท่นหมุนๆ จะพาก้านเจาะและหัวเจาะหมุนกัดบดชั้นหินลงไป หัวเจาะจะจมดิ่งลงไป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เรื่อยๆขณะ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ทำการเจาะหลุมจะใช้ของเหลวที่เรียกว่า 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น้ำโคลน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ซึ่ง</a:t>
            </a:r>
            <a:r>
              <a:rPr lang="th-TH" sz="2000" spc="-15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เป็นส่วนประกอบของน้ำมัน</a:t>
            </a:r>
            <a: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หรือน้ำ</a:t>
            </a:r>
            <a:r>
              <a:rPr lang="th-TH" sz="2000" spc="-15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กับดินเหนียว และสารผสมสารเคมีเพิ่มน้ำหนักผสมอยู่ด้วย เพื่อทำหน้าที่เป็นวัสดุหล่อ</a:t>
            </a:r>
            <a: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ลื่น</a:t>
            </a:r>
            <a:b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หัวเจาะขณะเดียวกัน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ก็จะเป็นตัวลำเลียงเศษหิน ดิน ทราย จากหลุมเจาะขึ้นมายังปากหลุมได้ตลอดเวลา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5024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การสำรวจและการพัฒนาแหล่งปิโตรเลียม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3" name="Picture 1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3018613"/>
            <a:ext cx="4186057" cy="331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3886200" cy="553998"/>
            <a:chOff x="203200" y="745538"/>
            <a:chExt cx="3886200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686853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127296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409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คำ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ว่า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(Petroleum)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มาจากภาษาละ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ติน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สองคำ คือ คำว่า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Petra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หมายถึง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Oleum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หมายถึง น้ำมัน เมื่อนำคำสองคำมารวมกันคำว่า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Petroleum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จึงหมายถึง น้ำมันที่ได้จาก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</a:t>
            </a:r>
            <a:endParaRPr lang="en-US" sz="2000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ปัจจุบัน คำว่า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หมายถึง น้ำมันดิบ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(Crude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Oil)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ก๊าซธรรมชาติ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(Natural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Gas)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ก๊าซ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ธรรมชาติเหลว และสารประกอบไฮโดรคาร์บอนอื่นๆ ที่เกิดขึ้นโดยธรรมชาติมีตั้งแต่โมเลกุล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เล็กๆจนถึง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โมเลกุลขนาดใหญ่ และอยู่ในสภาพอิสระไม่ว่าจะมีสถานะเป็นของแข็ง ของเหลว หรือ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ก๊าซโดยทั่วไป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แล้วปิโตรเลียมจะประกอบด้วยธาตุคาร์บอน ไฮโดรเจน กำมะถัน และไนโตรเจน เป็น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เข้ามามีบทบาทที่สำคัญต่อการดำเนินชีวิตประจำวันของมนุ</a:t>
            </a:r>
            <a:r>
              <a:rPr lang="th-TH" sz="2000" cap="small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ษย์ เช่น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การ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คมนาคม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ขนส่ง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อุตสาหกรรมการผลิต และการผลิตกระแสไฟฟ้า เป็นต้น อาจกล่าวได้ว่าปิโตรเลียมมี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ความสำคัญต่อ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เศรษฐกิจของประเทศต่างๆ เป็นอย่างมาก จะเห็นได้ว่า ประเทศใดมีปริมาณทรัพยากรปิโตรเลียม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มากประเทศ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นั้นก็จะมีความมั่นคงทางเศรษฐกิจ เพราะพลังงานจากปิโตรเลียมเป็นรูปแบบพลังงานที่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ตอบสนองความ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ต้องการพลังงานของมนุษย์ได้มากกว่า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40%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ของพลังงานทั้งหมด นอกจากนี้ปิโตรเลียมยัง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เป็นวัตถุดิบ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สำหรับการผลิตพลาสติก ใยสังเคราะห์ ปุ๋ยเคมี ยาปราบศัตรูพืช และอุตสาหกรรม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ปิโตรเลียมอื่นๆ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อีกเป็นจำนวนมาก จะเห็นได้ว่าปิโตรเลียมมีส่วนช่วยให้มนุษย์มีความเป็นอยู่ที่ดีในหลาย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วิถีทางและ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อุตสาหกรรมปิโตรเลียมยังได้มีการพัฒนาอย่างต่อเนื่องในการแสวงหาวิธีที่ดีกว่าในการ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สำรวจการ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ผลิตและเปลี่ยนสภาพของปิโตรเลียม เพื่อนำปิโตรเลียมมาใช้ประโยชน์ให้ได้มากที่สุด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3" y="770939"/>
            <a:ext cx="3356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ความหมายของ 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8590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5582773" cy="553998"/>
            <a:chOff x="203200" y="745538"/>
            <a:chExt cx="5582773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126186" y="745538"/>
              <a:ext cx="2402547" cy="553998"/>
            </a:xfrm>
            <a:prstGeom prst="rect">
              <a:avLst/>
            </a:prstGeom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383426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398528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นอกจากนั้น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น้ำโคลนยังช่วยควบคุมความดันในหลุมเจาะ กล่าวคือ เมื่อหัวเจาะทะลุเข้า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ไปใน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แหล่งกักเก็บปิโตรเลียมจะมีแรงดันธรรมชาติจากแหล่งเก็บกักปิโตรเลียม แรงดันนี้จะมี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ค่าหลาย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พันปอนด์ต่อตารางนิ้ว การผสมน้ำโคลนให้หนักโดยใช้แร่หนักผสมลงไปจะช่วยกดหรือต้าน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แรงดันธรรมชาติ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ไว้ได้ ยังช่วยในการควบคุมความดันระหว่างการเจาะ และป้องกันการพลุ่งและระเบิดใน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หลุมปิโตรเลียม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 เมื่อเจาะลึกมากๆ ก็จะต้องใส่ท่อกรุกันหลุมพัง โดยจะสวมท่อกรุกันเป็นช่วงๆ จาก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ท่อขนาด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ประมาณ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76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เซนติเมตร ในช่วงปากหลุม แล้วลดขนาดลงจนถึงประมาณ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18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เซนติเมตรในช่วง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ก้นหลุมของการเจาะ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5024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การสำรวจและการพัฒนาแหล่งปิโตรเลียม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3" name="Picture 13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22" y="3057757"/>
            <a:ext cx="5202555" cy="267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5582773" cy="553998"/>
            <a:chOff x="203200" y="745538"/>
            <a:chExt cx="5582773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126186" y="745538"/>
              <a:ext cx="2402547" cy="553998"/>
            </a:xfrm>
            <a:prstGeom prst="rect">
              <a:avLst/>
            </a:prstGeom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383426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3819520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  <a:tab pos="627063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ขณะที่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ทำการเจาะจะมีเครื่องวัดก๊าซ เพื่อวัดปริมาณก๊าซที่อาจปนขึ้นมากับน้ำโคลนที่พาเศษ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หินดิน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ทรายขึ้นมาจากหลุมทุกๆ ระยะ ค่าของก๊าซที่วัดได้จะเป็นข้อสังเกตอันแรกว่า ในชั้นหินที่มีรู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พรุนที่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หัวเจาะเจาะผ่านลงไปแต่ละชั้นนั้น ชั้นใดบ้างที่จะมีก๊าซธรรมชาติหรือน้ำมันสะสมตัวอยู่ ส่วนเศษ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ทรายจะถูกนำมาศึกษาในห้องทดลองว่า มีน้ำมันเกาะอยู่บ้างหรือไม่ หลังจากที่ทำการเจาะลงไป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ถึงระยะ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หนึ่งที่เห็นว่าควรจะลงท่อกรุ ก็จะทำการสำรวจทางธรณีฟิสิกส์ในหลุมเจาะก่อน เพื่อวัด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คุณสมบัติทาง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ฟิสิกส์ของหินและของเหลวที่มีอยู่ในชั้นหินต่างๆ ทั้งนี้เพื่อศึกษารายละเอียดของชั้นหินว่า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ชั้นใดบ้างที่มีน้ำมันและก๊าซธรรมชาติสะสมตัวอยู่ ซึ่งจะสามารถคำนวณได้อย่างคร่าวๆ ว่าใน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ช่องว่างของ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ชั้นหินที่เป็นรูพรุนนั้นจะมีปิโตรเลียมสะสมตัวอยู่กี่เปอร์เซ็นต์ คุ้มค่ากับการพัฒนาแหล่ง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ผลิตปิโตรเลียม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หรือไม่ การเจาะสำรวจปิโตรเลียมในขั้นแรกนี้อาจแบ่งออกเป็น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 คือ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  <a:tab pos="627063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  <a:sym typeface="Monotype Sorts" panose="01010601010101010101" pitchFamily="2" charset="2"/>
              </a:rPr>
              <a:t>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ขั้นตอนแรกเป็นการเจาะสุ่ม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(Wild Cat Well)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เป็นการเจาะหลุมแรกบนโครงสร้าง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ของชั้น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หินในแต่ละพื้นที่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  <a:tab pos="627063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  <a:sym typeface="Monotype Sorts" panose="01010601010101010101" pitchFamily="2" charset="2"/>
              </a:rPr>
              <a:t>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ขั้นตอนที่สองเป็นการเจาะสำรวจหาขอบเขต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(Exploratory Well)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เมื่อเจาะพบ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ร่องรอยของ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ปิโตรเลียมจาก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หลุม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เจาะ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สุ่มแล้ว จากนั้นก็จะวางโครงการเจาะสำรวจหาบริเวณขอบเขต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โครงสร้างแต่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ละพื้นที่ว่าจะมีปริมาณปิโตรเลียม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ครอบคลุม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เนื้อ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ที่เพียงใด เพื่อกำหนดแผนการพัฒนาแหล่ง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ผลิตปิโตรเลียมต่อไป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5024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การสำรวจและการพัฒนาแหล่งปิโตรเลียม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1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5582773" cy="553998"/>
            <a:chOff x="203200" y="745538"/>
            <a:chExt cx="5582773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126186" y="745538"/>
              <a:ext cx="2402547" cy="553998"/>
            </a:xfrm>
            <a:prstGeom prst="rect">
              <a:avLst/>
            </a:prstGeom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3383426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3203967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323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การ</a:t>
            </a:r>
            <a:r>
              <a:rPr lang="th-TH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พัฒนาแหล่งผลิตปิโตรเลียม </a:t>
            </a:r>
            <a:endParaRPr lang="en-US" sz="2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การพบปิโตรเลียมในขั้นตอนการเจาะสำรวจ มิได้หมายความว่า จะสามารถตั้งแท่น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ผลิตปิโตรเลียม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ได้ทันที ในการตั้งแท่นผลิตปิโตรเลียมจะต้องผ่านขั้นตอนต่างๆ โดยเฉพาะอย่าง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ยิ่งจะต้อง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ทราบข้อมูลที่ได้จากการสำรวจเบื้องต้น จากการเจาะสำรวจข้อมูลเหล่านั้นจะถูกนำมา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วิเคราะห์อย่าง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ละเอียดอีกครั้ง เพื่อทราบถึงขอบเขต โครงสร้าง ชนิด และลักษณะของ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พบ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ปิโตรเลียมจากนั้น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จึงเจาะหลุมทดลองผลิต อย่างน้อย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3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หลุม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เพื่อศึกษาสภาพการผลิต คำนวณหา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ปริมาณปิโตรเลียม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สำรอง และปริมาณปิโตรเลียมที่จะผลิตได้ในแต่ละวัน รวมทั้งการนำปิโตรเลียมที่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ค้นพบมา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ตรวจสอบคุณภาพให้แน่ชัดเสียก่อน พร้อมกันนั้นก็อาจจะต้องทำการศึกษาถึงลักษณะ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ปิโตรเลียมและชั้นหินเพิ่มเติม เพื่อนำข้อมูลมาใช้ในการออกแบบแท่นผลิตและการ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วางแผนเพื่อ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การผลิต ถ้าแหล่งผลิตปิโตรเลียมที่พบนั้นมีปริมาณเชิงพาณิชย์ กล่าวคือมีปริมาณที่ให้ผล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คุ้มค่ากับ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การลงทุน จึงจะทำการติดตั้งแท่นผลิตและเจาะหลุมผลิต เพื่อนำปิโตรเลียมที่สะสมตัวอยู่มาใช้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ประโยชน์ต่อไป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5024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การสำรวจและการพัฒนาแหล่งปิโตรเลียม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38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478867" cy="553998"/>
            <a:chOff x="203200" y="745538"/>
            <a:chExt cx="4478867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2279520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531547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4600781"/>
            <a:ext cx="876300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แหล่งปิโตรเลียมที่ค้นพบแล้วในปัจจุบันมีประมาณ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30,000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แห่ง อยู่กระจัดกระจาย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ทั่วไปมี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ทั้งบนพื้นดินและบริเวณชายฝั่งทะเล แหล่งที่พบปิโตรเลียมมักมีขนาดความหนาประมาณ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6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เมตรโดย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จะครอบคลุมพื้นที่ประมาณ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ตารางกิโลเมตร มีแหล่งปิโตรเลียมใหญ่ๆ เพียง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300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กว่าแห่ง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เท่านั้นซึ่ง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จะผลิตน้ำมันดิบและก๊าซธรรมชาติได้มากกว่าร้อยละ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75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ของการผลิตทั้งหมด ที่เหลือจึงเป็น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เพียงแหล่ง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เล็กๆ เท่านั้น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3949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แหล่งปิโตรเลียมที่สำคัญของโลก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4" name="วัตถุ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438807"/>
              </p:ext>
            </p:extLst>
          </p:nvPr>
        </p:nvGraphicFramePr>
        <p:xfrm>
          <a:off x="2029881" y="1472200"/>
          <a:ext cx="5121275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r:id="rId4" imgW="4177284" imgH="2557272" progId="">
                  <p:embed/>
                </p:oleObj>
              </mc:Choice>
              <mc:Fallback>
                <p:oleObj r:id="rId4" imgW="4177284" imgH="255727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9881" y="1472200"/>
                        <a:ext cx="5121275" cy="313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92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478867" cy="553998"/>
            <a:chOff x="203200" y="745538"/>
            <a:chExt cx="4478867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2279520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118829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18074"/>
            <a:ext cx="5431897" cy="409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แหล่ง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ปิโตรเลียมที่มีขนาดใหญ่และสำคัญของโลกส่วนมากจะอยู่ในกลุ่มประเทศแถบ ตะวันออกกลาง ได้แก่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ประเทศซาอุดิอาระเบีย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อิหร่าน อิรัก คูเวต กาตาร์ สหรัฐอาหรับเอ</a:t>
            </a:r>
            <a:r>
              <a:rPr lang="th-TH" sz="2000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มิเรตส์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กลุ่ม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ประเทศใน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แอฟ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ริกา ได้แก่ แอลจีเรีย ลิเบีย กาบอง และไนจีเรีย กลุ่มประเทศแถบทะเลคาริบ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เบียน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ได้แก่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ประเทศเวเนซุเอลา โคลัมเบีย เม็กซิโก และตรินิแดด รวมทั้งประเทศเอกวาดอร์ในอเมริกา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ใต้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กลุ่ม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ประเทศเหล่านี้ส่วนใหญ่จะเป็นแหล่งปิโตรเลียมที่กักเก็บอยู่บนพื้นดิน โดยได้มีการ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พัฒนาแหล่ง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ผลิตปิโตรเลียมและมีการนำมาใช้แล้ว ส่วนปิโตรเลียมแหล่งใหม่ๆ ที่มีขนาดใหญ่และสำคัญ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นั้นได้แก่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แหล่งปิโตรเลียมในแถบทะเลเหนือของทวีปยุโรป และแหล่งปิโตรเลียมในประเทศ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ออสเตรเลีย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อินโดนีเซีย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และมาเลเซีย การสำรวจขุดเจาะไม่เอื้ออำนวยต่อการทำงาน การขุดเจาะ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จำเป็นต้องตั้ง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แท่นเจาะสำรวจปิโตรเลียม ซึ่งต้องใช้เงินลงทุนสูง เริ่มตั้งแต่การสำรวจการขุดเจาะ ถ้ามี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ปริมาณไม่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เพียงพอก็ไม่คุ้มค่ากับการพัฒนาแหล่งผลิตปิโตรเลียม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3949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แหล่งปิโตรเลียมที่สำคัญของโลก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5" name="วัตถุ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359918"/>
              </p:ext>
            </p:extLst>
          </p:nvPr>
        </p:nvGraphicFramePr>
        <p:xfrm>
          <a:off x="5635097" y="1764839"/>
          <a:ext cx="3227387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r:id="rId4" imgW="2929128" imgH="3069336" progId="">
                  <p:embed/>
                </p:oleObj>
              </mc:Choice>
              <mc:Fallback>
                <p:oleObj r:id="rId4" imgW="2929128" imgH="306933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097" y="1764839"/>
                        <a:ext cx="3227387" cy="338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95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478867" cy="553998"/>
            <a:chOff x="203200" y="745538"/>
            <a:chExt cx="4478867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2279520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660994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18074"/>
            <a:ext cx="8763000" cy="4708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แหล่ง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ที่พบปิโตรเลียมของประเทศไทย ประเทศไทยเริ่มมีการสำรวจปิโตรเลียมครั้ง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แรกประมาณ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 2464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โดยกรมพระกำแพงเพชรอัครโยธิน ซึ่งเป็นอธิบดีกรมรถไฟหลวงใน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ขณะนั้นทรง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ได้ว่าจ้างนักสำรวจทางธรณีวิทยาชาวอเมริกันให้ค้นหาน้ำมัน และพบน้ำมันดิบที่อำเภอ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ฝางจังหวัด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เชียงใหม่ และยังพบร่องรอยของปิโตรเลียมที่จังหวัดกาฬสินธุ์ 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ต่อมาในปี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2478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แผนก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เชื้อเพลิงของกระทรวงกลาโหม ได้ทำการศึกษาสำรวจ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หาแหล่ง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น้ำมันเพิ่มเติมที่จังหวัดเชียงใหม่ และจังหวัดตาก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2481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กรม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ทางหลวงได้พัฒนา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และทดลอง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กลั่นน้ำมันที่หลุมแอ่งฝาง โดยได้ดำเนินการอยู่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7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ปี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แต่ปริมาณน้ำมันที่ได้มีเพียงเล็กน้อย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เท่านั้นช่วง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2490-2499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กรม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ทรัพยากรธรณีได้รับช่วงเจาะสำรวจที่ลุ่มแอ่ง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ฝาง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ที่อื่นๆ 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2503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รัฐ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ได้เริ่มเปลี่ยนแปลงนโยบาย โดยให้เอกชนสำรวจและผลิตปิโตรเลียมใน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ประเทศบริษัทเอกชน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ได้รับอนุมัติเป็นครั้งแรก ในปี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2505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ให้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ทำการสำรวจปิโตรเลียมในภาค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กลางและ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ภาคตะวันออกเฉียงเหนือ และในปี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2508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กรมทรัพยากรธรณีได้จัดทำหลักเกณฑ์ การ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ยื่นของ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สิทธิ์สำรวจผลิตปิโตรเลียมขึ้น โดยในปี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2511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ได้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แบ่งพื้นที่ในประเทศไทยเป็น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แปลงๆทั้ง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บนบกและในทะเล เพื่อสะดวกในการขอสัมปทาน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จากการสำรวจพบว่า บริษัทเอกชนได้มีการพบปิโตรเลียมครั้งแรกในอ่าวไทย ปี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2516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มี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การพบก๊าซธรรมชาติเป็นปริมาณจำนวนมาก สามารถนำขึ้นมาใช้ประโยชน์ได้ แหล่งที่พบ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ได้แก่เอราวัณ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บรรพต สตูล ปลาทอง และฟูนาน เป็นต้น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นอกจากนี้บนภาคพื้นดินแล้วก็ยังมีการพบและผลิตน้ำมันในบริเวณต่างๆ เช่น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จังหวัดกำแพงเพชร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จังหวัดขอนแก่น และจังหวัดเชียงราย เป็นต้น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3949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แหล่งปิโตรเลียมที่สำคัญของโลก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81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478867" cy="553998"/>
            <a:chOff x="203200" y="745538"/>
            <a:chExt cx="4478867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2279520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5016747"/>
          </a:xfrm>
          <a:prstGeom prst="roundRect">
            <a:avLst>
              <a:gd name="adj" fmla="val 227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18074"/>
            <a:ext cx="87630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	ตาราง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แสดงจำนวนปริมาณสำรองปิโตรเลียมของประเทศ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ไทย</a:t>
            </a:r>
            <a:endParaRPr lang="en-US" sz="2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3949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แหล่งปิโตรเลียมที่สำคัญของโลก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85" y="1792783"/>
            <a:ext cx="4304030" cy="160563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85" y="3451776"/>
            <a:ext cx="4304030" cy="1914019"/>
          </a:xfrm>
          <a:prstGeom prst="rect">
            <a:avLst/>
          </a:prstGeom>
        </p:spPr>
      </p:pic>
      <p:sp>
        <p:nvSpPr>
          <p:cNvPr id="13" name="กล่องข้อความ 12"/>
          <p:cNvSpPr txBox="1"/>
          <p:nvPr/>
        </p:nvSpPr>
        <p:spPr>
          <a:xfrm>
            <a:off x="203200" y="5393757"/>
            <a:ext cx="87630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ปัจจุบัน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ประเทศไทยพบแหล่งปิโตรเลียมเป็นจำนวนมากพอสมควร โดยมีปริมาณ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สำรองของ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ก๊าซธรรมชาติประมาณ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12.9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ล้าน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ล้านลูกบาศก์ฟุต น้ำมันดิบ และคอนเดน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เสต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น้ำมันดิบชนิด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ใสประมาณ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179.1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ล้าน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บาร์เรล ปิโตรเลียมเหล่านี้สามารถนำขึ้นมาใช้ประโยชน์ ลดการ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นำเข้าปิโตรเลียม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จากต่างประเทศ ทำให้เศรษฐกิจของไทยเข้มแข็งเพิ่มมากขึ้น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4" name="รูปภาพ 13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1" y="6239933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3314769" cy="553998"/>
            <a:chOff x="203200" y="745538"/>
            <a:chExt cx="3314769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115422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2"/>
            <a:ext cx="8763000" cy="4435073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6006994" cy="4401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เป็นสารประกอบไฮโดรคาร์บอนที่มีโครงสร้างสลับซับซ้อน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เกิดขึ้น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เองตาม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ธรรมชาติใน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ชั้นหินใต้พื้นโลก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มี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ทั้งที่อยู่ในสภาพกึ่งของแข็ง ของเหลว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ก๊าซ ทั้งนี้ขึ้นอยู่กับสภาวะความ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ดัน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อุณหภูมิภายใต้พื้นผิวโลก เชื่อกันว่าปิโตรเลียมเกิดจากการทับถมและแปรสภาพของซาก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สิ่งมีชีวิตทั้ง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พืชและ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สัตว์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เจริญเติบโตอาศัยอยู่ในโลกนับหลายล้าน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ปีที่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ได้ตายลง จากนั้นถูกกระแสน้ำพัด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พา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มา ณ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บริเวณที่เป็นทะเลหรือทะเลสาบ ซากสิ่งที่มีชีวิตเหล่านั้นจะ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ตกตะกอน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คลุกเคล้าพร้อมทั้งถูกทับ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ถมด้วย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ชั้นกรวด ทราย และโคลนตมที่แม่น้ำลำคลองได้พัดพามา ทับถมสลับกันเป็นชั้นๆ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ตลอดเวลาชั้น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ตะกอนต่างๆ จะถูกทับถมมากขึ้น จนเกิดน้ำหนักกดทับกลายเป็นชั้นหินต่างๆ เช่น ชั้นหิน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ทรายชั้น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หินปูน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ชั้นหินดินดาน เป็นต้น ความกดดันจากชั้นหินเหล่านี้ผนวกกับความร้อนใต้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พื้นผิวโลกกระบวนการ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ทางเคมี กระบวนการทางชีววิทยา และกระบวนการอื่นๆ เป็นต้นเหตุให้เกิดการ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สลายตัวของ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อินทรีย์สารตามธรรมชาติทำให้ซากพืชและซากสัตว์สลายตัวกลายสภาพเป็นน้ำมันดิบ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และก๊าช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ธรรมชาติ หรือที่เราเรียกกันว่า 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”  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276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กำเนินของปิโตรเลียม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8" name="Picture 148" descr="\\Suda\c\B-เชื้อเพลิง-วัสดุ\Unit-2\2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94" y="1510665"/>
            <a:ext cx="2633345" cy="3227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88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3314769" cy="553998"/>
            <a:chOff x="203200" y="745538"/>
            <a:chExt cx="3314769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115422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127296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409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จะประกอบไปด้วยธาตุไฮโดรเจนและธาตุคาร์บอน ซึ่งเกิดจากการสลายตัว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</a:t>
            </a:r>
            <a:r>
              <a:rPr lang="th-TH" sz="2000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อินทรีย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สารเป็น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องค์ประกอบ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สำคัญ โดยสันนิษฐานว่า ไฮโดรคาร์บอนส่วนหนึ่ง คือ ประมาณ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10%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ได้มา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จากไฮโดรคาร์บอนที่มีอยู่เดิมในเซลล์ของพืชหรือสัตว์ ไฮโดรคาร์บอนอีกส่วนหนึ่งประมาณ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90%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ได้มา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จากการเปลี่ยนแปลงด้วยกระบวนการต่างๆ ทาง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เคมี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สารอินทรีย์ ปิโตรเลียมที่เกิดขึ้น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นี้เมื่อ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ถูกแรงอัดจากน้ำหนักของชั้นหินที่กดทับ ก็จะเกิดการเคลื่อนที่เข้าไปตามช่องว่างระหว่างชั้น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มีรูพรุน โดยมีชั้นหินที่มีเนื้อแน่นปิดทับอยู่ ช่วงระยะเวลาของการเกิดปิโตรเลียมใต้พื้นผิวโลก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นั้นจะ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ใช้เวลาหลายล้านปี โดยเฉพาะที่ระดับความลึก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2-3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เมตรแรกของชั้นตะกอน สารอินทรีย์จะ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เกิดการ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เปลี่ยนแปลงทางจุล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ชีววิทยา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ระดับความลึกมากกว่านี้จะเริ่มเกิดปฏิกิริยาการแตกตัวที่อุณหภูมิ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ต่ำซึ่ง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จะเป็นการกำจัดธาตุออกซิเจน ธาตุ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ซัลเฟอร์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ธาตุไนโตรเจนออกจากโมเลกุลด้วย ระดับความ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ลึก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500-700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เมตร จะมีสารประกอบไฮโดรคาร์บอนเกิดขึ้น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ยิ่งมีความลึกมากขึ้นเท่าใด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อุณหภูมิก็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จะเพิ่มขึ้น การเกิดไฮโดรคาร์บอนก็จะเพิ่มมากขึ้นเรื่อยๆ จนกระทั่งถึงความลึกเกิน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2,000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เมตร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ไฮโดรคาร์บอน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ส่วนใหญ่จะมีขนาดโมเลกุลไม่เกิน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อะตอม และความลึกเกิน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10,000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เมตรไฮโดรคาร์บอน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ทั้งหมดจะกลายเป็นมีเทนและแกรไฟต์ ทั้งนี้ขึ้นอยู่กับสภาพของภูมิประเทศที่มี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สภาพแตกต่าง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กัน เช่น บริเวณที่เป็นป่าเขา ชายฝั่งทะเล หรือแม้กระทั่งบริเวณที่มีสภาพอากาศ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ร้อน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เช่น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ทะเลทราย หรือบริเวณที่มีอากาศหนาวจัด เช่น 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แถบอะ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ลาสกา เป็นต้น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276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กำเนินของปิโตรเลียม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76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3314769" cy="553998"/>
            <a:chOff x="203200" y="745538"/>
            <a:chExt cx="3314769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115422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3424860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การ</a:t>
            </a:r>
            <a:r>
              <a:rPr lang="th-TH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สะสมตัวของปิโตรเลียม </a:t>
            </a:r>
            <a:endParaRPr lang="en-US" sz="2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 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ปิโตรเลียม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จะสะสมตัวอยู่ภายใต้พื้นผิวโลก โดยเฉพาะชั้นหินที่มีรูพรุน เช่น ชั้นหิน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ทราย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ชั้นหินปูน การสะสมตัวของปิโตรเลียมจะมีลักษณะเช่นเดียวกับน้ำที่ซึมอยู่ในทราย หรือน้ำที่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ซึมอยู่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ในรูพรุนของหินคล้ายน้ำในฟองน้ำ หินนี้ เรียกว่า 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หินต้นกำเนิด</a:t>
            </a:r>
            <a:r>
              <a:rPr lang="en-US" sz="20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โดยทั่วไปปิโตรเลียมจะมี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ปริมาณตั้งแต่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5-25%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ของปริมาตรของหิน 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276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กำเนินของปิโตรเลียม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4" name="วัตถุ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123514"/>
              </p:ext>
            </p:extLst>
          </p:nvPr>
        </p:nvGraphicFramePr>
        <p:xfrm>
          <a:off x="1135147" y="2772189"/>
          <a:ext cx="6172828" cy="189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4" imgW="4896612" imgH="1499616" progId="">
                  <p:embed/>
                </p:oleObj>
              </mc:Choice>
              <mc:Fallback>
                <p:oleObj r:id="rId4" imgW="4896612" imgH="149961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147" y="2772189"/>
                        <a:ext cx="6172828" cy="18908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31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3314769" cy="553998"/>
            <a:chOff x="203200" y="745538"/>
            <a:chExt cx="3314769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115422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4872660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  <a:tab pos="541338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จาก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การที่ปิโตรเลียมเกิดขึ้นภายใต้พื้นผิวโลก ถูกแรงอัดและแรงกดดันจากน้ำหนักของชั้น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หินต่างๆ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ดังนั้น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ปิโตรเลียม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จึง</a:t>
            </a:r>
            <a:r>
              <a:rPr lang="th-TH" sz="2000" spc="-15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พยายามที่จะแทรกตัวขึ้นมายังพื้นผิวโลกตามรอยแตกของชั้นหิน แต่</a:t>
            </a:r>
            <a: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เนื่องจากชั้น</a:t>
            </a:r>
            <a:r>
              <a:rPr lang="th-TH" sz="2000" spc="-15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หินมีเนื้อแน่นทำให้ปิโตรเลียมที่ถูกกัก</a:t>
            </a:r>
            <a: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เก็บ</a:t>
            </a:r>
            <a:br>
              <a:rPr lang="th-TH" sz="2000" spc="-15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สะสม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อยู่ภายใต้พื้นผิวโลกไม่อาจแทรกตัวขึ้นมา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ได้จาก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การสำรวจทางธรณีวิทยาของชั้นหินใต้พื้นผิวโลก พบว่า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ชั้นหินที่เหมาะสมจะ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เป็นแหล่ง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กักเก็บและสะสมตัวของปิโตรเลียมนั้น มีลักษณะโครงสร้างของชั้นหินดังนี้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  <a:tab pos="541338" algn="l"/>
              </a:tabLst>
            </a:pPr>
            <a:r>
              <a:rPr lang="en-US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1.	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โครงสร้างรูปโค้งประทุนคว่ำ 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(Anticline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Trap)</a:t>
            </a:r>
            <a:r>
              <a:rPr lang="th-TH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ลักษณะของชั้นหินจะมีรูปร่าง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คล้ายกระทะ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คว่ำ น้ำมันและ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ก๊าซ</a:t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จะ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เคลื่อนเข้าไปรวมตัวกันอยู่ในส่วนโค้งก้นกระทะ โดยมีชั้นหินเนื้อ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แน่นปิด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ทับอยู่ 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  <a:tab pos="541338" algn="l"/>
              </a:tabLst>
            </a:pPr>
            <a:r>
              <a:rPr lang="en-US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2.	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โครงสร้างรูปรอยเลื่อนของชั้นหิน 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(Fault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Trap)</a:t>
            </a:r>
            <a:r>
              <a:rPr lang="th-TH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ลักษณะของชั้นหินเกิดจากการหัก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งอของ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 ทำให้เกิดแนวชั้นหินที่เคลื่อนตัวออกไปคนละแนว น้ำมันและก๊าซจะถูกกักเก็บอยู่ได้เพราะ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มีชั้น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หินเนื้อแน่นเลื่อนมาปิดทับชั้นหินที่มีรูพรุน น้ำมันและก๊าซจะถูกกักเก็บอยู่ในช่องที่ถูกปิดกั้น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276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กำเนินของปิโตรเลียม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4" name="วัตถุ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944061"/>
              </p:ext>
            </p:extLst>
          </p:nvPr>
        </p:nvGraphicFramePr>
        <p:xfrm>
          <a:off x="2084388" y="4288863"/>
          <a:ext cx="2632075" cy="188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r:id="rId4" imgW="2269236" imgH="1629156" progId="">
                  <p:embed/>
                </p:oleObj>
              </mc:Choice>
              <mc:Fallback>
                <p:oleObj r:id="rId4" imgW="2269236" imgH="162915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88" y="4288863"/>
                        <a:ext cx="2632075" cy="188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วัตถุ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208995"/>
              </p:ext>
            </p:extLst>
          </p:nvPr>
        </p:nvGraphicFramePr>
        <p:xfrm>
          <a:off x="4837113" y="4292038"/>
          <a:ext cx="2643187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r:id="rId6" imgW="2228088" imgH="1601724" progId="">
                  <p:embed/>
                </p:oleObj>
              </mc:Choice>
              <mc:Fallback>
                <p:oleObj r:id="rId6" imgW="2228088" imgH="160172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4292038"/>
                        <a:ext cx="2643187" cy="189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33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3314769" cy="553998"/>
            <a:chOff x="203200" y="745538"/>
            <a:chExt cx="3314769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115422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3577260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  <a:tab pos="541338" algn="l"/>
              </a:tabLst>
            </a:pPr>
            <a:r>
              <a:rPr lang="en-US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3. 	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โครงสร้างรูปโดม 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Domal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Trap)</a:t>
            </a:r>
            <a:r>
              <a:rPr lang="th-TH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ลักษณะของชั้นหินเกิดจากการดันตัวของชั้น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เกลือผ่าน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ชั้นหินกักเก็บน้ำมัน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ซึ่ง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ปกติมักจะเป็นรูปโดมน้ำมันและก๊าซจะถูกสะสมอยู่ด้านข้างของรูป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โดมของ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ชั้นเกลือ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  <a:tab pos="541338" algn="l"/>
              </a:tabLst>
            </a:pPr>
            <a:r>
              <a:rPr lang="en-US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4. 	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โครงสร้างรูปประดับชั้น 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(Stratigraphic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Trap)</a:t>
            </a:r>
            <a:r>
              <a:rPr lang="th-TH" sz="20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ลักษณะของชั้นหินเกิดขึ้นได้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หลายรูปแบบ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ทั้งนี้ขึ้นอยู่กับการเปลี่ยนแปลงของพื้นผิวโลก ชั้นหินที่กักเก็บน้ำมันจะถูกล้อมเป็น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กระเปาะอยู่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ระหว่างชั้นหินเนื้อแน่น 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276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กำเนินของปิโตรเลียม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6" name="วัตถุ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00188"/>
              </p:ext>
            </p:extLst>
          </p:nvPr>
        </p:nvGraphicFramePr>
        <p:xfrm>
          <a:off x="1718205" y="2749980"/>
          <a:ext cx="2660650" cy="207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r:id="rId4" imgW="2403348" imgH="1872996" progId="">
                  <p:embed/>
                </p:oleObj>
              </mc:Choice>
              <mc:Fallback>
                <p:oleObj r:id="rId4" imgW="2403348" imgH="187299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8205" y="2749980"/>
                        <a:ext cx="2660650" cy="2071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วัตถุ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457373"/>
              </p:ext>
            </p:extLst>
          </p:nvPr>
        </p:nvGraphicFramePr>
        <p:xfrm>
          <a:off x="4634442" y="2749980"/>
          <a:ext cx="2495550" cy="207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r:id="rId6" imgW="2281428" imgH="1897380" progId="">
                  <p:embed/>
                </p:oleObj>
              </mc:Choice>
              <mc:Fallback>
                <p:oleObj r:id="rId6" imgW="2281428" imgH="18973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4442" y="2749980"/>
                        <a:ext cx="2495550" cy="2074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097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3314769" cy="553998"/>
            <a:chOff x="203200" y="745538"/>
            <a:chExt cx="3314769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1115422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2280637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  <a:tab pos="541338" algn="l"/>
                <a:tab pos="627063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สำหรับแหล่งปิโตรเลียมที่มีน้ำมันดิบและก๊าซธรรมชาติเกิดรวมกันนั้น ส่วนที่เป็นก๊าซซึ่ง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มีน้ำหนัก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เบาจะลอยตัวขึ้นอยู่ส่วนบน ส่วนน้ำซึ่งหนักกว่าก๊าซและน้ำมันดิบจะแยกตัวอยู่ด้านล่างสุด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  <a:tab pos="541338" algn="l"/>
                <a:tab pos="627063" algn="l"/>
              </a:tabLst>
            </a:pPr>
            <a:r>
              <a:rPr lang="en-US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สรุปได้ว่า องค์ประกอบสำคัญที่จะก่อให้เกิดแหล่งสะสมตัวของปิโตรเลียมนั้น ประกอบด้วย</a:t>
            </a:r>
            <a:endParaRPr lang="en-US" sz="2000" b="1" dirty="0">
              <a:solidFill>
                <a:srgbClr val="0070C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  <a:tab pos="541338" algn="l"/>
                <a:tab pos="627063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  <a:sym typeface="Monotype Sorts" panose="01010601010101010101" pitchFamily="2" charset="2"/>
              </a:rPr>
              <a:t>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spc="-3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ชั้นหินที่เป็นต้นกำเนิดของปิโตรเลียม ได้แก่ ชั้นหินที่เกิดจากการทับถมของซาก</a:t>
            </a:r>
            <a:r>
              <a:rPr lang="th-TH" sz="2000" spc="-3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พืชซาก</a:t>
            </a:r>
            <a:r>
              <a:rPr lang="th-TH" sz="2000" spc="-3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สัตว์ เช่น หินตะกอน เป็นต้น</a:t>
            </a:r>
            <a:endParaRPr lang="en-US" sz="2000" spc="-3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  <a:tab pos="541338" algn="l"/>
                <a:tab pos="627063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  <a:sym typeface="Monotype Sorts" panose="01010601010101010101" pitchFamily="2" charset="2"/>
              </a:rPr>
              <a:t>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ชั้นหินที่มีรูพรุนกักเก็บปิโตรเลียม ได้แก่ ชั้นหินที่กักเก็บน้ำมันดิบ ก๊าซ และน้ำ ชั้น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หินเหล่านี้ 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ได้แก่ ชั้นหินทราย และชั้นหินปูน เป็นต้น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  <a:tab pos="541338" algn="l"/>
                <a:tab pos="627063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  <a:sym typeface="Monotype Sorts" panose="01010601010101010101" pitchFamily="2" charset="2"/>
              </a:rPr>
              <a:t>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ชั้นหินซึ่งเป็นแหล่งกักเก็บปิโตรเลียม ได้แก่ ชั้นหินที่ปิดกั้นไม่ให้น้ำมันและก๊าซระเหย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ตัวออกไป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4" y="770939"/>
            <a:ext cx="276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กำเนินของปิโตรเลียม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142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203200" y="745538"/>
            <a:ext cx="4682066" cy="553998"/>
            <a:chOff x="203200" y="745538"/>
            <a:chExt cx="4682066" cy="553998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745538"/>
              <a:ext cx="3130680" cy="55399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/>
            <a:stretch/>
          </p:blipFill>
          <p:spPr>
            <a:xfrm>
              <a:off x="2482719" y="745538"/>
              <a:ext cx="2402547" cy="55399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มุมมน 11"/>
          <p:cNvSpPr/>
          <p:nvPr/>
        </p:nvSpPr>
        <p:spPr>
          <a:xfrm>
            <a:off x="203200" y="1392673"/>
            <a:ext cx="8763000" cy="2896190"/>
          </a:xfrm>
          <a:prstGeom prst="roundRect">
            <a:avLst>
              <a:gd name="adj" fmla="val 328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3200" y="1426541"/>
            <a:ext cx="87630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tabLst>
                <a:tab pos="355600" algn="l"/>
              </a:tabLst>
            </a:pP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	มนุษย์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ได้รู้จักแหล่งกำเนิดขนาดเล็กๆ ของปิโตรเลียมบนพื้นดินทั่วไป เช่น การไหลซึม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ของก๊าซ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ธรรมชาติ การซึมของน้ำมันเหลว การจับตัวของยางมะ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ตอย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ที่เป็นลักษณะกึ่งของแข็งและ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ร่องรอยที่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เป็นทางหินพรุนติดยางมะ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ตอย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เป็นต้น การนำปิโตรเลียมในรูปของแข็ง ของเหลว และก๊าซมา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ใช้ประโยชน์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โดยตรงพบได้ค่อนข้างน้อย การพัฒนาปิโตรเลียมมาใช้ เริ่มในยุคเมโซโปเตเมีย โดยได้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นำยาง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มะ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ตอย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ที่มากับน้ำมันนำมาใช้เคลือบมัมมี่ให้อยู่คงทนไม่เน่าเปื่อย ขณะเดียวกันก็ใช้ในงานประดับ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ด้วย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เรือที่ใช้ตามลำแม่น้ำ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ไนล์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ก็ใช้เคลือบและอุดรูด้วยยางมะ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ตอย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เช่นกัน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>
              <a:tabLst>
                <a:tab pos="355600" algn="l"/>
              </a:tabLst>
            </a:pP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ในประเทศอิหร่านมีการนำยางมะ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ตอย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มาใช้ทำเป็นซีเมนต์ก่อสร้างหอคอยบา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เบล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ใน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โบสถ์บา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บิโล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เนียน ก็ใช้ยางมะ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ตอย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แปะติดฝาผนังประดับด้วยหินโม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เสค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สีต่างๆ ในราว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50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ปีก่อน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พุทธศักราชชาว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อียิปต์โบราณได้ใช้น้ำมันเหลว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(Green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Oil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หรือ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Syrian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Oil)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ทำความสะอาดและทาแผลเป็นครั้ง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แรกนอกจากนี้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พบว่าชาวจีนมีการนำปิโตรเลียมมาใช้เป็นเชื้อเพลิง ในสมัย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ราชวงศ์ซู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ฮา</a:t>
            </a:r>
            <a:r>
              <a:rPr lang="th-TH" sz="20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นด้วย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การขุด</a:t>
            </a:r>
            <a:r>
              <a:rPr lang="th-TH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จากหลุม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ตื้นๆ เมื่อปี พ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ศ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0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740 </a:t>
            </a: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32433" y="770939"/>
            <a:ext cx="41528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ประวัติความเป็นมาของปิโตรเลียม</a:t>
            </a:r>
            <a:endParaRPr lang="th-TH" sz="30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01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</TotalTime>
  <Words>135</Words>
  <Application>Microsoft Office PowerPoint</Application>
  <PresentationFormat>นำเสนอทางหน้าจอ (4:3)</PresentationFormat>
  <Paragraphs>74</Paragraphs>
  <Slides>26</Slides>
  <Notes>0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0</vt:i4>
      </vt:variant>
      <vt:variant>
        <vt:lpstr>ชื่อเรื่องสไลด์</vt:lpstr>
      </vt:variant>
      <vt:variant>
        <vt:i4>26</vt:i4>
      </vt:variant>
    </vt:vector>
  </HeadingPairs>
  <TitlesOfParts>
    <vt:vector size="35" baseType="lpstr">
      <vt:lpstr>Angsana New</vt:lpstr>
      <vt:lpstr>Arial</vt:lpstr>
      <vt:lpstr>Browallia New</vt:lpstr>
      <vt:lpstr>Calibri</vt:lpstr>
      <vt:lpstr>Calibri Light</vt:lpstr>
      <vt:lpstr>Cordia New</vt:lpstr>
      <vt:lpstr>Monotype Sorts</vt:lpstr>
      <vt:lpstr>PSLxOmyim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78</cp:revision>
  <dcterms:created xsi:type="dcterms:W3CDTF">2019-09-21T15:42:58Z</dcterms:created>
  <dcterms:modified xsi:type="dcterms:W3CDTF">2019-11-26T21:53:56Z</dcterms:modified>
</cp:coreProperties>
</file>