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6" r:id="rId21"/>
    <p:sldId id="274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3610;&#3607;&#3607;&#3637;&#3656;%200%20&#3626;&#3656;&#3623;&#3609;&#3627;&#3609;&#3657;&#3634;%20&#3626;&#3634;&#3619;&#3610;&#3633;&#3597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969471"/>
          </a:xfrm>
          <a:prstGeom prst="roundRect">
            <a:avLst>
              <a:gd name="adj" fmla="val 9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เป็นสารประกอบของธาตุไฮโดรเจนและคาร์บอน 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สารประกอบไฮโดรคาร์บอน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มีจุดเดือดที่แตกต่างกัน เมื่อนำน้ำมันดิบมาผ่านให้ความร้อนจนเดือด 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มีจุดเดือด ณ จุดต่างๆ นั้นจะถูกกลั่นตัวแยกออกมา หลักการดังกล่าวถูกนำมาใช้ในการกลั่นน้ำมันดิบ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มีวิวัฒนาการ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การกลั่นมาอย่างต่อเนื่อง โดยเฉพาะการใช้หอกลั่นน้ำมัน มีทั้งแบบหอกลั่นบรรยากาศที่ทำ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หน้าที่แยก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ผลิตภัณฑ์พื้นฐานที่มีจุดเดือดไม่สูงนัก และหอกลั่นแบบสุญญากาศ ซึ่งจะใช้แยกผลิตภัณฑ์ที่มีจุดเดือด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 และน้ำมันเตา เป็นต้น กระบวนการกลั่น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สำคัญแบ่งออกได้เป็น การกลั่นลำดับ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แปรรูป การปรับปรุงคุณภาพ และการผสมน้ำมัน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2452321"/>
            <a:ext cx="69181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กระบวนการกลั่นน้ำมัน</a:t>
            </a:r>
            <a:endParaRPr lang="en-US" sz="8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SLxOmyim" panose="02000000000000000000" pitchFamily="2" charset="-34"/>
              <a:cs typeface="PSLxOmyim" panose="02000000000000000000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9" cy="2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411133" cy="553998"/>
            <a:chOff x="203200" y="745538"/>
            <a:chExt cx="44111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2117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419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กลั่นพื้นฐาน เป็นการแยกของเหลวใสออกจากตะกอนที่เป็นวัตถุหมัก วิธีการหมัก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นั้นเกิด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จากปฏิกิริยาทางเคมีที่เรียกว่า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Fermentation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โดยที่ส่วนหนึ่งจะเปลี่ยนแปลงปฏิกิริยาทาง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เคมีอย่าง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ช้าๆ จนกลายเป็นส่วนของเหลวเบาใส และระเหยเป็นไอระเหย ไอระเหยจะผ่านหลอด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ควบแน่นทำ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ให้ไอระเหยเย็นลงและเปลี่ยนสถานะกลับคืนเป็นของเหลวอย่างเดิม ส่วนที่เหลืออยู่ในเครื่อง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การกลั่นพื้นฐานดังกล่าวไม่เหมาะกับการกลั่นน้ำมันดิบในปริมาณมาก ในน้ำมันดิบชนิด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ที่แยกออกมาได้นั้นอาจต่างกันถึง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อย่าง ชั้นการกลั่นจึงมีประโยชน์อย่างยิ่งเพราะ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ผ่านชั้นการกลั่นของหอกลั่นแล้วจะได้ผลิตภัณฑ์ออกมาเป็นก๊าซเชื้อเพลิง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ที่เบากว่า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น้ำมันเบนซิน น้ำมันก๊าด น้ำมันดีเซล และยางมะตอย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 ชั้นของหอก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ลั่นอาจ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แบ่งเป็นส่วนที่สำคัญ ได้ดังนี้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8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ชั้นการกลั่นของหอกกลั่นน้ำมัน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Picture 8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27" y="3886200"/>
            <a:ext cx="2533546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411133" cy="553998"/>
            <a:chOff x="203200" y="745538"/>
            <a:chExt cx="44111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2117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403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1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หอกลั่นบรรยากาศ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(Atmospheric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Fractionating)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ทำหน้าที่แยกผลิตภัณฑ์ที่ได้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ตามจุดเดือดต่างๆ น้ำมันดิบจะส่งผ่านเข้าไปยังเตาน้ำมันดิบด้วยปั๊มแรงดัน ความร้อน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ภายในเตา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จะมีอุณหภูมิประมาณ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315-370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น้ำมันดิบมากกว่าครึ่งจะเปลี่ยนสภาพกลายเป็นไอ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ระเหยจากนั้น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ส่วนผสมที่เป็นของเหลวและไอระเหยจะไหลผ่านเข้าไปในหอกลั่นบรรยากาศภายในหอก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ลั่นจะ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มีชุดถาดกลั่น ประกอบด้วยช่องไอระเหย ซึ่งเป็นทางให้ไอระเหยผ่านขึ้นไปยังชั้นที่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เหนือกว่า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ของเหลวและไอระเหยที่หนักจะรวมตัวเป็นหยดน้ำมัน และไหลกลับลงมาที่ชั้นล่าง ไอระเหยที่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มีความถ่วง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เบากว่าก็จะ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ไปตามถาดกลั่นไปยังชั้นที่สูงขึ้น หอกลั่นบรรยากาศเหมาะกับการ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ที่มีจุดเดือดต่ำ ส่วนน้ำมันที่มีจุดเดือด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ใช้หอกลั่นสุญญากาศ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(Vacuum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Fractionating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Tower)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 เช่น น้ำมันหล่อลื่น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8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ชั้นการกลั่นของหอกกลั่นน้ำมัน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8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23" y="3589868"/>
            <a:ext cx="3537154" cy="26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411133" cy="553998"/>
            <a:chOff x="203200" y="745538"/>
            <a:chExt cx="44111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2117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614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ถาดกลั่น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ช่องไอระเหยที่ถาดกลั่นจะถูกครอบไว้ด้วยแผ่นโลหะ 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ฝาดักไอน้ำมัน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(Bubble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Cap)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เพื่อบังคับให้ไอระเหยผ่านขึ้นไปที่ถาดกลั่นแล้วลอดฝาดักไอน้ำมัน ผ่านส่วนบน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เหลวซึ่งมีอยู่ในถาดกลั่นจำนวนหนึ่ง เกิดเป็นฟองไอระเหย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(Bubbling)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การเกิดฟองไอ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สิ่งจำเป็นมาก กล่าวคือ ฟองไอระเหยที่ร้อนเป็นฟองที่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ของเหลวได้ ความร้อน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จากไอ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ระเหยจะถ่ายเทไปให้ของเหลวในระหว่างเกิดฟองอากาศ เมื่อฟองอากาศของไอระเหย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เย็นลงเพียง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เล็กน้อย ส่วนของไฮโดรคาร์บอนหนักๆ จะเปลี่ยนสภาพจากไอระเหยควบแน่นเป็น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 ไอระเหยที่ยังเหลืออยู่จะเคลื่อนตัวขึ้นไปยังถาดกลั่นชั้นบนต่อไป แล้ว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เกิดปฏิกิริยาดังกล่าว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เรื่อยๆ ไปจนกลายเป็นก๊าซในที่สุด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8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ชั้นการกลั่นของหอกกลั่นน้ำมัน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88785"/>
              </p:ext>
            </p:extLst>
          </p:nvPr>
        </p:nvGraphicFramePr>
        <p:xfrm>
          <a:off x="2478881" y="3365533"/>
          <a:ext cx="4211638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4" imgW="4212336" imgH="2066544" progId="">
                  <p:embed/>
                </p:oleObj>
              </mc:Choice>
              <mc:Fallback>
                <p:oleObj r:id="rId4" imgW="4212336" imgH="206654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81" y="3365533"/>
                        <a:ext cx="4211638" cy="206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4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411133" cy="553998"/>
            <a:chOff x="203200" y="745538"/>
            <a:chExt cx="44111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2117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191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ของเหลวในแต่ละถาดกลั่นจะเพิ่มมากขึ้น เพราะไฮโดรคาร์บอนจากไอระเหย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ควบแน่นออกมา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เรื่อยๆ ดังนั้นจึงต้องมีท่อล้นติดตั้งไว้ เพื่อให้ของเหลว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เกินไปผ่านท่อล้นลงสู่ถาด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กลั่นชั้น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ถัดลงมา การกลั่นจะมีปริมาณผลิตภัณฑ์เท่ากับปริมาณของน้ำมันดิบที่นำเข้าไปโดยไม่สูญ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เห็นได้ว่า โมเลกุลบางตัวของสารประกอบไฮโดรคาร์บอนจะแยกกลับไปกลับมาหลายรอบ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กล่าวคือ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ไฮโดรคาร์บอนจะเป็นไอระเหยลอยขึ้นไปถาดบน และควบแน่นเป็นของเหลว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ล้น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ลงมายัง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ถาดล่างทางท่อล้น อาจกล่าวได้ว่า ไอระเหยปนของเหลวนี้เกิดการแยกตัวได้โดยตัวมันเอง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ทั้งนี้ขึ้นอยู่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จุดนั้นๆ ที่ระดับต่างๆ บนชั้นกลั่นจะติดตั้งท่อทางออก ซึ่งจะรองรับเอา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เป็นผลิตภัณฑ์จากการกลั่น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เบาจะออกทางชั้นบน ส่วนผลิตภัณฑ์ที่หนักจะออก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ทางชั้น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ล่างๆ ของหอ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</a:t>
            </a:r>
          </a:p>
          <a:p>
            <a:pPr algn="thaiDist">
              <a:tabLst>
                <a:tab pos="355600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แสดงอุณหภูมิการแยกตัวและผลผลิตจากกรรมวิธีการกลั่นน้ำมัน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8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ชั้นการกลั่นของหอกกลั่นน้ำมัน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82" y="3956007"/>
            <a:ext cx="4726236" cy="14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1174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กลั่นน้ำมันดิบ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(Fractional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Distillation)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การแปรสภาพน้ำมันดิบให้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สำเร็จรูปต่างๆ ตามความต้องการ เพื่อความสะดวกและเหมาะสมต่อการใช้ประโยชน์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หุงต้ม น้ำมันเบนซิน น้ำมันเครื่องบิน น้ำมันก๊าด น้ำมันเตา น้ำมันหล่อลื่น จาระบี และยางมะ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เคมีภัณฑ์ชนิดต่างๆ กระบวนการกลั่นน้ำมันอาจแตกต่างกันขึ้นอยู่กับองค์ประกอบ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น้ำมันดิบที่นำมากลั่น ชนิด และคุณภาพของผลิตภัณฑ์สำเร็จรูปตามที่ต้องการ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กระบวนการกลั่นน้ำมันเชื้อเพลิง คือ การแยกน้ำมันดิบออกเป็นส่วนต่างๆ ที่มีจุด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เดือดใกล้เคียง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 โดยการผ่านน้ำมันดิบเข้าสู่กระบวนการต่างๆ เพื่อแปรสภาพให้เหมาะกับการใช้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บางครั้ง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จำเป็นต้องเติมสารเคมีลงไปเพื่อให้น้ำมันมีคุณภาพตามต้องการ โดยทั่วไปแล้วการ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เชื้อเพลิงจะประกอบด้วยกระบวนการที่สำคัญ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การกลั่นลำดับส่วน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(Spartan)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การแปรรูปหรือการเปลี่ยนโครงสร้างทางเคมี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(Conversion)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การปรับปรุงคุณภาพ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(Treating)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การผสม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(Blending)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56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40394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1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การกลั่นลำดับส่วน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(Spartan)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หรือการกลั่นแยกน้ำมันดิบ เป็นวิธีแบบพื้นฐาน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กลั่นน้ำมัน โดยใช้หลักที่ว่า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จุดเดือดของสารประกอบไฮโดรคาร์บอนชนิดต่างๆ ที่รวมตัวกัน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 จะมีระดับความแตกต่างกันตั้งแต่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-157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ขึ้นไป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จนกระทั่ง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หลายร้อยองศา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เซลเซียสด้วย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คุณสมบัติดังกล่าว ทำให้สามารถแยกสารประกอบไฮโดรคาร์บอนชนิดต่างๆ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รวมตัวอยู่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ออกมาด้วยการให้น้ำมันดิบกลั่นตัวที่อุณหภูมิต่างๆ กัน การกลั่นลำดับส่วนน้ำมันดิบ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จะส่งผ่านไป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ท่อเหล็กที่เรียงเป็นแถวอยู่ในเตาเผา และให้ความร้อนจนน้ำมันดิบมีความร้อน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315-371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(600-700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°F)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ป้องกันการแตกตัวของน้ำมันและการเกิดเขม่าในท่อ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ร้อนรวมทั้งไอร้อน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(Superheated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Steam)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ไหลผ่านไปในหอกลั่นบรรยากาศ ไอร้อน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 ส่วนที่เบาจะระเหยลอยขึ้นไปบนหอกลั่น เมื่อได้รับความ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เย็น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จะกลั่นตัว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บนถาดที่เรียงกันเป็นชั้น ซึ่งมีหลายชั้นในหอกลั่น ไอร้อนจะกลั่นตัวเป็นของเหลวใน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ถาดชั้น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ใดนั้น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ขึ้นอยู่กับช่วงจุดเดือดของน้ำมัน ช่วงจุดเดือดของผลิตภัณฑ์ปิโตรเลียมชั้นบนสุด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ของหอ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 ซึ่งมีอุณหภูมิต่ำประมาณ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105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ผลิตภัณฑ์ที่ได้จะเป็นก๊าซ เมื่อทำให้เย็นลงแล้วจะ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ผ่านเข้า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ไปยังหม้อแยกก๊าซ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Separator)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เหล่านี้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สามารถนำไปใช้ประโยชน์ได้เลย เช่น ก๊าซหุง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ไปด้วยโพรเพน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เป็นส่วนใหญ่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อีเทน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และเพน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เป็นองค์ประกอบอยู่น้อย ส่วนก๊าซที่เบามากๆ เช่น มีเทน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และอีเทน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คุ้มกับการลงทุนในการที่จะอัดเป็นก๊าซเหลว ก๊าซดังกล่าวจะถูกนำกลับเข้าไปเผาให้ความ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เตาอุ่นน้ำมัน ส่วนที่เหลือเผาทิ้งไป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รองลงมาซึ่งมีอุณหภูมิสูงขึ้นจะเป็นส่วนประกอบ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น้ำมันก๊าด และน้ำมันดีเซล ตามลำดับ 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ส่วนล่างของหอกลั่นบางส่วน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จะนำไป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แยกเป็นน้ำมันหล่อลื่น น้ำมันเตา โดยนำไปผ่านหอกลั่นสุญญากาศ และส่วนที่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เหลือ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เป็นจำพวกยางมะตอย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19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889594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8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34" y="1443475"/>
            <a:ext cx="428453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75860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ของเหลวที่ได้จากหม้อแยก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Separator)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ถัดลงมาจากหอกลั่น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(Light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Naphtha)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น้ำมันเบนซินธรรมดา ผลิตภัณฑ์ที่แยกย่อยถัดลงมาอีก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หอกลั่น คือ เบนซินหนัก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(Heavy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Naphtha)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มักจะ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ออกเทนยังไม่สูงพอที่จะนำไปใช้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นำน้ำมันเบนซินชนิดนี้ไปผ่านกระบวนการเพิ่มค่าออกเท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นอีก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ครั้ง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จะได้น้ำมัน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มีค่าออกเท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โดยเฉพาะน้ำมันเบนซินที่ใช้กับเครื่องยนต์ของเครื่องบินนั้นต้องการค่าออกเท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ต้องมีการเติมสารอื่น เช่น แอนติคลิง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(Anti-cling)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หรือแอน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ติสแตติก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(Anti-Static)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เพิ่มลง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07" y="3008247"/>
            <a:ext cx="2775585" cy="33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141476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หนักถัดลงมาอีกชั้น คือ น้ำมันก๊าด ซึ่งมักจะนำมาใช้จุดให้แสงสว่าง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น้ำมันก๊าดสามารถ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นำไปใช้เป็นน้ำมันเครื่องบินไอพ่นได้ โดยการนำไปผ่านกระบวนการกำจัด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พวกอะ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ลดควันดำและเขม่า พร้อมกับเติมสารอื่น เช่น แอนติคลิง และแอน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ติสแตติก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เป็นการ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เพิ่มคุณภาพ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น้ำมันให้เหมาะสมกับการใช้งาน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ที่ได้จากหอกลั่นในชั้นล่าง คือ กากกลั่น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(Residual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ซึ่งอาจนำไปใช้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เตาได้ ใช้เผาให้ความร้อนในเตาเผาทางอุตสาหกรรม ใช้กับเครื่องยนต์ดีเซลของเรือ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เป็นเชื้อเพลิงสำหรับหม้อไอน้ำ กากกลั่นถ้านำไปกลั่น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หอกลั่นสุญญากาศก็จะได้น้ำมัน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และยางมะตอย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ของผลิตภัณฑ์ต่างๆ ที่ได้มากจากหอกลั่นจะมีคุณภาพดีมากน้อยเพียงใดขึ้นอยู่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กับประเภท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Picture 8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636546"/>
            <a:ext cx="4591050" cy="2518608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203200" y="613403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แสดงกระบวนการกลั่นลำดับส่วนมีหอกลั่นบรรยากาศและหอกลั่นสุญญากาศ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04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171559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03200" y="4164122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แสดงกระบวนการกลั่นเปลี่ยนโครงสร้างทางเคมี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7" y="1539240"/>
            <a:ext cx="487362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86200" cy="553998"/>
            <a:chOff x="203200" y="745538"/>
            <a:chExt cx="38862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8685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419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มิใช่สารประกอบทางเคมีอย่างเดียว แต่เป็นส่วนผสมของสารประกอบทาง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หลายตัวต่างๆ กัน เช่น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มีเทน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หรือเป็นแบบเชิงซ้อน เช่น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นอร์มัลโคดีเคน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r>
              <a:rPr lang="th-TH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ประกอบด้วยอะตอมของธาตุไฮโดรเจนและคาร์บอนรวมกัน เรียกว่า สารประกอบ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</a:t>
            </a:r>
            <a:r>
              <a:rPr lang="th-TH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คุณลักษณะ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สำคัญของสารประกอบแต่ละตัวมีจุดเดือดที่แตกต่างกัน เมื่อนำน้ำมันดิบมาทำให้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 โดยการค่อยๆ เพิ่มอุณหภูมิเข้าไป น้ำมันดิบจะเริ่มเดือด จากนั้นสาร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เดือดเท่ากับอุณหภูมิที่ทำให้น้ำมันดิบร้อน จะถูกกลั่นตัวออกจนหมดน้ำมันดิบจะหยุดเดือด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เมื่อเพิ่มอุณหภูมิ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สูงขึ้นอีก น้ำมันดิบจะเริ่มเดือดอีกครั้ง สารไฮโดรคาร์บอนตัวใหม่ก็จะถูกกลั่น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ออกมาจะ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เป็นลักษณะเช่นนี้เรื่อยไป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ให้สามารถแยกสารไฮโดรคาร์บอนต่างๆ ที่รวมตัวกันอยู่ใน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น้ำมันดิบออกมา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 น้ำมันดิบจะไม่ระเหยไปทั้งหมด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ลักษณะเฉพาะ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ดังกล่าวนำมาใช้เป็นประโยชน์ที่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การแสดงถึงคุณสมบัติทางกายภาพซึ่งเป็นพื้นฐาน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อุตสาหกรรมปิโตรเลียมโดยทั่วไป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5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คุณลักษณะของน้ำมันดิบ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27" y="3938905"/>
            <a:ext cx="3446145" cy="2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203967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การเปลี่ยนโครงสร้างทางเคมี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(Conversion)</a:t>
            </a:r>
            <a:r>
              <a:rPr lang="th-TH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หรือเรียกว่า กระบวนการกลั่นแยกสลาย คือ การเปลี่ยนแปลงโมเลกุลหรือโครงสร้างทางเคมีของน้ำมันใหม่ เพื่อให้มีคุณภาพของน้ำมันที่เหมาะสมกับความต้องการในการใช้ประโยชน์ ผลิตภัณฑ์ที่ได้รับจากการกลั่นลำดับส่วนนั้น อาจมีปริมาณไม่เพียงพอกับความต้องการใช้ ฉะนั้นบริษัทผู้ผลิตน้ำมันจึงต้องหาทางผลิตน้ำมันให้มากขึ้นวิธีการหนึ่งที่ถูกนำมาใช้ ได้แก่ การเปลี่ยนแปลงโครงสร้างโมเลกุลไฮโดรคาร์บอนจากน้ำมันชนิดอื่นให้เป็นน้ำมันตามต้องการ ด้วยวิธีการทำให้โมเลกุลของน้ำมันหนักแตกตัว วิธีการที่นิยมใช้ ได้แก่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การแยกสลายด้วยความร้อน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(Thermal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Cracking)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เป็นกระบวนการแยกสลายผลิตภัณฑ์ที่ได้จากหอกลั่น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ในชั้นล่าง หรือพวกกากกลั่น เช่น น้ำมันดีเซลหรือน้ำมันเตา เป็นต้น โดยใช้ความร้อนสูงประมาณ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400-500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ภายใต้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ความดันสูง ผลิตภัณฑ์ที่ได้คือ ก๊าซ ซึ่งส่วนใหญ่เป็นสารประกอบไฮโดรคาร์บอนประเภทโอ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น้ำมันเบนซิน ซึ่งมีพวก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อะโรมาติกสูง และน้ำมันเตาข้นดำหรือเขม่า ปริมาณน้ำมันเบนซินที่ได้ออกมาจะอยู่ประมาณ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50-70%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และมีค่าออกเทน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อยู่ในช่อง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65-70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โดยประมาณ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32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141477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387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การแยกสลายด้วยสารเร่งปฏิกิริยา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(Catalytic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Cracking)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กระบวนการแยกสลาย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 โดยการใช้สารเร่งปฏิกิริยาเข้าช่วย สารเร่งปฏิกิริยาที่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เป็นพวกดินเหนียวสังเคราะห์ ซึ่งมีธาตุอะลูมิเนียมสูง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อาจเป็นพวกสารประกอบทาง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(Synthetic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Zealots)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หรือเรียกกันว่า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Molecular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Sieves”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ผลิตภัณฑ์ที่ได้จากกระบวนการนี้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เบนซินที่มีค่าออกเท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ก๊าซไฮโดรคาร์บอนประเภทโอ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วัตถุดิบ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โตรเคมี ซึ่งมีช่วงกลั่นตัวปฏิกิริยาการแยกสลายนี้ สารประกอบ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พาราฟินจะแยกสลายให้มีโมเลกุลเล็กลง พวกโอ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จะเปลี่ยนไปเป็น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ISO-Paraffin’s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แนฟทีนก็ถูกแยกสลายไปเป็นโอ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และพาราฟิน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ส่วนมากอะ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โรมาติกที่มีอยู่มักจะ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เฉื่อยต่อ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 บางส่วนก็กลายเป็นเขม่าเกาะอยู่บนผิวสารเร่ง ทำให้สารเร่งเสื่อมสภาพเร็วขึ้น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ต้องมีกระบวนการแปรสภาพ เพื่อเผากำจัดเขม่าที่เกาะอยู่บนผิวสารเร่งให้หมดไปก่อนการนำมาใช้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8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7" y="3759943"/>
            <a:ext cx="3335866" cy="2412196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203200" y="613403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แสดงหอกลั่นน้ำมันแยกสลายด้วยความร้อนด้วยสารเร่งปฏิกิริยา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071881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3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การแยกสลายด้วยไฮโดรเจน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(Hydrogen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Cracking)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เป็นกระบวนการ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แยกสลายน้ำมัน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ดีเซลและขี้โล้ให้เป็นน้ำมันที่มีคุณภาพสูงขึ้น ได้แก่ น้ำมันเบนซินและน้ำมันก๊าด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สำหรับเครื่องบิน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ไอพ่น นอกจากนั้นยังที่ใช้ไฮโดรคาร์บอน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สารเร่งปฏิกิริยาแยกสลายน้ำมันเตาให้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 ณ อุณหภูมิสูงราว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260-420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ภายใต้ความดันสูงถึง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บรรยากาศ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en-US" sz="2000" spc="-1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03200" y="506444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แสดงกระบวนการกลั่นเปลี่ยนสภาพน้ำมัน โดยใช้วิธีไฮโดรเจน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10" y="2555558"/>
            <a:ext cx="5402580" cy="25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08052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การกลั่นเปลี่ยนสภาพน้ำมัน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(Reforming)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หรือกระบวนการปรับปรุงคุณภาพ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ที่ได้จากกรรมวิธีการกลั่นลำดับส่วนและการเปลี่ยนโครงสร้างทางเคมีนั้น ส่วนใหญ่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ที่ได้ยังมีคุณภาพไม่เหมาะสมกับสภาพการใช้งานและความต้องการของตลาด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ที่ได้อาจจะยังมีสิ่งที่ไม่พึงประสงค์เจือปนอยู่ ซึ่งอาจเกิดจากกรรมวิธีทั้งสองดังกล่าว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ข้างต้นเช่น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กำมะถันและสารแปลกปลอมชนิดอื่นๆ ฯลฯ ดังนั้นจำเป็นต้องขจัดออกด้วยกระบวนการ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กลั่นเปลี่ยน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สภาพน้ำมันด้วยวิธีการต่างๆ 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การเปลี่ยนสภาพน้ำมันด้วยความร้อน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(Thermal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Reforming)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กระบวนการเปลี่ยน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สภาพน้ำมันโดยการใช้ความร้อนสูง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อุณหภูมิที่ใช้อาจสูงถึง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560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เปลี่ยนลักษณะ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ไฮโดรคาร์บอนในน้ำมันเบนซิน ซึ่งมีค่าออกเทนต่ำให้เป็นค่าออกเท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น้ำมันเบนซินที่ได้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นี้จะมีจุดเดือดต่ำลงเล็กน้อย ปริมาณน้ำมันเบนซินที่ได้จากกระบวนการมีประมาณ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70%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80</a:t>
            </a: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2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การเปลี่ยนสภาพน้ำมันด้วยไฮโดรเจน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(Hydroforming)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เป็นกระบวนการที่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ใช้ไฮโดรเจน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และสารเร่งปฏิกิริยาแปรสภาพน้ำมันเบนซินที่มีค่าออกเทนต่ำให้เป็นน้ำมัน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เบนซินค่า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ภายใต้อุณหภูมิประมาณ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480-540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และความดันประมาณ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14-20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กิโลกรัมต่อ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ตารางเซนติเมตร ปฏิกิริยาดังกล่าวนี้ จะทำให้สารจำพวกแนฟทีนและนอร์มัลพาราฟิน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เปลี่ยนไปเป็น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จำพวกอะ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 ซึ่งมีค่าออกเท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 ปริมาณน้ำมันเบนซินที่ได้จากกระบวนการนี้อยู่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75-80%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80-85</a:t>
            </a:r>
          </a:p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17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36702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44343"/>
              </p:ext>
            </p:extLst>
          </p:nvPr>
        </p:nvGraphicFramePr>
        <p:xfrm>
          <a:off x="2930525" y="1431925"/>
          <a:ext cx="330835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4" imgW="3308604" imgH="4689348" progId="">
                  <p:embed/>
                </p:oleObj>
              </mc:Choice>
              <mc:Fallback>
                <p:oleObj r:id="rId4" imgW="3308604" imgH="46893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431925"/>
                        <a:ext cx="3308350" cy="468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203200" y="611981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ผังแสดงผลิตภัณฑ์รวมที่ได้จากการกลั่นน้ำมันดิบ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75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127250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  <a:tab pos="809625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3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การเปลี่ยนสภาพน้ำมันด้วย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แพลตินัม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(Platforming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&amp;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Carforming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ที่ใช้ไฮโดรเจน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สารเร่งปฏิกิริยาพวก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แพลตินัม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มาแปรสภาพน้ำมันเบนซินที่มี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เทนต่ำ ให้เป็นน้ำมันเบนซินที่มีค่าออกเท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อุณหภูมิราว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450-530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และความดัน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35-50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กิโลกรัมต่อตารางเซนติเมตร ปฏิกิริยาดังกล่าวนี้ทำให้สารพวกแนฟทีน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และนอร์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มัลพาราฟิน จะแปรสภาพไปเป็น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พวกอะ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โรมาติกซึ่งมีค่าออกเท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นอกจากนั้น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โมเลกุลใหญ่ๆ ถูกแยกสลายให้เป็นโมเลกุลเล็กลง เช่น พวกพาราฟิน เป็นต้น ปริมาณน้ำมัน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ได้จากกระบวนการนี้มีอยู่ประมาณ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85-90%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89-95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9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44" y="3365533"/>
            <a:ext cx="3056112" cy="2780522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611981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แสดงแผนภูมิวิธีการเปลี่ยนสภาพน้ำมันด้วยปา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ตินัม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2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35401" cy="553998"/>
            <a:chOff x="203200" y="745538"/>
            <a:chExt cx="383540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36054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2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การผสมน้ำมัน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(Blending)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เป็นการนำน้ำมันชนิดต่างๆ ที่ผ่านกรรมวิธีดังกล่าว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ข้างต้นมา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ผสมตามสัดส่วนที่เหมาะสม เพื่อให้ได้ผลิตภัณฑ์น้ำมันสำเร็จรูปตามมาตรฐานที่กำหนด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ผสมน้ำมันเบนซินให้ได้ค่าออกเท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กำหนดแล้ว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ตัวแปรที่สำคัญอีกตัวหนึ่งในการผสมน้ำมัน คือ ค่าความดันไอ น้ำมันเบนซินที่มีคุณภาพ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ดีจะต้อง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มีสารประกอบไฮโดรคาร์บอนที่ระเหยได้ง่ายอยู่ในน้ำมันอย่างเพียงพอ เพื่อที่จะได้ส่วนผสม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ของไอ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ระเหยและอากาศที่พอเหมาะต่อการเกิดลุกไหม้ได้ ขณะ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สตาร์ต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เครื่องยนต์ที่อุณหภูมิต่ำ การวัด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ระเหยใช้เป็นความดันไอ 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ความดันไอรีด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(Reid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Vapor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Pressure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RVP)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Reid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ชื่อของบุคคลผู้ซึ่งออกแบบเครื่องทดลองหาความดันไอนี้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ความดันไอเป็นค่าที่ได้จากการวัดความดันที่ผิวของเหลว เกิดจากการที่ไอระเหยออก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นั้นสารประกอบไฮโดรคาร์บอนบางตัว เช่น โพรเพน จะมีความดันไอสูง เนื่องจากมีการ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ไอมาก เป็นต้น ส่วนสารประกอบไฮโดรคาร์บอนที่หนักกว่า จะระเหยได้ช้ามากที่อุณหภูมิปกติ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42925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ค่าความดันไอมากมีผลกระทบต่อการไหลของระบบน้ำมันเบนซิน เพราะน้ำมัน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ระเหยเป็นไอเกิดฟองอากาศในระบบน้ำมันซึ่งจะเป็นตัวต้านทานการไหลของน้ำมันเบนซินในท่อ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5" y="770939"/>
            <a:ext cx="330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7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86200" cy="553998"/>
            <a:chOff x="203200" y="745538"/>
            <a:chExt cx="38862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8685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287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แต่ละชนิดจะมีการกลั่นตัวเป็นเอกเทศโดยเฉพาะ ทำให้ทราบถึงสารประกอบ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มีอยู่ในน้ำมันดิบชนิดต่างๆ โดยทั่วไปแล้วสารประกอบไฮโดรคาร์บอนที่มีอะตอมคาร์บอนมาก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เท่าใดก็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จะมีจุดเดือดที่อุณหภูมิสูงมากขึ้นเท่านั้น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จากกราฟเกิดจากการต้มน้ำมันดิบน้ำหนักระดับกลาง โดยให้ความร้อนถึงอุณหภูมิ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จะเริ่มเดือด รักษาอุณหภูมิคงที่ที่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65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น้ำมันดิบจะหยุดเดือด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จากนั้นเพิ่มอุณหภูมิให้สูงขึ้น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น้ำมันดิบจะเริ่มเดือดอีก โดยคงอุณหภูมิที่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หากทำเป็นขั้นตอนซ้ำลักษณะนี้อีก โดยการเพิ่มความร้อนให้มากขึ้น น้ำมันดิบจะเดือดจน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แห้งแสดง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 สิ่งที่เกิดขึ้นนั้นคือ สารประกอบซึ่งเดือดที่อุณหภูมิต่ำกว่า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เป็นขั้นตอนระเหยขั้น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แรกที่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ได้สารประกอบชนิดหนึ่ง และสารประกอบที่ได้ระหว่างอุณหภูมิตั้งแต่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65-230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สารประกอบอีก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</a:t>
            </a:r>
          </a:p>
          <a:p>
            <a:pPr algn="thaiDist">
              <a:tabLst>
                <a:tab pos="355600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สูตรโมเลกุลและจุดเดือดของสารประกอบไฮโดรคาร์บอนบางตัว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5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คุณลักษณะของน้ำมันดิบ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7" y="4226764"/>
            <a:ext cx="3793066" cy="18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86200" cy="553998"/>
            <a:chOff x="203200" y="745538"/>
            <a:chExt cx="38862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8685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710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กลั่นของน้ำมันดิบ หมายถึง การนำเอาน้ำมันดิบมาผ่านการกลั่นในหอกลั่น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บรรยากาศน้ำมันดิบ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จะถูกแยกตัว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ออกเป็น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สำเร็จรูปชนิดต่างๆ ที่มีจุดเดือดต่างๆ กัน จากการ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กลั่นน้ำมันดิบ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จะได้ผลิตภัณฑ์น้ำมันชนิดต่างๆ แบ่งออกได้นี้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ส่วนที่เบาที่สุดจะมีสภาพเป็นก๊าซ ในอุณหภูมิและบรรยากาศปกติ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ส่วนที่กลั่นตัวเป็นของเหลวในอุณหภูมิและบรรยากาศปกติ 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สารที่กลั่นได้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(Distillate)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ผลิตภัณฑ์น้ำมันชนิดต่างๆ เช่น น้ำมันเบนซิน น้ำมันก๊าด น้ำมันดีเซล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ส่วนที่หนักจะไม่ระเหยในหอกลั่น เรียกว่า 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กากกลั่น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(Residual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เตายาง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มะตอย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ส่วนกลั่นต่างๆ ที่สารประกอบทั้งหมดเดือดได้ในระหว่างอุณหภูมิ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จุด 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Cut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Point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กลั่นต่างๆ แสดงได้จากตาราง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สารประกอบไฮโดรคาร์บอนที่ได้จากการกลั่นของ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5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ส่วนกลั่นของน้ำมันดิบ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0" y="4198107"/>
            <a:ext cx="4005080" cy="18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86200" cy="553998"/>
            <a:chOff x="203200" y="745538"/>
            <a:chExt cx="38862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8685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518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ส่วนประกอบ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ของน้ำมันดิบจะแตกต่างกัน ส่วนที่เบาจะมีน้ำมันเบนซินและน้ำมันก๊าด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ที่หนักจะมีน้ำมันดีเซลและกากกลั่นมาก สารประกอบที่หนักกว่าจะมีจุดเดือดสูงกว่าค่า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Cut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Point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5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ส่วนกลั่นของน้ำมันดิบ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32" y="2134427"/>
            <a:ext cx="290893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886200" cy="553998"/>
            <a:chOff x="203200" y="745538"/>
            <a:chExt cx="38862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68685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89619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น้ำมันก๊าด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มีช่วงจุดเดือดประมาณ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°C-250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สำหรับน้ำมันดิบหนัก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(Heavy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Crude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เริ่มต้นจากแกนตั้งที่อุณหภูมิ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ลากเส้น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ตรงตามส่วนโค้งของการกลั่นที่จุด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ตรงจุด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ประมาณ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26%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บนแกนนอน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จากนั้นเริ่มจากอุณหภูมิ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แล้วลากเส้นตรงไปยังส่วนโค้งของการกลั่นที่จุด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42%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แกนนอน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คำนวณเปอร์เซ็นต์โดยปริมาตรที่กลั่นออกจากจุดเดือดแรกไปยังจุดสุดท้าย คือ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42-26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ดังนั้นน้ำมันดิบหนักจะมีน้ำมันก๊าด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16%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ทำวิธีการแบบเดิมสำหรับน้ำมันดิบเบา ตามข้อ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ก็จะหาได้ว่าเป็น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66.5-48.5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18%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ดังนั้นน้ำมันดิบเบาจะมีน้ำมันก๊าด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ซึ่งมากกว่าในน้ำมันดิบหนัก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5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ส่วนกลั่นของน้ำมันดิบ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6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080934" cy="553998"/>
            <a:chOff x="203200" y="745538"/>
            <a:chExt cx="40809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881587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ความเชื่อที่ว่า ปิโตรเลียมน่าจะใช้ประโยชน์ได้เช่นเดียวกับน้ำมันชนิดอื่นๆ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เคลือบ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เงาไม้ผสมสีทา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เชื้อเพลิงสำหรับหัวรถจักรไอน้ำ และใช้เป็นสารหล่อลื่น ฯลฯ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เนื่องจากอุตสาหกรรม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ของประเทศ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สหรัฐอเมริกา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เครื่องจักรเครื่องกลเป็นจำนวนมาก และมีแนวโน้มการ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ใช้เพิ่ม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มากขึ้น การนำปิโตรเลียมมาใช้เป็นสารหล่อลื่น ย่อมทำให้ธุรกิจปิโตรเลียมเจริญรุ่งเรืองได้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ดีกว่าความ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เชื่อดังกล่าวนี้ ทำให้กัปตัน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เอควิน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เดรค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ได้ออกเดินทางไปตามเมืองใหญ่ต่างๆ 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เป็นศูนย์กลาง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 เพื่อขายปิโตรเลียมเป็นสารหล่อลื่น ถึงแม้ว่าปิโตรเลียมจะใช้งานได้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ดีกว่าวัสดุ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หล่อลื่นอื่นๆ แต่พบว่าปิโตรเลียมมีกลิ่นและควัน ซึ่งอาจทำให้เครื่องจักรเครื่องกลสึกหรอ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และเสียหาย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 ดังนั้นหากทำให้ปิโตรเลียมบริสุทธิ์ โดยการนำเอาส่วนที่ระเหยง่ายออกก่อน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 สำหรับจุดตะเกียงหรือโป๊ะไฟ น่าจะเป็นที่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ตลาดมากกว่าใช้เป็นสารหล่อ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ลื่นโดยตรง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เบนจา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ซิลลิ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แมน จูเนียร์ แห่งวิทยาลัยเยล จึงได้ทำการ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ตัวอย่างปิโตรเลียมและ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พบว่า ปิโตรเลียมสามารถกลั่นแยกออกเป็นส่วนๆ ส่วนกลั่นที่นำไปใช้เป็นวัสดุให้แสงสว่างได้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คุณภาพดีกว่าวัสดุอื่นๆ ที่ใช้กันอยู่ เรียกผลิตภัณฑ์ที่ให้แสงสว่างนี้ว่า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น้ำมันคาร์บอน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(Carbon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ยอมรับ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โดยทั่วไปว่า ก่อนที่จะนำเอาปิโตรเลียมไปใช้ประโยชน์ควรกลั่นลำดับส่วน และทำ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ละส่วนบริสุทธิ์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เสียก่อน</a:t>
            </a:r>
          </a:p>
          <a:p>
            <a:pPr algn="thaiDist">
              <a:tabLst>
                <a:tab pos="355600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จากการค้นพบนี้ ทำให้มีโรงกลั่นน้ำมันเกิดขึ้น โรงกลั่นน้ำมันโรงแรกเกิดขึ้นใน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เมืองทิ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ทุสวิลส์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2403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มีโรงกลั่นน้ำมันรวมทั้งสิ้น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โรง หลังสงครามกลางเมืองยุติลง ปรากฏ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ประเทศสหรัฐอเมริกามีโรงกลั่น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55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การกำเนิดของโรงกลั่นน้ำมัน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92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080934" cy="553998"/>
            <a:chOff x="203200" y="745538"/>
            <a:chExt cx="40809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881587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กลั่นน้ำมันในสมัยนั้น เป็นกระบวนการแบบง่ายๆ ไม่สลับซับซ้อน เป็นการกลั่น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ต่อเนื่อง ใช้หม้อกลั่นขนาด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20-25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บาร์เรล บรรจุน้ำมันดิบประมาณ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ของปริมาตรหม้อ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กลั่นซึ่ง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ทำด้วยเหล็ก โดยมีท่อขนาดใหญ่ต่อเข้า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กับขด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ยาว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อยู่ภายในถังน้ำเย็นขนาดใหญ่ เมื่อไอ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ระเหยเข้า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ไปในขดท่อน้ำมันจะกลั่นตัวเป็นหยด 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ดิสทิล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เลต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(Distillates)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กระบวนการกลั่นจะ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ให้ดิสทิล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เลตออกมาหลายช่วง ช่วงแรกเป็นช่วงที่เบาที่สุดและระเหยง่าย ส่วนช่วงสุดท้ายจะหนัก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ระเหยยาก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หลังจากนั้นได้มีการพัฒนาการกลั่นลำดับส่วน โดยเพิ่มหอกลั่นกับขดท่อยาวที่ทำ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หน้าที่ควบแน่น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ให้กลายเป็นของเหลว เรียกหอกลั่นนี้ว่า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หอกลั่นลำดับส่วน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(Fractionating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Column)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ไฮโดรคาร์บอนหนักซึ่งเป็นของเหลวติดมากับไอผ่านขึ้นมายังหอกลั่นลำดับส่วน จะถูกดัก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ไหลกลับลงไปยังหม้อกลั่น ทำให้การกลั่นแยกส่วนได้ดียิ่งขึ้น 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การพัฒนากระบวนการกลั่น จากการคิดค้นของ ดร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เบอร์ตัน ในปี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2455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ให้โรงกลั่นน้ำมันสามารถนำเอาส่วนกลั่นหนักมาทำให้แตกตัว เพื่อเพิ่มผลผลิตแก๊ส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ขณะเดียวกัน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จะได้ก๊าซเกิดขึ้นในกระบวนการกลั่น ซึ่งมีโอ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รวมอยู่ด้วย โรงกลั่นน้ำมันส่วน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ติดตั้งหน่วยแตกตัวด้วยความร้อน โดยใช้กระบวนการ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บูร์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ให้สามารถกลั่นน้ำมันได้ถึง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ครึ่งหนึ่งเป็นแก๊สโซลีน ต่อมาจึงได้มีวิวัฒนาการกระบวนการใหม่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ดับบส์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i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Dubbs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กระบวนการนี้ทำให้ไฮโดรคาร์บอนที่หนักมากกว่าก๊าซ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ออยล์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แตกตัวได้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เกิดถ่านโค้กได้มาก ทำให้สามารถดำเนินการได้อย่างต่อเนื่องโดยไม่ต้องหยุดทำความสะอาด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55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การกำเนิดของโรงกลั่นน้ำมัน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58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080934" cy="553998"/>
            <a:chOff x="203200" y="745538"/>
            <a:chExt cx="40809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881587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9413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 พ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2463-2482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ยูจีน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เอาว์ด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รี ได้มีการค้นคว้าเกี่ยวกับตัวเร่ง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ใช้สำหรับทำให้ไฮโดรคาร์บอนแตกตัว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หาวิธีการกำจัดเอาถ่านที่เกิดขึ้นออก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เอาว์ด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รี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พบว่าใน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การทดลองใช้น้ำมันเตาหนักเป็นวัสดุป้อน และใช้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อะลูมินัม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ลิเกต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ตัวเร่งปฏิกิริยา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ให้ดิสทิล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คุณภาพดี ส่วนถ่านที่เกิดขึ้นจะกำจัดออกไปโดยการเผากับออกซิเจน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วิธีการนี้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กระบวนการแตกตัวด้วยตัวเร่งปฏิกิริยา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(Catalytic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Cracking)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ซึ่งนำไปการเปลี่ยนแปลง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น้ำมันสมัยใหม่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55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การกำเนิดของโรงกลั่นน้ำมัน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446637"/>
              </p:ext>
            </p:extLst>
          </p:nvPr>
        </p:nvGraphicFramePr>
        <p:xfrm>
          <a:off x="966028" y="3150894"/>
          <a:ext cx="3084512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4" imgW="3084576" imgH="1639824" progId="">
                  <p:embed/>
                </p:oleObj>
              </mc:Choice>
              <mc:Fallback>
                <p:oleObj r:id="rId4" imgW="3084576" imgH="16398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028" y="3150894"/>
                        <a:ext cx="3084512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162084" y="4873737"/>
            <a:ext cx="2692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แสดงกระบวนการกลั่นแบบเบอร์ตัน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3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948235"/>
            <a:ext cx="3593465" cy="195072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5009424" y="4873737"/>
            <a:ext cx="2692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แสดงกระบวนการกลั่นแบบ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ดับบส์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80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178</Words>
  <Application>Microsoft Office PowerPoint</Application>
  <PresentationFormat>นำเสนอทางหน้าจอ (4:3)</PresentationFormat>
  <Paragraphs>88</Paragraphs>
  <Slides>26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4" baseType="lpstr">
      <vt:lpstr>Angsana New</vt:lpstr>
      <vt:lpstr>Arial</vt:lpstr>
      <vt:lpstr>Browallia New</vt:lpstr>
      <vt:lpstr>Calibri</vt:lpstr>
      <vt:lpstr>Calibri Light</vt:lpstr>
      <vt:lpstr>Cordia New</vt:lpstr>
      <vt:lpstr>PSLxOmyim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81</cp:revision>
  <dcterms:created xsi:type="dcterms:W3CDTF">2019-09-21T15:42:58Z</dcterms:created>
  <dcterms:modified xsi:type="dcterms:W3CDTF">2019-11-26T21:54:17Z</dcterms:modified>
</cp:coreProperties>
</file>