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4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40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2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86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86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3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96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3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&#3610;&#3607;&#3607;&#3637;&#3656;%200%20&#3626;&#3656;&#3623;&#3609;&#3627;&#3609;&#3657;&#3634;%20&#3626;&#3634;&#3619;&#3610;&#3633;&#3597;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163906" y="4705541"/>
            <a:ext cx="8798947" cy="1661695"/>
          </a:xfrm>
          <a:prstGeom prst="roundRect">
            <a:avLst>
              <a:gd name="adj" fmla="val 90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63906" y="4736020"/>
            <a:ext cx="8798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เชื้อเพลิง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เหลวเป็นเชื้อเพลิงที่ได้จากผลิตภัณฑ์การกลั่นน้ำมันปิโตรเลียมเป็นส่วนใหญ่ เป็นเชื้อเพลิงที่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นิยมใช้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กันมากทั้ง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ตามโรงงานอุตสาหกรรม ยานพาหนะ เพราะสะดวกในการใช้ และให้ความร้อนทางเชื้อเพลิง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สูงเชื้อเพลิง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เหลวที่ใช้อยู่โดยทั่วไป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น้ำมันเบนซินหรือแกโซ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น้ำมันเชื้อเพลิงอากาศยาน น้ำมันก๊าด 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น้ำมันเตา เป็นต้น น้ำมันแต่ละ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มีคุณสมบัติและองค์ประกอบแตกต่างกันออกไป ปัจจุบันแม้ว่าได้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นำผลผลิตทางการเกษตรมาผลิตเป็นเชื้อเพลิงเหลว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กำลังอยู่ในขั้นการพัฒนา ดังนั้นปิโตรเลียมจึงยังคง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เป็นวัตถุดิบ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ที่สำคัญในการผลิตเชื้อเพลิง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เหลว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" y="4182975"/>
            <a:ext cx="1018034" cy="420625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2175038" y="1997761"/>
            <a:ext cx="69181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การใช้เชื้อเพลิงเหลว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6" y="336429"/>
            <a:ext cx="2198358" cy="21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7456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ตะกอน คือ สารแข็งที่มีอยู่ในน้ำมัน ถ้ามีตะกอนมากย่อมทำให้การไหลของน้ำมันใน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ท่อทาง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สะดวก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ความชื้น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Moisture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อาจเข้าไปในน้ำมันได้หลายทาง เช่น 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ความชื้นใน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อากาศ อาจเป็นตัวเร่งที่ทำให้เกิดสนิมได้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พลังงาน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ความร้อน การวัดพลังงานที่ได้จากการเผาไหม้เชื้อเพลิง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Thermal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Value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Heat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of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Combustion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เปรียบเทียบพลังงานความร้อนจากเชื้อเพลิงชนิดต่างๆ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สี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(Color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ไม่ได้เป็นตัวเพิ่มคุณภาพของน้ำมัน แต่แสดงถึงความเป็นเนื้อ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เดียวกัน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(Uniformity)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 การเติมสีลงไปในน้ำมันเพื่อแสดงถึงเกรดของน้ำมัน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 เช่น น้ำมันเบนซินซูเปอร์สีใส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ออกเหลืองเล็กน้อย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และน้ำมันเบนซินชนิดธรรมดาให้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แดง ส่วนน้ำมันก๊าดให้เป็นสีน้ำเงิน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8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0" y="3859847"/>
            <a:ext cx="4434840" cy="21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23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สารเติม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แต่งน้ำมันเบนซินมีอยู่หลายชนิด การจะใช้สารเติมแต่งสารเพิ่มคุณภาพชนิด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ใดชนิด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ใดขึ้นอยู่กับคุณภาพของน้ำมันเบนซินที่ผลิตได้ และคุณสมบัติที่ต้องการเพื่อให้เหมาะสม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ใช้งาน </a:t>
            </a:r>
            <a:endParaRPr lang="th-TH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</a:tabLst>
            </a:pP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แสดงสารเติมแต่งของน้ำมันเบนซิน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6" y="2384858"/>
            <a:ext cx="4834468" cy="33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825821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91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แบ่งชนิดน้ำมันเบนซิน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ประเทศไทยได้มีการแบ่งชนิดของน้ำมันเบนซินออกเป็น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 คือ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น้ำมันเบนซินธรรมดา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(Regular Gasoline)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น้ำมันเบนซินพิเศษ หรือเบนซินซูเปอร์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(Premium Gasoline)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น้ำมันเบนซินไร้สารตะกั่ว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(Unleaded Gasoline)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สำหรับน้ำมันเบนซินไร้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สารตะกั่ว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เป็นน้ำมันที่เพิ่มค่าออก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โดยการนำน้ำมันที่มี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ต่ำมาเปลี่ยนแปลงโครงสร้างทางโมเลกุลให้มีค่าออกเท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 หลีกเลี่ยงการใช้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ตะกั่ว เพื่อลดมลภาวะทางอากาศซึ่ง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นับวัน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มีความรุนแรงมากยิ่งขึ้น วิธีที่ดีที่สุดในการลดไอ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พิษคือ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การติดตั้งตัวฟอกไอเสียที่จะช่วยลดปริมาณของไอพิษให้อยู่ในปริมาณที่ต่ำ แต่อย่างไรก็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ตามถ้า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ยังใช้น้ำมันเบนซินที่ใส่สารตะกั่วก็ไม่อาจที่จะติดตั้งตัวฟอกไอเสียได้ เนื่องจากสาร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ตะกั่ว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ให้ตัว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ฟอกอากาศทำงานไม่ได้ผล รถยนต์ที่ติดตั้งตัวฟอกอากาศ ถ้าใช้น้ำมันเบนซินที่มีสารตะกั่ว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หรือสาร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เคลือบบ่าวาล์ว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สารฟอสฟอรัส ฯลฯ จะทำให้ตัวฟอกไอเสียเสื่อมสภาพได้ง่าย </a:t>
            </a:r>
            <a:endParaRPr lang="th-TH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เลือกใช้น้ำมันเบนซิน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ควรเลือกใช้น้ำมันเบนซินให้เหมาะสมกับเครื่องยนต์ที่สำคัญ 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ควรใช้ชนิดของน้ำมันเบนซินกับเครื่องยนต์ที่บริษัทผู้ผลิตได้กำหนดไว้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น้ำมันเบนซินชนิดธรรมดาที่มีค่าออก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ไม่ต่ำกว่า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83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ควรใช้กับเครื่องยนต์เล็ก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หรือเครื่องยนต์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ที่มีอัตราส่วนการอัดต่ำกว่า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 : 1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รถจักรยานยนต์ เครื่องยนต์ขนาดเล็ก เครื่องตัด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หญ้าเครื่อง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กำเนิดไฟฟ้าขนาดเล็ก 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65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2729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น้ำมันเบนซินชนิดพิเศษที่มีค่าออก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ไม่ต่ำกว่า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95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นิยมใช้กับเครื่องยนต์ที่มี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อัตราส่วนการ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อัดประมาณ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ขึ้น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 เช่น รถยนต์นั่ง รถบรรทุกเล็ก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รถจักรยานยนต์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น้ำมันเบนซินไร้สารตะกั่วที่มีค่าออก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ไม่ต่ำกว่า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95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กับเครื่องยนต์ที่มี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อัตราส่วนการ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อัด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ขึ้น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 มักจะใช้กับเครื่องยนต์รุ่นใหม่ที่มีการออกแบบการใช้โลหะพิเศษในการทำบ่า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(Value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Seat)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ของเครื่องยนต์ และติดตั้งเครื่องกรองไอเสียกับเครื่องที่ใช้น้ำมันเบนซินไร้สารตะกั่ว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เท่านั้นเพราะ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ถ้าใช้น้ำมันเบนซินที่ผสมสารตะกั่วจะทำให้ระบบของเครื่องกรองไอเสียใช้งานไม่ได้ 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ใช้ได้ไม่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ดีเท่าที่ควร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การใช้น้ำมันเบนซินที่มีค่าออกเท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กับเครื่องยนต์ที่มีอัตราส่วนการอัดต่ำ ก็ไม่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เกิดประโยชน์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ต่อเครื่องยนต์มากนักเพราะจะทำให้สิ้นเปลืองค่าใช้จ่ายเพิ่มขึ้น เนื่องจากน้ำมันเบนซินที่มี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ค่าออก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ราคาก็แพงกว่า เช่น เบนซิน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95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แพงกว่าเบนซิน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91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6.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การใช้น้ำมันเบนซินที่มีค่าออก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ต่ำจะทำให้เครื่องยนต์เสียกำลังได้เครื่องยนต์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เกิดอาการ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น็อก ให้เกิดการสึกหรอเร็วขึ้น อายุการใช้งานสั้นลง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7.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การดัดแปลงเครื่องยนต์เบนซินที่ใช้น้ำมันเบนซินชนิดพิเศษให้มาใช้กับน้ำมัน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ธรรมดา โดยการปรับแต่งเครื่องยนต์ เช่น ไม่ควรตั้งไฟให้อ่อนเพราะจะมีผลเสียมากกว่า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ให้เครื่องยนต์ร้อนและเสียกำลัง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16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5085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ตารางที่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คุณสมบัติของน้ำมันเบนซินชนิดธรรมดาและชนิดพิเศษ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773597"/>
            <a:ext cx="5418666" cy="4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74284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เชื้อเพลิงอากาศยาน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(Aviation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Fuels)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น้ำมันเชื้อเพลิงที่ใช้กับอากาศยาน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เชื้อเพลิงเครื่องบินแบ่งออกตามลักษณะของเครื่องยนต์ได้เป็น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ประเภทใหญ่ๆ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น้ำมันเบนซินเครื่องบินใบพัด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(Aviation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Gasoline)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เป็นน้ำมันเชื้อเพลิงที่ใช้กับ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ใช้กับเครื่องบินใบพัด เครื่องยนต์จะมีระบบและลักษณะเหมือนเครื่องยนต์เบนซินรถยนต์ แต่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มีแรงม้า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สูงกว่า และได้รับการออกแบบให้ทำงานได้ในสภาวะที่ความดัน อุณหภูมิเปลี่ยนแปลงใน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ช่วงกว้างและ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รวมถึงการทำงานในระดับสูงที่มีอากาศเจือจาง น้ำมันที่ใช้ต้องมีคุณสมบัติพิเศษเพิ่มเติมหลาย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อย่างเพื่อให้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ทำงานได้ตามต้องการ โดยเฉพาะค่าออกเท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สูงเป็นพิเศษ มีช่วงจุดเดือดต่ำกว่าน้ำมัน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เบนซินทั่วไป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30-170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และมีข้อกำหนดอื่นๆ มากกว่าน้ำมันเบนซินโดยทั่วไป เช่น มีจุด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แข็งตัวสูงสุด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(-60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4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ฯลฯ เพื่อให้บินได้สูงๆ มีข้อกำหนดเรื่องค่าความร้อนจากการเผาไหม้ เพื่อการ</a:t>
            </a:r>
            <a:r>
              <a:rPr lang="th-TH" sz="2000" spc="-4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บินให้</a:t>
            </a:r>
            <a:r>
              <a:rPr lang="th-TH" sz="2000" spc="-4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ได้ระยะที่กำหนดและที่สำคัญ คือ</a:t>
            </a:r>
            <a:endParaRPr lang="en-US" sz="2000" b="1" spc="-4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คุณสมบัติต้านทานการน็อก โดยทั่วไปค่าออกเท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สุดที่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ฉะนั้นน้ำมัน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นเกินก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ต้องใช้ค่าสมรรถนะ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(Performance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Number)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เพื่อระบุคุณสมบัติ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น็อกของข้องน้ำมันเชื้อเพลิงแทน 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ยังใช้ในการแบ่งชนิดของน้ำมันอีกด้วย เช่น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80/87,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100/130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115/145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 น้ำมันชนิด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115/145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เลขตัวแรกระบุสภาพเครื่องยนต์เดิน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ด้วยส่วนผสม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บางในขณะเดินทาง เพื่อการประหยัดน้ำมันเชื้อเพลิง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ได้มาก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 ตัวเลขหลังระบุ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สภาพเครื่องยนต์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เดินด้วยส่วนผสมหนา เพื่อให้ได้กำลังและแรงบิดมากที่สุดในขณะเร่งเครื่องบินขึ้น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จากสนามบิน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สรุปได้ว่าน้ำมันเชื้อเพลิงที่มีค่าสมรรถนะ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145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หมายความว่า เครื่องยนต์เครื่องบินแบบ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มีซูเปอร์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ชาร์จสามารถผลิตกำลังได้มากกว่า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145%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1.45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เท่าของน้ำมันเชื้อเพลิงที่มีค่าออก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100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เครื่องยนต์ไม่น็อก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203199" y="745538"/>
            <a:ext cx="3784598" cy="553998"/>
            <a:chOff x="203199" y="745538"/>
            <a:chExt cx="3784598" cy="553998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8" r="-63"/>
            <a:stretch/>
          </p:blipFill>
          <p:spPr>
            <a:xfrm>
              <a:off x="1769532" y="745538"/>
              <a:ext cx="2218265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</p:grpSp>
      <p:sp>
        <p:nvSpPr>
          <p:cNvPr id="14" name="กล่องข้อความ 13"/>
          <p:cNvSpPr txBox="1"/>
          <p:nvPr/>
        </p:nvSpPr>
        <p:spPr>
          <a:xfrm>
            <a:off x="732432" y="770939"/>
            <a:ext cx="3289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น้ำมันเชื้อเพลิงอากาศยาน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42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8" r="-63"/>
          <a:stretch/>
        </p:blipFill>
        <p:spPr>
          <a:xfrm>
            <a:off x="1769532" y="745538"/>
            <a:ext cx="2218265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ปริมาณสารตะกั่ว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(Tetra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Ethyl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Lead)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สารตะกั่วที่เติมผสมในน้ำมันเพื่อให้ได้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ที่ต้องการ ถ้าเติมมากเกินไปอาจทำให้หัวเทียนบอดและไม่จุดประกายไฟได้ จึงต้องมี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กำหนดปริมาณ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ของสารตะกั่วไว้ด้วย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จุดเยือกแข็ง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(Freezing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Point)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เครื่องบินต้องบินในระดับสูง ในสภาพอากาศที่เย็น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จะต้องไหลได้สะดวกตลอดเวลา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สี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(Color)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การเติมสีเพื่อแยกชนิดของน้ำมันเครื่องบิน มิให้ปะปนกันและเพื่อแสดง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สารตะกั่วผสมอยู่ด้วย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น้ำมันเกรด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80/87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สีแดง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100/135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สีเขียว 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115/145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ม่วง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เป็นต้น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น้ำมันเชื้อเพลิงสำหรับเครื่องบินไอพ่น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(Aviation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Turbine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Fuels)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เครื่องบินที่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ใช้กับเครื่องยนต์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เทอร์ไบน์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หรือกังหัน มีหลักการทำงานแตกต่างจากเครื่องยนต์ของเครื่องบิน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ใบพัดจึง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ไม่ต้องการน้ำมันเชื้อเพลิงที่มีคุณภาพต้านทานการน็อก แต่น้ำมันเชื้อเพลิงจะต้องสะอาด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บริสุทธิ์เผา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ไหม้ได้ดีที่อุณหภูมิต่ำ และต้องมีความคงตัวสูง เพื่อไม่ให้น้ำมันสลายตัวหรือเสื่อมระหว่างเก็บใน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ใช้งาน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เครื่องบินไอพ่นเป็นเครื่องบินที่มีแรงขับดันมาก บินได้เร็ว มีประสิทธิภาพดี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ประหยัดเพราะ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ใช้เชื้อเพลิงมีราคาถูก เป็นเครื่องบินที่ได้รับความนิยมสูง จึงได้มีการจัดทำข้อกำหนด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น้ำมันเชื้อเพลิงเป็นมาตรฐานสำหรับใช้ทั่วโลก องค์กรที่จัดทำข้อกำหนดมาตรฐานที่สำคัญ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ได้แก่องค์การ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การบินระหว่างประเทศ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(IATA)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กระทรวงกลาโหมอังกฤษ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(DEF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STAN)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กระทรวงกลาโหมสหรัฐฯ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(US-MIL)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น้ำมันเครื่องบินไอพ่นมีการแบ่งออกเป็น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ชนิด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203199" y="745538"/>
            <a:ext cx="3818468" cy="579399"/>
            <a:chOff x="203199" y="745538"/>
            <a:chExt cx="3818468" cy="579399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sp>
          <p:nvSpPr>
            <p:cNvPr id="11" name="กล่องข้อความ 10"/>
            <p:cNvSpPr txBox="1"/>
            <p:nvPr/>
          </p:nvSpPr>
          <p:spPr>
            <a:xfrm>
              <a:off x="732432" y="770939"/>
              <a:ext cx="328923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000" b="1" dirty="0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น้ำมันเชื้อเพลิงอากาศยาน</a:t>
              </a:r>
              <a:endParaRPr lang="th-TH" sz="3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3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8" r="-63"/>
          <a:stretch/>
        </p:blipFill>
        <p:spPr>
          <a:xfrm>
            <a:off x="1769532" y="745538"/>
            <a:ext cx="2218265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81952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  <a:tab pos="8048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น้ำมันเครื่องบินไอพ่นเพื่อการพาณิชย์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(JP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JET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มีช่วงการ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กลั่นใกล้เคียง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กับน้ำมันก๊าด ใช้กับเครื่องบินพาณิชย์ของสายการบินทั่วไป มีจุดวาบไฟสูงกว่าแบบอื่น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8048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น้ำมันเครื่องบินไอพ่นทหาร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(JP-4)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เป็นน้ำมันประเภท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Wide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Cut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Gasoline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ได้จากการผสมน้ำมันก๊าดเข้า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กับแนฟ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ทาแล้วเติม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LPG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เพื่อปรับความดันไอเป็นน้ำมันเบา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และระเหย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ง่าย ให้กำลังมากและให้ความเร็วสูง มักใช้ในกิจการทหาร สายการบินพาณิชย์บางแห่งก็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ประเภทนี้เช่นกัน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804863" algn="l"/>
              </a:tabLst>
            </a:pPr>
            <a:r>
              <a:rPr lang="en-US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	</a:t>
            </a:r>
            <a:r>
              <a:rPr lang="th-TH" sz="20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ที่สำคัญของน้ำมันเชื้อเพลิงเครื่องบินไอพ่น </a:t>
            </a:r>
            <a:endParaRPr lang="en-US" sz="20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คุณภาพการเผาไหม้ คือ ความสามารถของน้ำมันที่จะเผาไหม้อย่างมี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ประสิทธิภาพและ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สะอาด เพราะก๊าซร้อนจากการเผาไหม้จะถูกนำไปทำงานเป่ากังหันที่ต้องหมุนด้วยรอบสูง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</a:t>
            </a:r>
          </a:p>
          <a:p>
            <a:pPr algn="thaiDist">
              <a:tabLst>
                <a:tab pos="355600" algn="l"/>
                <a:tab pos="541338" algn="l"/>
                <a:tab pos="719138" algn="l"/>
                <a:tab pos="804863" algn="l"/>
              </a:tabLst>
            </a:pP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ค่าคงตัว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(Stability)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น้ำมันเชื้อเพลิงจะต้องต้องมีความคงตัวสูง เพื่อมิให้น้ำมัน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เสื่อมหรือ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สลายตัวด้วยปฏิกิริยาทางเคมีในระหว่างการเก็บในถัง และในระหว่างการใช้งาน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ค่าความร้อน น้ำมันเชื้อเพลิงจะต้องมีค่าความร้อนสูง พอที่จะผลักกำลังฉุดส่ง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เครื่องขึ้น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จากสนามบินและบินบนอากาศได้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203199" y="745538"/>
            <a:ext cx="3818468" cy="579399"/>
            <a:chOff x="203199" y="745538"/>
            <a:chExt cx="3818468" cy="579399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sp>
          <p:nvSpPr>
            <p:cNvPr id="11" name="กล่องข้อความ 10"/>
            <p:cNvSpPr txBox="1"/>
            <p:nvPr/>
          </p:nvSpPr>
          <p:spPr>
            <a:xfrm>
              <a:off x="732432" y="770939"/>
              <a:ext cx="328923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000" b="1" dirty="0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น้ำมันเชื้อเพลิงอากาศยาน</a:t>
              </a:r>
              <a:endParaRPr lang="th-TH" sz="3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1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8" r="-63"/>
          <a:stretch/>
        </p:blipFill>
        <p:spPr>
          <a:xfrm>
            <a:off x="1769532" y="745538"/>
            <a:ext cx="2218265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2036327"/>
          </a:xfrm>
          <a:prstGeom prst="roundRect">
            <a:avLst>
              <a:gd name="adj" fmla="val 57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อัตราการระเหย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(Volatility)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ต้องให้เหมาะแก่การเผาไหม้ และต้องมีกำลังดันไอ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สูญเสีย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น้ำมันจากถังเก็บมากเกินไป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ไม่มีการกัดกร่อน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(Non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Corrosiveness)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ที่จะทำอันตรายแก่ระบบน้ำมันเชื้อเพลิง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และอุปกรณ์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ที่เกี่ยวข้อง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มีความเหลวที่สามารถจะปั๊มได้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(Pump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Ability)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เพื่อให้สามารถสูบถ่าย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กำหนดปริมาณ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น้ำมันเข้าเผาไหม้ได้ในทุกๆ สภาพการทำงานของเครื่องบิน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ความสะอาด ต้องไม่มีสิ่งสกปรก สนิม น้ำ และสิ่งอื่นๆ เจือปน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203199" y="745538"/>
            <a:ext cx="3818468" cy="579399"/>
            <a:chOff x="203199" y="745538"/>
            <a:chExt cx="3818468" cy="579399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sp>
          <p:nvSpPr>
            <p:cNvPr id="11" name="กล่องข้อความ 10"/>
            <p:cNvSpPr txBox="1"/>
            <p:nvPr/>
          </p:nvSpPr>
          <p:spPr>
            <a:xfrm>
              <a:off x="732432" y="770939"/>
              <a:ext cx="328923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000" b="1" dirty="0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น้ำมันเชื้อเพลิงอากาศยาน</a:t>
              </a:r>
              <a:endParaRPr lang="th-TH" sz="3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9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74284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(Diesel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Fuel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เป็นส่วนหนึ่งของผลิตภัณฑ์ที่ได้จากการกลั่นน้ำมันดิบ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จะมีช่วงจุดเดือดและความข้นใสสูงกว่าน้ำมันเบนซิน มีช่วงจุดเดือดอยู่ระหว่าง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150-360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น้ำมันเชื้อเพลิงสำหรับเครื่องยนต์ดีเซลที่มีขนาดและรูปร่างห้องเผาไหม้ที่แตกต่างกัน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ออกไปเพื่อให้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เหมาะสมต่อการใช้งานในสภาวะต่างๆ ดังนั้นจึงต้องมีการเติมสารเพิ่มคุณภาพ เพื่อให้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การใช้งาน น้ำมันดีเซลที่มีจำหน่ายในปัจจุบันแบ่งออกเป็น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 คือ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น้ำมันดีเซลหมุนเร็ว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(Automotive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Diesel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น้ำมันโซลา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ถ้าใช้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กับเรือ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เดินทะเลมักเรียกว่า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แก๊ส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ออยล์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(Marine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MGO)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เป็นน้ำมันที่ใช้กับ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ใช้งานเกิน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1,000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รอบต่อนาที จำเป็นต้องใช้น้ำมันที่มีค่าซีเท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และมีการระเหยตัวเร็ว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มิฉะนั้นเครื่องยนต์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จะเดินไม่สะดวก น้ำมันดีเซลประเภทนี้จะใช้กับเครื่องยนต์ดีเซลหมุนเร็ว เช่น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รถบรรทุก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เรือประมง เรือโดยสาร เครื่องปั่นไฟ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รถแทร็กเตอร์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ฯลฯ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น้ำมันดีเซลหมุนช้า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(Industrial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Diesel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น้ำมันขี้โล้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ถ้าใช้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กับเรือ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เดินทะเล มักเรียกว่า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ดีเซล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ออยล์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(Marine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Diesel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เป็นน้ำมันที่ใช้กับ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เครื่องยนต์ประเภท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ไม่ต้องการน้ำมันที่มีค่าซีเท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มากนัก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ระเหยตัวช้า น้ำมันดีเซลประเภทนี้จะใช้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กับเครื่องยนต์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ดีเซลหมุนช้า เช่น เครื่องยนต์ดีเซลต้นกำลังผลิตไฟฟ้าที่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ติดตั้งอยู่ตาม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หรือเครื่องยนต์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เรือเดินทะเล 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กระบวนการผลิตน้ำมันดีเซลได้จากการกลั่นน้ำมันดิบในหอกลั่นบรรยากาศ หรือส่วนกลั่น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ตรงโดย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อาศัยความแตกต่างของจุดเดือด น้ำมันดีเซลมีปริมาณความต้องการใช้สูงมาก ดังนั้น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ผลิตน้ำมันที่มีคุณภาพ และปริมาณเพียงพอต่อความต้องการ จึงมีการปรับปรุงคุณภาพ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โมเลกุลของ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น้ำมันหนักให้เป็นน้ำมันที่เบาขึ้น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77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911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 หรือน้ำมันแก๊สโซ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(Gasoline)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เป็นน้ำมันที่ได้จากการปรุงแต่งคุณภาพ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ที่ได้จากการกลั่นน้ำมันโดยตรง หรืออาจได้จากการแยกก๊าซธรรมชาติเหลว 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น้ำมันเชื้อเพลิงที่เบาที่สุดที่ได้จากการกลั่นน้ำมัน ส่วนที่เรียกว่า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แนฟ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(Naphtha)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ช่วงจุด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เดือดอยู่ระหว่าง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30-200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เพื่อให้ได้น้ำมันที่มีคุณภาพและเพียงพอต่อความต้องการ จึง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ต้องนำไป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ผ่านกระบวนการปรับปรุงคุณภาพ มี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4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 คือ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การเปลี่ยนแปลงโครงสร้างโมเลกุล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เพื่อให้มีคุณภาพของน้ำมันที่เหมาะสม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ต้องการในการใช้ประโยชน์ ได้แก่ การเปลี่ยนสภาพน้ำมันด้วยวิธีการแยกสลายด้วยสาร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เร่งปฏิกิริยา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(Catalytic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Reforming)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การแตกตัวของน้ำมัน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เป็นการเปลี่ยนโครงสร้างไฮโดรคาร์บอนในน้ำมันเบนซิน เพื่อ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เพิ่มปริมาณ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 ได้แก่ การเปลี่ยนสภาพน้ำมันด้วยความร้อน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(Thermal Reforming)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การเพิ่มขนาดของโมเลกุล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เป็นการเปลี่ยนสภาพของน้ำมันด้วยวิธีการรวม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โมเลกุล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(Alkylation)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การเพิ่มค่าออกเทนของน้ำมันเบนซิน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เพื่อให้ได้น้ำมันเบนซินที่มีคุณภาพตาม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นิยมใช้ คือ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เมทิลเทอร์เทีย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บิวทิล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อีเทอร์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(Methyl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Tertiary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Butyl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Ether)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เรียกย่อว่า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MTBE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สารเพิ่ม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ที่ทำให้ไม่เกิดมลภาวะ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การผลิตน้ำมันเบนซินในประเทศไทย จะเลือกใช้กระบวนการที่แตกต่างกันไป ขึ้นอยู่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กับวัตถุดิบ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และปริมาณการผลิตของแต่ละโรงกลั่น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น้ำมันเบนซินเป็นน้ำมันเชื้อเพลิงสำหรับเครื่องยนต์เบนซิน เพื่อให้เหมาะสมในการใช้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เป็นเชื้อเพลิง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ของเครื่องยนต์เบนซิน ซึ่งในปัจจุบันได้ออกแบบให้มีกำลังสูง และทำงานหนักมาก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เบนซินต้องมีคุณสมบัติที่เหมาะสม มิฉะนั้นจะมีผลกระทบต่อเครื่องยนต์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85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7692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คุณสมบัติ</a:t>
            </a: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ที่สำคัญที่ของน้ำมันดีเซล</a:t>
            </a:r>
            <a:r>
              <a:rPr 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การติดไฟ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(Ignition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Quality)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การลุกติดไฟจะยังไม่เกิดขึ้นในทันที เมื่อน้ำมันดีเซล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พ่นฉีด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เข้าไปในห้องเผาไหม้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จะเกิดขึ้นหลังจากช่วงระยะเวลาหนึ่งที่เรียกว่า ระยะเวลาถ่วงติด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ไฟ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(Ignition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Delay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Period)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ระยะเวลานี้จะขึ้นอยู่กับการออกแบบของเครื่องยนต์ และองค์ประกอบ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ของไฮโดรคาร์บอน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ที่มีอยู่ในน้ำมันดีเซล คุณภาพการจุดติดไฟของน้ำมันดีเซลพิจารณาได้จากค่าซี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ต่ำแสดงว่าจุดระเบิดได้ช้า จะทำให้มีการสะสมของน้ำมันดีเซลอยู่ในห้องเผาไหม้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เมื่อเกิดการ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ลุกไหม้จึงมีการเผาไหม้อย่างรุนแรง ค่าซีเท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แสดงว่า จุดระเบิดได้เร็ว มีผลทำให้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9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3302433"/>
            <a:ext cx="3230880" cy="1859280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03200" y="5161713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แสดงการเปรียบเทียบการเพิ่มคุณสมบัติน้ำมันดีเซล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ลุก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ติดไฟเร็ว กับน้ำมันเบนซินต้านการน็อก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7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2729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อัตรา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Cetane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Number)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เทนนัม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เบอร์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(CN)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ค่าที่ใช้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วัดคุณภาพ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ของน้ำมันดีเซลในการติดไฟ ค่าซี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เทนนัม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เบอร์ควรให้สูงพอกับความเร็วรอบของ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ทำให้การติดเครื่องยนต์ง่าย ไม่เกิดการน็อก และเป็นการประหยัดการใช้เชื้อเพลิงด้วย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หาค่าซีเทนของน้ำมันดีเซลกระทำได้จากห้องทดสอบ โดยการใช้น้ำมันเดิน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เครื่องยนต์ดีเซล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มาตรฐานสูบเดียว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(CFR)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ที่ปรับอัตราการอัดตัวได้ และนำผลที่ได้มาเปรียบเทียบกับ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น้ำมันมาตรฐาน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ที่มีส่วนผสมของ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นอร์มัล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ซี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[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Normal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Cetane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16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34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)]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ซึ่งลุกติดไฟได้ง่าย ให้มีค่าซี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และใช้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เฮป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เมทิลโนแนน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Heptamethyl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Nonane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ลุกติดไฟยาก มีค่าซี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ดีเซลที่มีค่าซี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จะมีคุณสมบัติการป้องกันการน็อกได้ดี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เท่ากับน้ำมัน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มาตรฐานที่มีส่วนผสม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มัล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โดยปริมาตร กับ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เฮป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เมทิลโนแนน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ปริมาตร ค่าซี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เทนหา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นอร์มัล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+ 0.15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เฮป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เมทิลโนแนน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หาค่าซีเท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นด้วย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เครื่องยนต์สิ้นเปลืองเวลาและค่าใช้จ่าย จึงมีการพัฒนาใช้วิธี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คำนวณจาก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สูตรความสัมพันธ์ระหว่างความถ่วงเอพีไอ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(API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Gravity)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กับช่วงกลั่นกลาง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Mid-Boiling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Point)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นำไปเทียบกับข้อมูลจากโนโมกราฟของ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ASTM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D976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29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63928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5631849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แสดงโนโมกราฟสำหรับการประมาณหาค่าดัชนีซี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9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67" y="1483889"/>
            <a:ext cx="3822065" cy="41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20396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การระเหย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(Volatility)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น้ำมันดีเซลจัดอยู่ในประเภทสารระเหยช้า เมื่อเทียบ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 ช่วงจุดเดือดของน้ำมันดีเซล มีค่าอยู่ประมาณ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138-385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(280-725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°F)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ระเหยตัวของน้ำมันดีเซลมีความสำคัญต่อการทำงานของเครื่องยนต์ดีเซลที่มีรอบสูง ถ้า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น้ำมันระเหย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ตัวช้าจะทำให้น้ำมันฉีดเป็นฝอยไม่ดี แต่ถ้าระเหยง่ายเกินไปก็จะ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เกิดเวเพอร์ล็อก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 น้ำมันดีเซลจัดได้ว่ามีการระเหยตัวช้าเมื่อเทียบกับน้ำมันเบนซิน ความสามารถของการ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ระเหยวัด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ได้จากการกลั่น ช่วงของการกลั่นของน้ำมันควรจะต่ำที่สุดโดยไม่ทำให้คุณสมบัติด้านจุดวาบ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ไฟการ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ลุกติดไฟ ค่าความร้อน ตลอดจนความหนืดเสียไป อุณหภูมิที่กลั่นออกมา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มีค่าสูง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เกินทำ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ให้เครื่องยนต์ติดยาก ถ้าอุณหภูมิที่กลั่นออกมา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มีค่าห่างกันมาก จะทำให้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ช่วงเวลาการ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อุ่นเครื่องนานขึ้น ส่วนอุณหภูมิที่กลั่น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และจุดสุดท้ายของการกลั่นมีค่าต่ำ จะช่วยลดการ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เกิดเขม่า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และสิ่งสกปรกของน้ำมันเครื่อง และช่วยลดการเกิดควันได้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ป้องกันมิให้น้ำมันมีจุดเดือดสูงเกินไป จึงไม่มีข้อกำหนดเกี่ยวกับอุณหภูมิการกลั่น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90%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โดยปริมาตรไว้ไม่ให้สูงกว่า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357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48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66701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ความหนาแน่นและความหนืด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ของน้ำมันดีเซลหมุนเร็วที่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ควรอยู่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ในช่วง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0.81-0.87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น้ำมันดีเซลที่มีความหนาแน่นต่ำกว่า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0.81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อาจทำให้เครื่องยนต์กำลังตก ถ้าความ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หนาแน่นของ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น้ำมันสูงกว่า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0.87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อาจทำให้เกิดปัญหาควันดำได้ ความหนืด หรือความข้นใสของน้ำมัน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ละอองน้ำมันที่ฉีดออกมาจากหัวฉีด น้ำมันดีเซลมีความหนืดสูง ทำให้การฉีดเป็นฝอยไม่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ละออง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น้ำมันมีขนาดใหญ่ น้ำมันจะพุ่งออกไปไกลและไม่กระจายเป็นละอองฝอย ทำให้น้ำมันรวม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กับอากาศ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ไม่ดี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การเผาไหม้ไม่สมบูรณ์ เครื่องยนต์กำลังตก น้ำมันที่มีความหนืดต่ำไป จะทำให้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น้ำมันที่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พ่นออกมาเป็นละอองละเอียดมากเกินไป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เผาไหม้ก็จะไม่ดีเท่าที่ควร กำลังและ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ประสิทธิภาพของ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เครื่องยนต์ตกเช่นกัน น้ำมันดีเซลใสจะให้การหล่อลื่นไม่ดี โดยเฉพาะอย่างยิ่งในชุดลูกปั๊มที่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อาศัยการ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หล่อลื่นจากน้ำมันดีเซลเท่านั้น น้ำมันดีเซลมักจะมีความหนืดอยู่ในช่วง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1.8-4.1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เซน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ติส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โตก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40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en-US" sz="2000" baseline="30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27107"/>
              </p:ext>
            </p:extLst>
          </p:nvPr>
        </p:nvGraphicFramePr>
        <p:xfrm>
          <a:off x="3411537" y="3603761"/>
          <a:ext cx="2346325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2346960" imgH="2055876" progId="">
                  <p:embed/>
                </p:oleObj>
              </mc:Choice>
              <mc:Fallback>
                <p:oleObj r:id="rId4" imgW="2346960" imgH="205587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7" y="3603761"/>
                        <a:ext cx="2346325" cy="205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203200" y="5659573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แสดงการเปรียบเทียบละอองน้ำมันดีเซลที่ความหนืดต่างกัน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80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ปริมาณกำมะถัน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(Sulfur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Content)</a:t>
            </a:r>
            <a:r>
              <a:rPr lang="th-TH" sz="20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น้ำมันดีเซลจะมีปริมาณกำมะถันมากหรือน้อยขึ้นอยู่กับชนิดของน้ำมันดิบและกระบวนการในการผลิต เมื่อน้ำมันดีเซลเผาไหม้กำมะถันจะเปลี่ยนสภาพกลายเป็นก๊าซ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ซัลเฟอร์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ไดออกไซด์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(SO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และก๊าซ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ซัลเฟอร์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ไตรออกไซด์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(SO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ก๊าซดังกล่าว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เมื่อรวมตัวกับไอน้ำในไอเสียหรือในอากาศที่เกิดเป็น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กรดซัล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ฟูริก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(H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ที่มีฤทธิ์กัดกร่อนได้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และจะทำให้ปริมาณฝุ่นละอองในไอเสียสูงขึ้น ดังนั้นจึงได้มีการควบคุมโดยการลดปริมาณกำมะถัน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ในน้ำมันดีเซลลง เพื่อแก้ปัญหามลภาวะในอากาศ</a:t>
            </a:r>
            <a:endParaRPr lang="en-US" sz="20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	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กากคาร์บอน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(Carbon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Residues)</a:t>
            </a:r>
            <a:r>
              <a:rPr lang="th-TH" sz="20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กากที่เหลือจากการเผาที่อุณหภูมิสูงภายใต้สุญญากาศเป็นเวลานาน 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ถ้ากากคาร์บอนเหลือมากจะเป็นคราบติดอยู่ในห้องเผาไหม้ มีควันออกมากและเขม่ามาก กากคาร์บอนที่แข็งจะเป็นอันตรายต่อชิ้นส่วนของเครื่องมากกว่ากากคาร์บอนที่อ่อนที่อาจจะเข้าไปเจือปนในน้ำมันเครื่องภายในห้องเพลาข้อเหวี่ยง</a:t>
            </a:r>
            <a:endParaRPr lang="en-US" sz="20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เถ้าเขม่า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(Ash)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ส่วนกากที่ไม่ไหม้ไฟจำนวนน้อยที่พบในน้ำมันดีเซล เถ้าเขม่าถ้ามีมากจะเป็นเหตุให้กระบอกสูบ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เกิดการสึกหรอเร็วมาก</a:t>
            </a:r>
            <a:endParaRPr lang="en-US" sz="20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6.	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น้ำและสิ่งสกปรก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(Water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and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Sediment)</a:t>
            </a:r>
            <a:r>
              <a:rPr lang="th-TH" sz="20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เป็นผลมาจากการขนถ่ายและเก็บรักษาน้ำมันดีเซล ตั้งแต่จากโรงกลั่นจนกระทั่งถึงหัวฉีดน้ำมันดีเซลในเครื่องยนต์ น้ำจะทำให้หม้อกรองน้ำมันดีเซลอุดตัน และทำให้ระบบน้ำมันดีเซลเกิดการกัดกร่อน ส่วนสิ่งสกปรกนั้นจะทำให้หม้อกรองและนมหนูหัวฉีดน้ำมันดีเซลอุดตัน และยังทำให้เกิดการสึกหรอในระบบน้ำมันดีเซลและเครื่องยนต์อีกด้วย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58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243735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7.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จุดไหลเท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(Pour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Point)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อุณหภูมิต่ำสุดที่น้ำมันยังเป็นของเหลวที่สามารถไหล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ใช้น้ำมันในที่ที่อุณหภูมิต่ำ เช่น ห้องเย็น หรือโรงน้ำแข็ง จะต้องใช้น้ำมันที่มีจุดไหลเทต่ำ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กว่าอุณหภูมิ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 น้ำมันดีเซลมีองค์ประกอบของน้ำมันดิบที่เป็นพวกพาราฟิน อาจแยกตัวออกเป็นไขทำ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ให้ทางเดิน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ของน้ำมันดีเซลอุดตัน ทำให้เครื่องยนต์ทำงานผิดปกติ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สี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(Color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ASTM)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สีของน้ำมันดีเซลไม่ได้เป็นสิ่งสำหรับพิจารณาคุณภาพของน้ำมัน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ได้กำหนดไว้ให้อยู่ในมาตรฐานของ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ASTM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น้ำมันดีเซลมิได้มีการผสมสีลงไป เป็นสีที่เกิดขึ้น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เองตาม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 ขึ้นอยู่กับกระบวนการกลั่นและแหล่งของน้ำมันดิบ สีของน้ำมันนี้อาจเปลี่ยนแปลง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มีสีเข้มขึ้น ถ้าเก็บไว้นานๆ แต่ก็มิได้ทำให้คุณสมบัติด้านการเผาไหม้เปลี่ยนแปลงไป ถ้ามีสี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เขียวหรือ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คล้ำอาจมีการปลอมปน ถ้านำมาใช้อาจก่อให้เกิดปัญหาแก่เครื่องยนต์ได้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9.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ค่าความร้อน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(Heat)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จากการเผาไหม้น้ำมันดีเซล จะมีค่าประมาณ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9,191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กิโลแคลอรี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ลิตร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ค่าความร้อนใช้เปรียบเทียบกับความร้อนของเชื้อเพลิงชนิดอื่นๆ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9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6" y="4173378"/>
            <a:ext cx="3335868" cy="2067246"/>
          </a:xfrm>
          <a:prstGeom prst="rect">
            <a:avLst/>
          </a:prstGeom>
        </p:spPr>
      </p:pic>
      <p:sp>
        <p:nvSpPr>
          <p:cNvPr id="15" name="กล่องข้อความ 14"/>
          <p:cNvSpPr txBox="1"/>
          <p:nvPr/>
        </p:nvSpPr>
        <p:spPr>
          <a:xfrm>
            <a:off x="203200" y="6236298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55600" algn="l"/>
                <a:tab pos="541338" algn="l"/>
              </a:tabLst>
            </a:pP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แสดงส่วนประกอบระบบน้ำมันดีเซลที่ต้องใช้น้ำมันดีเซลที่มีคุณภาพ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02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742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เติมแต่งและปรับปรุงคุณภาพในน้ำมันดีเซล </a:t>
            </a:r>
            <a:endParaRPr lang="en-US" sz="2000" dirty="0">
              <a:solidFill>
                <a:srgbClr val="00B05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สารเติมแต่งในน้ำมันดีเซลมีอยู่หลายชนิดด้วยกัน การที่จะใช้สารเติมแต่งชนิดใดบ้าง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นั้นขึ้นอยู่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กับคุณภาพของน้ำมันดีเซลที่ผลิตได้และคุณสมบัติที่ต้องการ เช่น จากกระบวนการในการ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ผลิตน้ำมันที่มีค่าซี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ต้องการน้ำมันที่มีซีเท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จึงต้องมีการผสมเพิ่ม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เพิ่มค่าซีเท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สารเติมแต่งที่สำคัญของน้ำมันดีเซล คือ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เพิ่มค่าซี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Cetane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lmprover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เพื่อเป็นการเพิ่มคุณภาพของน้ำมันในด้านของการจุดระเบิดด้วยตัวเองได้เร็ว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เพิ่มค่าซี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เป็นสารในกลุ่มของไน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เตรต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ไน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เตรต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ออกไซด์ จึงทำให้เวลาถ่วงติดไฟสั้น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ลงจุด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ระเบิดและเผาไหม้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ไหม้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เร็วขึ้น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ข้อดีของค่าซีเท</a:t>
            </a:r>
            <a:r>
              <a:rPr lang="th-TH" sz="2000" b="1" dirty="0" err="1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endParaRPr lang="en-US" sz="20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ทำให้เครื่องยนต์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สตาร์ต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ติดง่าย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ลดปริมาณมลพิษในไอเสีย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ลดเสียงดังในการทำงานของ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</a:t>
            </a:r>
            <a:endParaRPr lang="th-TH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th-TH" sz="20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ดีเซลที่มีค่าซีเท</a:t>
            </a:r>
            <a:r>
              <a:rPr lang="th-TH" sz="2000" b="1" dirty="0" err="1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en-US" sz="2000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เครื่องยนต์ติดง่าย เดินเรียบไม่สะดุด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การเผาไหม้สมบูรณ์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เครื่องยนต์สะอาด เขม่าน้อยลง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ป้องกันการสึก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62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289619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ประหยัดน้ำมัน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อายุการใช้งานเครื่องยนต์ยาวนาน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ยืดอายุการใช้งานน้ำมันเครื่อง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ลดสภาวะมลพิษในสิ่งแวดล้อม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สารชะล้างทำความสะอาด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(Detergent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Additive)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หลังจากการใช้เครื่องยนต์ไประยะ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หนึ่งก็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จะเกิดสิ่งสกปรกจับที่ปลายนมหนูหัวฉีด มีลักษณะเป็นคาร์บอนแข็ง สิ่งสกปรกเหล่านี้จะไปกีด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ขวางการ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ไหลของน้ำมันดีเซล ทำให้อัตราการฉีด ความละเอียดของละอองน้ำมัน และจังหวะการ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ฉีดเปลี่ยนแปลง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 ส่งผลให้การเผาไหม้ไม่สมบูรณ์ สมรรถนะการทำงานของเครื่องยนต์ต่ำลงและ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มีมลพิษ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ไอเสียเพิ่มขึ้น ดังนั้นจึงต้องสารเติมแต่งประเภทชะล้างทำความสะอาดผสมในน้ำมัน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ควบคุมหรือลดปริมาณสิ่งสกปรกให้เหลือน้อยที่สุด เพื่อประสิทธิภาพในการใช้งานของเครื่องยนต์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27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518592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ตาราง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แสดงคุณสมบัติของน้ำมันดีเซลต่อการใช้งาน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47" y="1767382"/>
            <a:ext cx="4685506" cy="3249556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203200" y="5016938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เลือกชนิดของน้ำมันดีเซลไม่มีปัญหาเหมือนน้ำมันเบนซิน เพราะสถานีบริการ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จำหน่ายน้ำมันดีเซลหมุนเร็วเท่านั้น ส่วนน้ำมันดีเซลหมุนช้าหรือน้ำมันขี้โล้ บริษัทจำหน่าย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น้ำมันมัก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ขายโดยตรงแก่โรงงานอุตสาหกรรม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ข้อควรระวัง คือ เนื่องจากในปัจจุบันไม่ว่าจะเป็นรถยนต์นั่งส่วนบุคคลหรือรถบรรทุก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ทั้งหลายมี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การใช้เครื่องยนต์ทั้งเครื่องยนต์เบนซินและเครื่องยนต์ดีเซล ดังนั้นช่องเติมน้ำมันของ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รถยนต์ควร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มีป้ายบอกให้ชัดเจนว่าใช้น้ำมันชนิดใด หากใช้น้ำมันผิดชนิดกันจะทำให้เกิดปัญหาแก่เครื่องยนต์ได้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67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0598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คุณสมบัติ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ของน้ำมันเบนซินที่สำคัญ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ค่า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ออกเทนของน้ำมันเบนซิน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สารประกอบไฮโดรเจนที่มีอยู่ในน้ำมันเบนซินนั้นส่วนใหญ่ประกอบด้วย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เฮปเทน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และออก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เหล่านี้เมื่อได้รับความร้อนจะลุกติดไฟได้ ถ้าทำให้น้ำมันระเหยเป็นไอแล้วผสมกับอากาศที่ถูก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อัดใน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กระบอกสูบ และจุดด้วยประกายไฟจะทำให้เกิดการระเบิดได้ สารไฮโดรคาร์บอนที่มี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การป้องกันการน็อกของเครื่องยนต์ได้ดี คือ ไอโซออก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Iso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Octane)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ไอโซออก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18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เชื้อเพลิงที่ได้จากการกลั่นน้ำมัน มีคุณสมบัติในการต้านทานการน็อกดีที่สุด กำหนดให้มีค่า</a:t>
            </a:r>
            <a:b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ส่วน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นอร์มัลเฮปเทน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16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เป็นเชื้อเพลิงที่ได้จากการกลั่นน้ำมัน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เช่นกันแต่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ไม่มีคุณสมบัติในการต้านทานการน็อก จึงกำหนดให้มีค่าอัตราออก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08" y="4025708"/>
            <a:ext cx="2942584" cy="12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น้ำมันก๊าด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หรือที่เรียกว่า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เค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Kerosine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เป็นน้ำมันเชื้อเพลิงที่ได้จากการกลั่น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จุดเดือดอยู่ในช่วง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140-300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สมัยก่อนนิยมใช้น้ำมันก๊าดไปจุดตะเกียงให้แสงสว่าง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ปัจจุบันน้ำมันก๊าด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ได้ถูกนำไปใช้ประโยชน์อย่าง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อีก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มากมาย เช่น ใช้เป็นเชื้อเพลิงสำหรับเครื่องบิน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ใบพัดเครื่องบิน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ไอพ่น อุตสาหกรรมเซรา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ตู้เย็นน้ำมันก๊าด นำไปเป็นส่วนผสมในยาฆ่าแมลง น้ำมันชัก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 ส่วนผสมสำหรับน้ำยาทำความสะอาด นอกจากนั้นยังใช้เป็น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ความร้อนในการ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บ่มใบ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ยาสูบและอบพืชผลอีกด้วย น้ำมันก๊าดที่มีคุณภาพดี จะต้องให้ค่าความร้อนสูง ให้แสงสว่างมาก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และมีจุด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ควันสูง โดยทั่วไปน้ำมันก๊าดจะมีช่วงจุดเดือดประมาณ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151-216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ค่าความร้อนทาง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2,730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กิโล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จูล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กิโลกรัม จุดวาบไฟประมาณ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น้ำมันก๊าดแบ่งออกได้เป็น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น้ำมันก๊าดที่ใช้ให้ความร้อนและแสงสว่าง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น้ำมันก๊าดที่ใช้กับเครื่องยนต์ หรือเครื่องบิน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คุณสมบัติที่สำคัญของน้ำมันก๊าด</a:t>
            </a:r>
            <a:r>
              <a:rPr 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จุดควัน</a:t>
            </a:r>
            <a:r>
              <a:rPr lang="th-TH" sz="2000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ใช้วัดคุณภาพในการให้แสงสว่างของน้ำมันก๊าด น้ำมันก๊าดที่มีจุดควันสูงย่อม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ให้แสง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สว่างได้ดีกว่า วิธีการหา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ควัน คือ นำน้ำมันก๊าดใส่ในตะเกียงมาตรฐานแล้วจุดไฟ วัดความ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เปลวไฟที่สูงสุดโดยไม่มีควันออกมาเป็นมิลลิเมตร โดยทั่วไปกำหนดจุดควันของน้ำมันก๊าดจะต้องมีค่าไม่ต่ำกว่า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มิลลิเมตร และน้ำมันก๊าดสำหรับเครื่องบิน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กำหนดจุดควันของ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น้ำมันจะต้อง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มีค่าไม่ต่ำกว่า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18-20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มิลลิเมตร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น้ำมันก๊าซ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08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00812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สีน้ำมันก๊าด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ปกติแล้วน้ำมันก๊าดที่ได้จากกระบวนการกลั่นน้ำมันจะปราศจากสี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ผู้ผลิตได้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เติมสีน้ำเงินลงไปเพื่อเป็นการป้องกันการปลอมปนกับชนิดอื่น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ข้อควรระวัง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อย่านำน้ำมันก๊าดไปผสมกับน้ำมันชนิดอื่นเพื่อใช้งาน เช่น น้ำมันเบนซิน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 ฯลฯ เพราะจะทำให้คุณภาพต่ำลง และเมื่อมีกลิ่นผิดปกติจากน้ำมันก๊าด เช่น 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กลิ่นน้ำมัน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 ฯลฯ ห้ามนำน้ำมันนั้นไปใช้โดยเด็ดขาดเพราะอาจทำให้ระเบิด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คุณสมบัติของน้ำมันก๊าดที่ใช้ในการเผาไหม้และค่าความ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น้ำมันก๊าซ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7" y="3275656"/>
            <a:ext cx="3640666" cy="30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6694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(Residual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Fuels)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เป็นผลิตภัณฑ์อีกชนิดหนึ่งที่ได้จากการกลั่นปิโตรเลียม เป็นส่วน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ที่หนัก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ที่สุดของการกลั่นน้ำมันดิบ ที่เหลือจากการกลั่นน้ำมันเชื้อเพลิงชนิดอื่นๆ ส่วนนี้จะไม่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ไอและเหลืออยู่ก้นหอกลั่น น้ำมันเตาเป็นเชื้อเพลิงสำหรับเตาหม้อน้ำและเตาเผา หรือเตา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หลอมโรงงาน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 เครื่องกำเนิดไฟฟ้าขนาดใหญ่ เครื่องยนต์เรือ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ทะเลขนาดใหญ่ ทั้งนี้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เนื่องจากน้ำมัน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เตามีราคาถูกเชื้อเพลิงชนิดอื่น และให้ความร้อนทางเชื้อเพลิงได้ดี น้ำมันเตา มีชื่อเรียก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ออกไป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Burner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Fuel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Furnace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Stove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Bunker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 น้ำมันเตาที่ใช้อยู่มีหลาย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ชนิดทั้งนี้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ขึ้นอยู่กับความข้นใสของน้ำมันเตา น้ำมันเตาที่มีคุณภาพสูงจะมีความข้นใสต่ำกว่า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คุณสมบัติที่สำคัญของน้ำมันเตา</a:t>
            </a:r>
            <a:r>
              <a:rPr 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(Viscosity)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เป็นคุณสมบัติที่สำคัญของน้ำมันเตาที่จะต้องพิจารณา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 การสูบส่ง และการเผาไหม้ของน้ำมันเตา ความหนืดเป็นเครื่องแสดงถึงอัตราการไหล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เตาและความยากง่ายต่อการที่จะถูกฉีดออกจากหัวฉีดให้เป็นฝอยละเอียด ความหนืด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เตาจะลดลงหรือใสขึ้นเมื่ออุณหภูมิเปลี่ยน ถ้าน้ำมันเตาข้นมากเกินไปจะเกิดปัญหาการสูบ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ด้วยปั๊ม กล่าวคือ อัตราการสูบส่งอาจไม่เป็นได้ตามความต้องการ หัวฉีดไม่อาจฉีดน้ำมันให้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เป็นฝอย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ละเอียดได้ดี การจุดติดเตายากขึ้น นอกจากนี้ความหนืดของน้ำมันเตายังมีผลต่อปริมาณ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เตาที่ออกจากหัวฉีด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ต่อมุมของฝอยน้ำมันที่ฉีดออกไป การใช้น้ำมันเตาให้มี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ประสิทธิภาพจำเป็นต้อง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มีการอุ่นให้ร้อนพอเหมาะกับการสูบส่ง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และการฉีดน้ำมันเตาให้เป็นฝอยละเอียด ซึ่ง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ให้การเผาไหม้ดี ไม่เกิดควันและเขม่าในบริเวณเตา ปล่องไม่เกิดกาก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ตามผนัง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เตาถ้า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ไม่มีอุปกรณ์ในการอุ่นน้ำมันเตาก็จำเป็นต้องใช้น้ำมันเตาใสจะช่วยลดปัญหาที่กล่าว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มาแล้ว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น้ำมันเตา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06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876785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เตาต้องฉีดออกจากหัวฉีดเป็นฝอยละเอียดเพื่อผสมหรือรวมตัวกับ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ออกซิเจนใน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อากาศได้ทั่วถึงกัน การเผาไหม้จึงจะสมบูรณ์ ให้ความร้อนสูง ปราศจากควันเขม่า ความหนืด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ที่หัวฉีดจึงเป็นสิ่งสำคัญ หัวฉีดที่ใช้กับน้ำมันเตาโดยทั่วไปแบ่งได้เป็น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แบบ แต่ละ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แบบต้องการ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ความหนืดของน้ำมันเตาต่างๆ กัน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ความหนืดน้ำมันเตาที่หัวฉีดแบบต่างๆ </a:t>
            </a:r>
            <a:endParaRPr lang="th-TH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น้ำมันเตา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86" y="2705744"/>
            <a:ext cx="5719028" cy="1236134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203200" y="3946019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กำมะถัน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(Sulfur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Content)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เมื่อเผาไหม้จะรวมกับออกซิเจนในอากาศ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กลายเป็น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ซัลเฟอร์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ไดออกไซด์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(SO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จะทำปฏิกิริยากับออกซิเจนในอากาศ จะก่อให้เกิดปัญหาที่สำคัญ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ปฏิกิริยากับขี้เถ้าในน้ำมันเตา เกิดเป็นคราบเขม่าเกาะติดตามหลอดหม้อน้ำในบริเวณที่มี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อุณหภูมิสูงๆ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ทำให้เกิดการกัดกร่อนหลอดหม้อน้ำ และทำให้คุณภาพการถ่ายเทความร้อนลดลงได้ และทำ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ให้เกิด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การกรัดกร่อนชิ้นส่วนโลหะของหม้อไอน้ำ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03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51174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ค่าความร้อน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(Heating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Value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or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Calorific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Value)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ของน้ำมันเตาที่มีหน่วยเป็นบีที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ยูต่อ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ปอนด์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(BTU/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lb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หรือกิโลแคลอรีต่อกิโลกรัม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(Kcal/kg)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BTU/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lb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ค่าความร้อนน้ำมัน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สามารถนำไปคำนวณหาประสิทธิภาพการเผา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ไหม้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ความสิ้นเปลืองของเชื้อเพลิงได้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ตะกอนและน้ำ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(Sediment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and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Water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Content)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ตะกอน ได้แก่ สารหรือ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ของแข็งที่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ไม่ละลาย สิ่งเหล่านี้จะติดมากับน้ำมันดิบหรือเป็นสิ่งตกค้างที่อยู่กับน้ำมันเตา ส่วนน้ำอาจเกิด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ขนส่งหรือจากความชื้นในอากาศ ถ้ามีตะกอนในน้ำมันเตามากเกินไป อาจเกิดการสะสมในถัง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ให้หม้อกรองน้ำมันเตาอุดตัน รูหัวฉีดอุดตันหรือสึกหรือเร็วเกินไปได้ การไหลของน้ำมันเตาจาก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ยังหัวฉีดไม่สะดวก ถ้ามีน้ำมากจะสะสมอยู่ก้นถัง มีส่วนทำให้เกิดสนิมกัดกร่อนก้นถัง ถ้ามี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ตะกอนรวมกันมากๆ อาจเกิดเป็นตะกอนโคลน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ขจัดปัญหาจากตะกอนและน้ำมันเตา ทำได้โดยการระบายน้ำออกจากก้นถังเก็บ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และถัง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น้ำใช้งานทุกๆ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1-2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สัปดาห์ ส่วนหม้อกรองน้ำมันเตาควรทำความสะอาดทุกๆ สัปดาห์ ส่วนใน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ถังใช้งานประจำวัน ควรมีการล้างทำความสะอาดภายในอย่างน้อยทุกๆ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น้ำมันเตา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945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6186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5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เถ้า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(Ash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Content)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สารอนินท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รีย์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ที่ไม่สามารถเผาไหม้ได้หมด ยังเหลือตกค้าง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ที่จะทำให้เกิดเถ้ามาจากพวกเกลือของโลหะที่มีอยู่ในน้ำมันดิบตามธรรมชาติ หรือจาก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สนิมใน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ถังน้ำมันและจากพวกของแข็งต่างๆ ที่อาจติดมากับน้ำมันเตาในระหว่างกรรมวิธีการผลิต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น้ำมันปริมาณ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เถ้าในน้ำมันเตาจะมีน้อยกว่า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0.2%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โดยน้ำหนัก อันตรายจากเถ้าในน้ำมันเตา คือ ทำให้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กัดกร่อนหลอดน้ำในบริเวณอุณหภูมิสูงๆ ตามหลอดซูเปอร์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ฮีต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(Super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Heat)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ทำให้อายุการใช้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งานสั้น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ลง ประสิทธิภาพการถ่ายเทความร้อนลดลง ถ้าเกาะหนามากอาจทำให้ก๊าซร้อนผ่านไม่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สะดวก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อาจมีผลต่อผลิตภัณฑ์สำเร็จรูปพวกแก้ว เซรา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มิก</a:t>
            </a:r>
            <a:endParaRPr lang="th-TH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ส่วนประกอบและคุณสมบัติของน้ำมัน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น้ำมันเตา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69" y="3606801"/>
            <a:ext cx="5362262" cy="2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253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แอลกอฮอล์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(Alcohol)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ได้ถูกนำมาใช้เป็นเวลานานแล้ว เนื่องจากเชื้อเพลิงที่ได้จาก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ราคาสูงขึ้นและหายาก จึงได้มีการนำเอาเชื้อเพลิงแบบใหม่ๆ มาทดลองใช้กับเครื่องยนต์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แอลกอฮอล์ได้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ถูกนำมาเป็นเชื้อเพลิงสำหรับ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แก๊ส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โดยการผสมกับน้ำมันแก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แล้วจึง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นำไปใช้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งานการผลิตแอลกอฮอล์ เพื่อใช้เป็นเชื้อเพลิงมีอยู่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ชนิด คือ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เอทิลแอลกอฮอล์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(Ethyl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Alcohol)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หรือเอทา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(Ethanol)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มีสูตรทางเคมี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OH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ทานอล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สามารถผลิตขึ้นจากวัตถุดิบที่เป็น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ชีว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มวลประเภทที่มีสารแป้งหรือ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ชีว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มวลที่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ให้คาร์โบไฮเดรต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ในรูปแป้ง น้ำตาล และเซลลูโลส เช่น เศษวัสดุทางการเกษตร ไม้ เป็นต้น พืช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นำมาพัฒนาเพื่อใช้ผลิตเอทิลแอลกอฮอล์ที่สำคัญ ได้แก่ อ้อย มันสำปะหลัง ข้าวฟ่างหวาน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ทานอล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เป็นสารอินทรีย์เคมีที่นำมาใช้ประโยชน์ในอุตสาหกรรมประเภทต่างๆ เช่น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ใช้เป็นเชื้อเพลิงสำหรับเครื่องยนต์เบนซิน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ใช้ในการผลิตเครื่องดื่มที่มีแอลกอฮอล์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ใช้เป็นสารเคมีโดยตรง เช่น ใช้เป็นตัวละลาย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ใช้ผลิตสารเคมีประเภทอื่นๆ เช่น ผลิตน้ำหอม เครื่องสำอาง อาหาร ยา สารเคลือบ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ผิว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การทดลองใช้แอลกอฮอล์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15-20%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มาผสมกับน้ำมันเบนซินชนิดพิเศษ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หรือเบนซิน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ธรรมดาสามารถใช้กับเครื่องยนต์เบนซินได้ดี โดยไม่ต้องดัดแปลงเครื่องยนต์แต่ประการใด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203199" y="745538"/>
            <a:ext cx="3132667" cy="579399"/>
            <a:chOff x="203199" y="745538"/>
            <a:chExt cx="3132667" cy="579399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sp>
          <p:nvSpPr>
            <p:cNvPr id="11" name="กล่องข้อความ 10"/>
            <p:cNvSpPr txBox="1"/>
            <p:nvPr/>
          </p:nvSpPr>
          <p:spPr>
            <a:xfrm>
              <a:off x="732433" y="770939"/>
              <a:ext cx="22647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000" b="1" dirty="0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น้ำมันแอลกอฮอล์</a:t>
              </a:r>
              <a:endParaRPr lang="th-TH" sz="3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7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2280637"/>
          </a:xfrm>
          <a:prstGeom prst="roundRect">
            <a:avLst>
              <a:gd name="adj" fmla="val 40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เมทิลแอลกอฮอล์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(Methyl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Alcohol)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หรือเมทา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(Methanol)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มีสูตรทางเคมี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CH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OH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เป็นแอลกอฮอล์อีกชนิดหนึ่งที่สามารถนำมาใช้เป็นเชื้อเพลิงได้ แต่มีกรรมวิธีการผลิต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ที่แตกต่าง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ออกไปจากการผลิตเอทิลแอลกอฮอล์ วัตถุดิบที่สามารถนำมาใช้ผลิต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เมทิลแอลกอฮอล์ชนิด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 ได้แก่ ถ่านหินลิกไนต์ ไม้ และก๊าซธรรมชาติ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นำเอทา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ผสมกับน้ำมันเบนซินเรียกส่วนผสมนี้ว่า แก๊ส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โซฮอล์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(Gasohol)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หรือเบน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โซฮอล์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Benzohol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ทานอล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ที่มีความบริสุทธิ์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99.8%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ผสมลงในน้ำมันเบนซิน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พิเศษหรือ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เบนซินธรรมดา ในปริมาณไม่เกิน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จะใช้ได้ดีกับเครื่องยนต์เผาไหม้ภายในที่เคยใช้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 แต่ถ้าใช้เอทา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โดยตรงจะต้องลดความบริสุทธิ์ลงไปเหลือ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94%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แต่เครื่องยนต์ทำงาน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ได้ไม่ดีนัก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203199" y="745538"/>
            <a:ext cx="3132667" cy="579399"/>
            <a:chOff x="203199" y="745538"/>
            <a:chExt cx="3132667" cy="579399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sp>
          <p:nvSpPr>
            <p:cNvPr id="11" name="กล่องข้อความ 10"/>
            <p:cNvSpPr txBox="1"/>
            <p:nvPr/>
          </p:nvSpPr>
          <p:spPr>
            <a:xfrm>
              <a:off x="732433" y="770939"/>
              <a:ext cx="22647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000" b="1" dirty="0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น้ำมันแอลกอฮอล์</a:t>
              </a:r>
              <a:endParaRPr lang="th-TH" sz="3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7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296927"/>
          </a:xfrm>
          <a:prstGeom prst="roundRect">
            <a:avLst>
              <a:gd name="adj" fmla="val 25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ตาราง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การเปรียบเทียบคุณสมบัติของเบนซินและแอลกอฮอล์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203199" y="745538"/>
            <a:ext cx="3132667" cy="579399"/>
            <a:chOff x="203199" y="745538"/>
            <a:chExt cx="3132667" cy="579399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sp>
          <p:nvSpPr>
            <p:cNvPr id="11" name="กล่องข้อความ 10"/>
            <p:cNvSpPr txBox="1"/>
            <p:nvPr/>
          </p:nvSpPr>
          <p:spPr>
            <a:xfrm>
              <a:off x="732433" y="770939"/>
              <a:ext cx="22647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000" b="1" dirty="0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น้ำมันแอลกอฮอล์</a:t>
              </a:r>
              <a:endParaRPr lang="th-TH" sz="3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67" y="1826651"/>
            <a:ext cx="4859866" cy="3746444"/>
          </a:xfrm>
          <a:prstGeom prst="rect">
            <a:avLst/>
          </a:prstGeom>
        </p:spPr>
      </p:pic>
      <p:pic>
        <p:nvPicPr>
          <p:cNvPr id="8" name="รูปภาพ 7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6239933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20396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ไอของไอโซออก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ที่ผสมกับอากาศและถูกจุดระเบิดในเครื่องยนต์จะมีการระเบิดช้า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กว่าการ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นอร์มัลเฮปเทน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ได้มีการตั้งอัตราออก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(Octane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Rating)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เพื่อใช้ในการวัด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ติดไฟของน้ำมันเบนซิน หรือวัดปริมาณการ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น็อก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 โดยให้อัตราออกเทนข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อง</a:t>
            </a:r>
            <a:r>
              <a:rPr lang="th-TH" sz="2000" spc="-15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มัลเฮปเทน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(Normal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Heptane)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มีค่าเท่ากับ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และอัตราออกเทนของไอโซออก</a:t>
            </a:r>
            <a:r>
              <a:rPr lang="th-TH" sz="2000" spc="-15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เท่ากับ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100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การกำหนดอัตราออกเทนของน้ำมันเบนซินชนิดใดๆ ทำได้โดยการเปรียบเทียบการเผา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ไหม้ของน้ำมันเบนซิน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ของผสมที่มี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นอร์มัลเฮปเทน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กับไอโซออก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น้ำมันเบนซินมีค่า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หมายความว่า เมื่อมีการเผาไหม้ น้ำมันเบนซินนั้นจะมีผลในการเผาไหม้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เหมือนกับส่วนผสม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นอร์มัลเฮปเทน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กับไอโซออก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จะใช้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กับเครื่องยนต์ที่มีอัตราส่วนการอัดตัวสูง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ค่าออก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น้ำมันเบนซินเป็นตัวเลขที่แสดงถึงความสามารถในการต้านทานการ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น็อกใน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เครื่องยนต์เมื่อมีการเผาไหม้เกิดขึ้น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น้ำมันที่มีค่าออก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95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คุณสมบัตินี้จะเปรียบเทียบ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จากน้ำมัน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เชื้อเพลิงมาตรฐานที่มีส่วนประกอบของไอโซออก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ปริมาตรและ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นอร์มัลเฮป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5%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โดยปริมาตร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23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81952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ทดสอบหาค่าออกเทนของน้ำมันเบนซินมี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วิธี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ทดสอบทาง</a:t>
            </a:r>
            <a:r>
              <a:rPr lang="th-TH" sz="2000" b="1" spc="-15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ห้องปฏิบัติการ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Laboratory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Knock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Test)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โดยใช้เครื่องยนต์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มาตรฐานสูบ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เดียวที่สามารถปรับ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อัตราส่วน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อัดตัวได้ คือ จาก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ในการทดสอบนี้อาจจะ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เรียกว่าวิธี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CFR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(Coordinating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Research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Method)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วิธีการทดสอบของสมาคมทดสอบและวัสดุแห่ง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อเมริกา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(American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Society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Testing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and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Materials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ASTM)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ทดสอบน้ำมันเบนซินมี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RON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Research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Octane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Number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(F-1)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เป็นการวัดโดยใช้เครื่องยนต์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CFR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F-1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เป็นการวัดค่าการน็อกที่ภาระ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(load)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และความเร็วรอบที่รอบเครื่องยนต์ต่ำ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รอบต่อ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อุณหภูมิไอน้ำมันผสมต่ำประมาณ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125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°F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Motor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Octane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Number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เป็นการวัดโดยใช้เครื่องยนต์มาตรฐาน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CFR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F-2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เป็นการวัดค่าการน็อกที่ภาระสูง ความเร็วรอบเครื่องยนต์สูง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รอบต่อนาที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อุณหภูมิไอ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น้ำมันผสม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ทดสอบกับสภาพเครื่องยนต์จริงที่ใช้งาน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(Road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Octane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Number)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เป็นการวัด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จากสภาพ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จริงโดยใช้รถยนต์วิ่งบนถนนซึ่งความเร็วและภาระมีการเปลี่ยนแปลงอยู่ตลอดเวลา เพื่อให้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ได้ค่า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ใกล้เคียงกับความเป็นจริงมากที่สุด แต่วิธีนี้สิ้นเปลืองค่าใช้จ่ายมากและยุ่งยาก จึงไม่ค่อยนิยม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06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6609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น้ำมันเบนซินที่มีค่าออกเท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จะมีผลดีต่อการทำงานของเครื่องยนต์ 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ป้องกันการเสียหายจากการน็อกของเครื่องยนต์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การเผาไหม้ที่สมบูรณ์ให้พลังงานสูง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เครื่องยนต์สะอาด ปราศจากเขม่า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ประหยัดน้ำมันเบนซิน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อายุการใช้งานของเครื่องยนต์ยาวนานขึ้น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ยืดอายุการใช้งานของน้ำมันเครื่อง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ลดสภาวะมลพิษในสิ่งแวดล้อม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ช่วงจุดเดือดของน้ำมันเบนซิน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(Boiling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Point)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น้ำมันเบนซินที่ใช้สำหรับเครื่องยนต์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ทั่วไปมี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ช่วงจุดเดือดระหว่าง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38-214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(100-420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°F)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ความถ่วงจำเพาะ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dirty="0">
              <a:solidFill>
                <a:srgbClr val="00B05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น้ำมันเบนซินชนิดพิเศษหรือเบนซินซูเปอร์ จะมีค่าความถ่วงจำเพาะสูงกว่าน้ำมัน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เบนซินธรรมดา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เพราะมีการเพิ่มสารคุณภาพ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MTBE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ที่ผลิตจากเมทา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และไอโซ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บิวทิลีน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เพื่อเพิ่ม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ให้สูงขึ้น โดยทั่วไปค่าความถ่วงจำเพาะของน้ำมันเบนซินชนิดพิเศษมีค่าความ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ถ่วงจำเพาะประมาณ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0.743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น้ำมันเบนซินชนิดธรรมดามีค่าประมาณ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0.702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และคิดเทียบเป็นค่าความ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หนาแน่นก็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จะมีค่าอยู่ในช่วง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0.70-0.75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กิโลกรัม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ลิตร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91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การระเหย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(Volatility) 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ความสามารถในการระเหยตัวได้ของน้ำมันเบนซินในสภาวะที่กำหนด มีผลต่อการ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ทำงานของ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เครื่องยนต์เป็นอย่างมาก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ใช้น้ำมันที่มีค่าการระเหยสูงเกินไป อาจจะเกิดเป็นไอเข้ามา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ตามท่อ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น้ำมันเข้าสู่ระบบน้ำมันเชื้อเพลิงไม่ดี เครื่องอาจสะดุดหยุดลง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เกิดเวเพอร์ล็อก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(Vapor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lock)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ได้ง่ายในระบบเชื้อเพลิงของเครื่องยนต์ แต่ถ้าใช้น้ำมันที่มีค่าการระเหยต่ำ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เกินไป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ก็อาจเป็น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ผลเสีย คือ น้ำมันเผาไหม้ไม่หมดไหลลงไปผสมกับน้ำมันเครื่องจนทำให้เกิดน้ำมันเครื่องใส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การวัดอัตราการระเหยช่วงการกลั่นและจุดสุดท้ายของการเดือดของน้ำมันเบนซิน จะมี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ผลต่อ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การทำงานของเครื่องยนต์ กล่าวคือ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จุดเริ่มกลั่นตัว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(Lintel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Boiling Point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LBP)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อุณหภูมิที่ไอน้ำมันเบนซินกลั่น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ตัวออกมา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เป็นของเหลว โดยทั่วไปจะมีอุณหภูมิอยู่ระหว่าง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30-40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การระเหยในอัตรา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อุณหภูมิที่ไอน้ำมันเบนซินกลั่นตัวออกมาได้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10%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ปริมาตรอุณหภูมิจะอยู่ที่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</a:t>
            </a:r>
            <a:r>
              <a:rPr lang="en-US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50-70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จะบอกถึงคุณภาพของน้ำมันเบนซินที่จะทำ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ให้เครื่องยนต์</a:t>
            </a:r>
            <a:r>
              <a:rPr lang="th-TH" sz="2000" spc="-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สตาร์ต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ติดได้ง่าย หรือมีปัญหา</a:t>
            </a:r>
            <a:r>
              <a:rPr lang="th-TH" sz="2000" spc="-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เรื่องเวเพอร์ล็อก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</a:t>
            </a:r>
            <a:r>
              <a:rPr lang="en-US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spc="-5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การระเหยในอัตรา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อุณหภูมิที่ไอน้ำมันเบนซินกลั่นตัวออกมาได้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ปริมาตร อุณหภูมิจะอยู่ที่ประมาณ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70-110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ซึ่งจะบ่งบอกถึงความสามารถของน้ำมัน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จะป้อนส่วนผสมกับอากาศได้ใน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อัตราส่วน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พอเหมาะแก่การที่จะให้เครื่องยนต์ร้อนขึ้นได้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รวดเร็วเครื่องยนต์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ได้เรียบเป็นการสูญเสียน้ำมันในระหว่างเครื่องยนต์เริ่มทำงาน</a:t>
            </a:r>
            <a:r>
              <a:rPr lang="en-US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spc="-5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09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3900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การระเหยในอัตรา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อุณหภูมิที่ไอน้ำมันกลั่นตัวออกมาได้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90%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ปริมาตร อุณหภูมิอยู่ระหว่าง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135-170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น้ำมันเบนซินในส่วนนี้เป็นส่วนที่ให้พลังงาน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กับเครื่องยนต์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และช่วยให้รถกินน้ำมันน้อย แต่ถ้าอุณหภูมิสูงเกินไป</a:t>
            </a:r>
            <a:r>
              <a:rPr lang="th-TH" sz="2000" spc="-6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อาจเกิดปัญหาน้ำมันไม่เผา</a:t>
            </a:r>
            <a:r>
              <a:rPr lang="th-TH" sz="2000" spc="-6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ไหม้และ</a:t>
            </a:r>
            <a:r>
              <a:rPr lang="th-TH" sz="2000" spc="-6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รั่วผ่านแหวนลูกสูบลงไปเจือปนกับน้ำมันเครื่อง ทำให้น้ำมันเครื่องใสและเสื่อมคุณภาพเร็วขึ้น </a:t>
            </a:r>
            <a:endParaRPr lang="en-US" sz="2000" b="1" spc="-6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จุดเดือดสุดท้าย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(Final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Boiling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Point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FBP)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จะอยู่ที่ปริมาณ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180-200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จุด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เดือดสุดท้าย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นี้บอกแต่เพียงว่ามีส่วนที่หนัก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(Heavy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End)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ปนมากน้อยเพียงไหน ถ้าความแตกต่าง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ระหว่าง</a:t>
            </a:r>
            <a:r>
              <a:rPr lang="th-TH" sz="2000" dirty="0"/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FBP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เกินกว่า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20-25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ปริมาณของส่วนที่หนัก จะก่อให้เกิดปัญหาในด้านความ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สะอาดของ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 ซึ่งขึ้นอยู่กับชนิดของไฮโดรคาร์บอนในส่วนที่หนักด้วย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622644"/>
              </p:ext>
            </p:extLst>
          </p:nvPr>
        </p:nvGraphicFramePr>
        <p:xfrm>
          <a:off x="2663825" y="3365533"/>
          <a:ext cx="384175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3025140" imgH="1801368" progId="">
                  <p:embed/>
                </p:oleObj>
              </mc:Choice>
              <mc:Fallback>
                <p:oleObj r:id="rId4" imgW="3025140" imgH="180136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3365533"/>
                        <a:ext cx="3841750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3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03200" y="745538"/>
            <a:ext cx="2421467" cy="553998"/>
            <a:chOff x="203200" y="745538"/>
            <a:chExt cx="2421467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r="208"/>
            <a:stretch/>
          </p:blipFill>
          <p:spPr>
            <a:xfrm>
              <a:off x="1092200" y="745538"/>
              <a:ext cx="1532467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4"/>
            <a:stretch/>
          </p:blipFill>
          <p:spPr>
            <a:xfrm>
              <a:off x="203200" y="745538"/>
              <a:ext cx="889000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2729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คราบเหนียวหรือยางเหนียว อาจเป็นอันตรายต่อระบบทางเดินของน้ำมัน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โดยเฉพาะการ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ไหลของน้ำมันในคาร์บูเรเตอร์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ทำให้วงจรเดินเบาเกิดการอุดตันได้ง่าย สารป้องกันการ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รวมตัวของ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ออกซิเจนกับน้ำมันทำให้เกิดเป็นคราบเหนียว เป็นสาร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พวกฟีนอล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แทนที่ด้วยหมู่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แอลคิล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เบนซินซูเปอร์ของ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มีคราบเหนียวสูงสุดได้ไม่เกิน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0.005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กรัม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/100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มิลลิลิตร หรือไม่เกิน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มิลลิกรัม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/100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มิลลิลิตร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แรงดันไอน้ำมัน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(Reid Vapor Pressure ; RVP)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น้ำมันที่ระเหยตัวได้ง่ายจะมีค่าแรงดันไอ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สูงค่า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แรงดันไอมีผลต่อการติดเครื่องยนต์ ถ้าความดันไอของน้ำมันเบนซินสูงเกินไปจะเกิดการ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สูญเสียอัน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เนื่องมาจากการระเหยออกจากถังน้ำมัน คุณภาพต้านทานการน็อกจะลดลง เพราะส่วนที่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ส่วนที่เบา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(Light End)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กำมะถัน โดยปกติจะมีอยู่ในน้ำมันเกือบทุกชนิด ถึงแม้จะมีการกำจัดออกไปแล้วก็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ตามถ้า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ในน้ำมันเชื้อเพลิงมีปริมาณกำมะถันมาก เมื่อเชื้อเพลิงนั้นถูกเผาไหม้ก็จะทำให้เกิดก๊าซ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ซัลเฟอร์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ออกไซด์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(SO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ซัลเฟอร์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ไตรออกไซด์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(SO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ซึ่งสามารถกัดกร่อนพวกโลหะได้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มีกลิ่น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เหม็น โดยทั่วไปแล้วน้ำมันเบนซินจะมีปริมาณกำมะถันที่น้อยมาก เช่น น้ำมันเบนซิน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สำหรับเครื่องบิน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ใบพัดชนิดหนึ่งของ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กำหนดปริมาณกำมะถันไม่เกิน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0.05%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โดยน้ำหนัก 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เบนซินซูเปอร์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กำหนดปริมาณกำมะถันไม่เกิน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0.02%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น้ำหนัก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ในน้ำมันหล่อลื่น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เฟื่อง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เกียร์ที่รับแรงกดสูง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(Extreme Pressure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72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69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</TotalTime>
  <Words>138</Words>
  <Application>Microsoft Office PowerPoint</Application>
  <PresentationFormat>นำเสนอทางหน้าจอ (4:3)</PresentationFormat>
  <Paragraphs>194</Paragraphs>
  <Slides>38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0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47" baseType="lpstr">
      <vt:lpstr>Angsana New</vt:lpstr>
      <vt:lpstr>Arial</vt:lpstr>
      <vt:lpstr>Browallia New</vt:lpstr>
      <vt:lpstr>Calibri</vt:lpstr>
      <vt:lpstr>Calibri Light</vt:lpstr>
      <vt:lpstr>Cordia New</vt:lpstr>
      <vt:lpstr>Monotype Sorts</vt:lpstr>
      <vt:lpstr>PSLxOmyim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101</cp:revision>
  <dcterms:created xsi:type="dcterms:W3CDTF">2019-09-21T15:42:58Z</dcterms:created>
  <dcterms:modified xsi:type="dcterms:W3CDTF">2019-11-26T21:54:37Z</dcterms:modified>
</cp:coreProperties>
</file>