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4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40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51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2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86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5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86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3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1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96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3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&#3610;&#3607;&#3607;&#3637;&#3656;%200%20&#3626;&#3656;&#3623;&#3609;&#3627;&#3609;&#3657;&#3634;%20&#3626;&#3634;&#3619;&#3610;&#3633;&#3597;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163906" y="4705541"/>
            <a:ext cx="8798947" cy="1661695"/>
          </a:xfrm>
          <a:prstGeom prst="roundRect">
            <a:avLst>
              <a:gd name="adj" fmla="val 90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63906" y="4736020"/>
            <a:ext cx="8798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ชิ้นเสียดสีกันจะทำให้เกิดความฝืด ทั้งนี้ขึ้นอยู่กับชนิดของวัสดุและภาระงานที่กระทำ การเสียด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สีย่อม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ทำให้เกิดความร้อนสูง และอาจทำให้วัสดุเสียหายได้ จำเป็นต้องมีการหล่อลื่นโดยใช้สารหล่อลื่นเป็น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ตัวกลางซึ่ง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ส่วนมากมักจะอยู่ในรูปของเหลว โดยมีหน้าที่สำคัญ คือ ช่วยลดความฝืดระบายความร้อน รวมทั้งทำความ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สะอาดชิ้นงาน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สารหล่อลื่นส่วนมากผลิตมาจากน้ำมันแร่ที่ได้จากการแยกผลิตภัณฑ์เชื้อเพลิงจากน้ำมันปิโตรเลียม ซึ่งยัง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มีคุณภาพ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ไม่ดีนัก ต้องมีการเติมสารเติมแต่งเพิ่มคุณภาพแก่น้ำมันหล่อลื่น เพื่อให้มีคุณภาพเหมาะสมต่อการใช้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แต่ละประเภท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2" y="4182975"/>
            <a:ext cx="1018034" cy="420625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2175038" y="1997761"/>
            <a:ext cx="69181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tabLst>
                <a:tab pos="355600" algn="l"/>
              </a:tabLst>
            </a:pPr>
            <a:r>
              <a:rPr lang="th-TH" sz="8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xOmyim" panose="02000000000000000000" pitchFamily="2" charset="-34"/>
                <a:cs typeface="PSLxOmyim" panose="02000000000000000000" pitchFamily="2" charset="-34"/>
              </a:rPr>
              <a:t>วัสดุหล่อลื่น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6" y="336429"/>
            <a:ext cx="2198357" cy="21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714060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พื้นฐานเป็นส่วนที่แยกจากหอกลั่นน้ำมันดิบ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หอกลั่นบรรยากาศ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แล้ว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นำมากลั่น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ต่อในหอกลั่นสุญญากาศ </a:t>
            </a:r>
            <a:r>
              <a:rPr lang="th-TH" sz="2000" spc="-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จากนั้นจึงทำให้น้ำมันหล่อลื่นมีความบริสุทธิ์และมีคุณภาพดี</a:t>
            </a:r>
            <a:r>
              <a:rPr lang="th-TH" sz="2000" spc="-1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ขึ้นด้วย</a:t>
            </a:r>
            <a:r>
              <a:rPr lang="th-TH" sz="2000" spc="-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การสกัดแยกส่วนที่ไม่ต้องการออก โดยผ่านกระบวนการต่างๆ ดังนี้</a:t>
            </a:r>
            <a:endParaRPr lang="en-US" sz="2000" spc="-1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การกลั่น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(Distillation)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ในหอกลั่นบรรยากาศจะมีการแยกผลิตภัณฑ์เชื้อเพลิงต่างๆ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จะนำส่วนที่เหลือนี้ไปผ่านหอกลั่นสุญญากาศ เพื่อที่จะทำให้ส่วนหนักๆ ที่เป็น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น้ำมันหล่อลื่นระเหย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ตัวแล้วกลั่นออกไปได้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การสกัดด้วยตัวทำลาย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(Solvent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Extraction)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การกำจัดสาร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จำพวกอะ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มาติกด้วย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ตัวละลาย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โดยมาก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ใช้ฟี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(Phenol)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เพื่อทำให้น้ำมันมีค่าดัชนีความข้นใสสูงขึ้น สีใส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ไม่เกิดการรวมตัวกับออกซิเจนได้ง่าย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ไฮโดรไฟนิง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(Hydrofining)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กรรมวิธีการเติมไฮโดรเจนเพื่อเปลี่ยนแปลง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รูปโมเลกุล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ของสารประกอบของกำมะถัน ไนโตรเจน กรด และไฮโดรคาร์บอนที่ไม่อิ่มตัว 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มีสีใสขึ้น สีคงตัวได้นาน เขม่าลดลง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มีอายุการใช้งานที่ยาวนาน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215506"/>
              </p:ext>
            </p:extLst>
          </p:nvPr>
        </p:nvGraphicFramePr>
        <p:xfrm>
          <a:off x="2424906" y="3897931"/>
          <a:ext cx="431958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4" imgW="4320540" imgH="1799844" progId="">
                  <p:embed/>
                </p:oleObj>
              </mc:Choice>
              <mc:Fallback>
                <p:oleObj r:id="rId4" imgW="4320540" imgH="179984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906" y="3897931"/>
                        <a:ext cx="4319588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203200" y="5706623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แสดงแผนภาพการผลิตน้ำมันหล่อลื่น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20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955688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4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การแยกไขน้ำมันออก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(Dewaxing)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เพื่อให้มีจุดไหลเท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(Pour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Point)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ต่ำ สามารถใช้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อุณหภูมิต่ำได้ดี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การแยกแอสฟัลต์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(Asphalt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Separation)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การแยกสารจำพวกยางมะตอยออก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ส่วนหนักๆ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6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87" y="2049357"/>
            <a:ext cx="3425825" cy="2928620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203200" y="4948252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แสดงการแยกพาราฟินออกจากน้ำมันหล่อลื่น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00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714060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พื้นฐานอาจไม่จำเป็นต้องผ่านกระบวนการที่ทำให้บริสุทธิ์ทั้งหมด ทั้งนี้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แล้วแต่ชนิด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ของน้ำมันดิบที่นำมากลั่น และการใช้งานที่ต้องนำไปใช้เป็นสำคัญ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น้ำมันพื้นฐานจากปิโตรเลียมประกอบด้วยสารไฮโดรคาร์บอน ซึ่งมีน้ำหนักโมเลกุล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250-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,000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ด้วยปริมาณหรือสัดส่วนและสารประกอบของไฮโดรคาร์บอนแตกต่างกัน จึงทำให้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ที่แตกต่างกัน ทั้งนี้ขึ้นอยู่กับพื้นฐานของน้ำมันปิโตรเลียมที่นำมาใช้เป็นสำคัญ แบ่งออก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น้ำมันหล่อลื่นพื้นฐานพวก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แนพ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นิก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Napthenic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เป็นน้ำมันหล่อลื่นพื้นฐานที่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ยึดเกาะโมเลกุลของสารประกอบไฮโดรคาร์บอนดีเป็นบางส่วน มีความต้านทานการ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เกิดปฏิกิริยากับ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ออกซิเจนต่ำ และมีคุณสมบัติอื่นๆ 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มีคุณสมบัติทางการหล่อลื่นต่ำ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มีค่าดัชนีความข้นใสต่ำ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รักษาคุณสมบัติโครงสร้างทางเคมีได้ดีพอสมควร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มีการระเหยตัวต่ำ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มีจุดวาบไฟต่ำ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มีจุดไหลเทต่ำ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มีความถ่วงจำเพาะสูงและรวมตัวกันได้ดี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เมื่อเผาไหม้จะให้เขม่าที่อ่อนตัว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44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435072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น้ำมันหล่อลื่นพื้นฐานพวกพารา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ฟินิก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Parafinic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เป็นน้ำมันหล่อลื่นพื้นฐานที่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มีไข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 มีโมเลกุลของสารประกอบไฮโดรคาร์บอนยึดเกาะกันเหนียวแน่น ทำให้ฟิล์มน้ำมันแตก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ยาก มีความต้านทานการเกิดปฏิกิริยากับออกซิเจนได้ดี และฟิล์มน้ำมันเหนียวและแข็งแรง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 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มีคุณสมบัติหล่อลื่นได้ดี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มีค่าดัชนีความข้นใสสูง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รักษาคุณสมบัติทางเคมีไว้ได้ดี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มีการระเหยตัวต่ำ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มีจุดวาบไฟสูง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จุดไหลเทสูง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มีความถ่วงจำเพาะต่ำ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ถ้าเผาไหม้จะให้เขม่าแข็ง แต่หลุดร่อนได้ง่าย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น้ำมันหล่อลื่นพื้นฐาน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พวกอะ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โรมาติก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(Aromatic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เป็นน้ำมันหล่อลื่น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ไม่มีไข ประกอบด้วย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ไฮโดรคาร์บอนที่มีการจับตัวระหว่างคาร์บอนกับไฮโดรเจนไม่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คงที่ความ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ต้านทานการเกิดปฏิกิริยากับออกซิเจนต่ำ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มีคุณสมบัติอื่นๆ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51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714060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คุณสมบัติทางการหล่อลื่นไม่ดี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มีค่าดัชนีความข้นใสต่ำ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ไม่รักษาคุณสมบัติทางเคมีให้แน่นอน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มีจุดไหลเทต่ำมาก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มีความถ่วงจำเพาะสูง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67" y="1577065"/>
            <a:ext cx="3593491" cy="4105719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4961466" y="5682784"/>
            <a:ext cx="400473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55600" algn="l"/>
                <a:tab pos="541338" algn="l"/>
                <a:tab pos="804863" algn="l"/>
              </a:tabLst>
            </a:pP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แสดงการกลั่นน้ำมันหล่อลื่น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หอกลั่นแบบสุญญากาศ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74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4083083" cy="553998"/>
            <a:chOff x="203199" y="745538"/>
            <a:chExt cx="408308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949483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152993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พื้นฐานเมื่อผ่านออกมาจากโรงกลั่นแล้วจะมีคุณสมบัติดังนี้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(Viscosity)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ความใสและความข้นของน้ำมันหล่อลื่น โดยวัด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ที่อุณหภูมิ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ใดอุณหภูมิหนึ่ง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มีความข้นใสต่ำจะไหลง่ายกว่าน้ำมันที่มีความข้นใสสูง ฟิล์ม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ข้นใสต่ำจะบางกว่าฟิล์มของน้ำมันที่มีความข้นใส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ตาราง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หน่วยวัดความหนืดมีหลายระบบ และอุณหภูมิที่วัดแตกต่าง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553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คุณสมบัติของน้ำมันหล่อลื่น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61" y="2746404"/>
            <a:ext cx="5127678" cy="218407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72" y="4998219"/>
            <a:ext cx="3745056" cy="4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211037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3356942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เครื่องวัด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(Viscometer)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แบบที่นิยมใช้กันโดยทั่วไป ได้แก่ 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คิเนแมติก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หน่วยเป็น เซน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ติส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โตก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(Centistoke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cSt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เครื่องวัดจะมีลักษณะเป็นหลอดแก้วคล้ายตัว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U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รูวัด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(Orifice)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อยู่ภายใน โดยมีกระเปาะสำหรับบรรจุน้ำมัน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วัดความหนืดจะจับ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เวลาที่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น้ำมันหล่อลื่นจำนวนหนึ่งไหลผ่านรูวัดความหนืดตามอุณหภูมิตามอุณหภูมิที่กำหนด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แล้วคำนวณหาค่า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ความหนืดจากเวลาที่วัดได้กับ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ค่าคงที่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ดัชนีความหนืด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(Viscosity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lndex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VI.)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เป็นค่าที่บอกถึงการเปลี่ยนแปลงของความ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หนืดของ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น้ำมันหล่อลื่นตามการเปลี่ยนแปลงของอุณหภูมิ น้ำมันหล่อลื่นที่มีดัชนีความหนืดสูงจะ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เปลี่ยนแปลงความหนืดน้อยกว่าน้ำมันหล่อลื่นที่มีดัชนีความหนืดต่ำ ซึ่งเป็นคุณสมบัติที่ดี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ของน้ำมันหล่อลื่น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น้ำมันหล่อลื่นที่ดีมักมีความหนืดสูง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598991"/>
              </p:ext>
            </p:extLst>
          </p:nvPr>
        </p:nvGraphicFramePr>
        <p:xfrm>
          <a:off x="3233737" y="1443476"/>
          <a:ext cx="27019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4" imgW="2700528" imgH="1548384" progId="">
                  <p:embed/>
                </p:oleObj>
              </mc:Choice>
              <mc:Fallback>
                <p:oleObj r:id="rId4" imgW="2700528" imgH="154838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7" y="1443476"/>
                        <a:ext cx="2701925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203200" y="303521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แสดงเปรียบเทียบลักษณะความหนืด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82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500126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จุดไหลเท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(Pour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Point)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อุณหภูมิต่ำสุดของน้ำมันหล่อลื่น ซึ่งยังคงไหลได้ เมื่อ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อุณหภูมิต่ำ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กว่าจุดไหลเทของน้ำมัน ไขน้ำมันที่มีอยู่ในน้ำมันจะตกผลึก ทำให้น้ำมันไหลได้ยาก การใช้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ที่อุณหภูมิต่ำมาก เช่น ห้องเย็น หรือโรงน้ำแข็งต้องใช้น้ำมันหล่อลื่นที่มีจุดไหลต่ำกว่า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ใช้งานปกติ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การรวมตัวกับออกซิเจน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(Oxidation)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น้ำมันปิโตรเลียมสามารถทำปฏิกิริยา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กับออกซิเจน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ในอากาศได้ ทำให้เกิดเป็นสารประเภทกรด คราบยางเหนียวคล้ายแลก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เกอร์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ทำให้การหล่อ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ลื่นลดลง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น้ำมันหล่อลื่นที่ดีต้องมีการรวมตัวกับออกซิเจนได้น้อย หรือรวมกันได้ช้า โดยทั่วไป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รวมตัวกับออกซิเจนจะเพิ่มมากขึ้น เมื่ออุณหภูมิใช้งาน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สูงขึ้น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เลือกใช้ความข้นใสของน้ำมันกับสภาพการ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87377"/>
            <a:ext cx="4572000" cy="22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435072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0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สาร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เพิ่มคุณภาพน้ำมันหล่อลื่น</a:t>
            </a:r>
            <a:endParaRPr lang="en-US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ปัจจุบันเครื่องจักรกลและเครื่องยนต์ประเภทต่างๆ ได้รับการออกแบบให้มีขนาดเล็ก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ลงแต่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มีประสิทธิภาพเพิ่มมากขึ้น โดยทำงานเร็วขึ้นและรับภาระน้ำหนักเพลาสูง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เครื่องจักรกลเครื่องยนต์ดังกล่าว มักจะประสบปัญหากับสภาวะด้านอุณหภูมิ ความเครียด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ภาระน้ำหนักเพลาสูง ดังนั้นน้ำมันหล่อลื่นพื้นฐานเพียงอย่างเดียว จึงมี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เพียง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พอที่จะ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ทำหน้าที่ต่างๆ ให้ได้ครบถ้วน อายุการใช้งานก็สั้นลง ซึ่งจำเป็นจะต้องมีการเติมสาร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บางอย่างในน้ำมันหล่อลื่น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ปริมาณที่พอดี เพื่อเพิ่มคุณสมบัติทั้งในด้านเคมีและกายภาพของ</a:t>
            </a: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น้ำมันหล่อลื่นพื้นฐาน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ให้เหมาะสมกับสภาพการใช้งานที่</a:t>
            </a: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</a:t>
            </a:r>
            <a:endParaRPr lang="en-US" sz="2000" spc="-5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9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3" y="3365254"/>
            <a:ext cx="2963334" cy="2045612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203200" y="5410866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แสดงลักษณะการเติมสารเพิ่มคุณภาพ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50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5202860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61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สำเร็จรูปมักจะผลิตขึ้นมาเพื่อใช้งานเฉพาะอย่าง เช่น น้ำมันเครื่องยนต์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ทั้งเครื่องยนต์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เบนซินและดีเซล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น้ำมันเกียร์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 การที่จะผลิตน้ำมันหล่อลื่นชนิด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ใดขึ้นมา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 จะต้องพิจารณาถึงหน้าที่ที่น้ำมันหล่อลื่นประเภทนั้นจะต้องทำงานในสภาวะต่างๆ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จะกำหนดคุณภาพที่ต้องการ แล้วจึงเลือกน้ำมันหล่อลื่นพื้นฐาน ชนิดและปริมาณของสารเพิ่ม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เหมาะสมกับงาน จากนั้นจึงมีการทดสอบกับสภาพการใช้งานจริง และมีการประเมินผลเพื่อให้แน่ใจ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ที่ผลิตได้นั้นมีคุณภาพดีตรงตามความต้องการ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การเลือกใช้น้ำมันหล่อลื่นจึงต้องเลือกให้ถูกชนิดด้วย น้ำมันหล่อลื่นนั้นจึงจะสามารถ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หล่อลื่นได้อย่างมี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ประสิทธิภาพ</a:t>
            </a:r>
          </a:p>
          <a:p>
            <a:pPr algn="thaiDist">
              <a:tabLst>
                <a:tab pos="355600" algn="l"/>
              </a:tabLst>
            </a:pPr>
            <a:r>
              <a:rPr lang="th-TH" sz="2000" spc="-5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แสดงประเภทและชนิดของสารเคมีที่ใช้ในการเพิ่ม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2" y="3926180"/>
            <a:ext cx="5046136" cy="26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3"/>
          <a:stretch/>
        </p:blipFill>
        <p:spPr>
          <a:xfrm>
            <a:off x="203199" y="745538"/>
            <a:ext cx="3132667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59715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cap="small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เมื่อ</a:t>
            </a:r>
            <a:r>
              <a:rPr lang="th-TH" sz="2000" cap="small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 </a:t>
            </a:r>
            <a:r>
              <a:rPr lang="en-US" sz="2000" cap="small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cap="small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ชิ้นขึ้นไปเสียดสีกันจะทำให้เกิดความ</a:t>
            </a:r>
            <a:r>
              <a:rPr lang="th-TH" sz="2000" cap="small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ผืด</a:t>
            </a:r>
            <a:r>
              <a:rPr lang="th-TH" sz="2000" cap="small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วัตถุทุกชิ้นมีคุณสมบัติ</a:t>
            </a:r>
            <a:r>
              <a:rPr lang="th-TH" sz="2000" cap="small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เฉพาะตัวใน</a:t>
            </a:r>
            <a:r>
              <a:rPr lang="th-TH" sz="2000" cap="small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การที่จะทำให้เกิดความฝืด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ที่ระดับต่างๆ กัน ทั้งนี้ขึ้นอยู่กับชนิดของวัสดุ ภาระที่กระทำ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ความเร็วใน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การเสียดสีกันและรูปแบบในการเคลื่อนที่ เมื่อมีการเสียดสีมากขึ้นย่อมทำให้เกิดความร้อน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สูงขึ้นจน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อาจทำให้วัสดุที่เสียดสีกันชำรุดเสียหายได้ การใช้สารหล่อลื่นมาเป็นตัวคั่นกลางการเสียดสี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และระบาย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ความร้อนของผิวหน้าของวัสดุทั้งสองนั้น  ช่วยให้การชำรุดเสียหายที่จะเกิดกับวัสดุทั้งสองชิ้น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นั้นลดลง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การหล่อลื่น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(Lubrication)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หมายถึง การหล่อลื่นในลักษณะเปียกที่ใช้หล่อลื่นเพลา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เครื่องยนต์หรือเครื่องจักรกล ไม่มีผิวหน้าของชิ้นงานใดที่จะทำให้เรียบอย่างแท้จริงได้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ถึงแม้ว่าจะ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มองดูด้วยตาเปล่าว่าเรียบแล้วก็ตาม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603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5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0" y="3589655"/>
            <a:ext cx="3903980" cy="2371090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03200" y="5952278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แสดงชิ้นงานที่มีสารหล่อลื่นเป็นฟิล์ม เพื่อลดการเสียดสี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85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245193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mtClean="0"/>
              <a:t> 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1490133" y="1514747"/>
            <a:ext cx="6163734" cy="4967176"/>
            <a:chOff x="2023532" y="1443475"/>
            <a:chExt cx="5096936" cy="4107475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065"/>
            <a:stretch/>
          </p:blipFill>
          <p:spPr>
            <a:xfrm>
              <a:off x="2023532" y="1443475"/>
              <a:ext cx="5096936" cy="220226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532" y="1655234"/>
              <a:ext cx="5096936" cy="2794647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532" y="4441413"/>
              <a:ext cx="5096936" cy="1109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2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373127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mtClean="0"/>
              <a:t> 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490133" y="1514747"/>
            <a:ext cx="6163734" cy="4072860"/>
            <a:chOff x="1490133" y="1514747"/>
            <a:chExt cx="6163734" cy="4072860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065"/>
            <a:stretch/>
          </p:blipFill>
          <p:spPr>
            <a:xfrm>
              <a:off x="1490133" y="1514747"/>
              <a:ext cx="6163734" cy="266320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133" y="1776304"/>
              <a:ext cx="6163734" cy="3811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9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48859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mtClean="0"/>
              <a:t> 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490133" y="1514747"/>
            <a:ext cx="6163734" cy="4723857"/>
            <a:chOff x="1490133" y="1514747"/>
            <a:chExt cx="6163734" cy="4723857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065"/>
            <a:stretch/>
          </p:blipFill>
          <p:spPr>
            <a:xfrm>
              <a:off x="1490133" y="1514747"/>
              <a:ext cx="6163734" cy="266320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133" y="1774717"/>
              <a:ext cx="6163734" cy="3378201"/>
            </a:xfrm>
            <a:prstGeom prst="rect">
              <a:avLst/>
            </a:prstGeom>
          </p:spPr>
        </p:pic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133" y="5144451"/>
              <a:ext cx="6163734" cy="1094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2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598551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mtClean="0"/>
              <a:t> 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1490133" y="1514747"/>
            <a:ext cx="6163734" cy="4347891"/>
            <a:chOff x="1490133" y="1514747"/>
            <a:chExt cx="6163734" cy="4347891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065"/>
            <a:stretch/>
          </p:blipFill>
          <p:spPr>
            <a:xfrm>
              <a:off x="1490133" y="1514747"/>
              <a:ext cx="6163734" cy="266320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133" y="1776305"/>
              <a:ext cx="6163734" cy="3060902"/>
            </a:xfrm>
            <a:prstGeom prst="rect">
              <a:avLst/>
            </a:prstGeom>
          </p:spPr>
        </p:pic>
        <p:pic>
          <p:nvPicPr>
            <p:cNvPr id="17" name="รูปภาพ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851"/>
            <a:stretch/>
          </p:blipFill>
          <p:spPr>
            <a:xfrm>
              <a:off x="1490133" y="4830064"/>
              <a:ext cx="6163734" cy="1032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7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610194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mtClean="0"/>
              <a:t> 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490133" y="1514747"/>
            <a:ext cx="6163734" cy="4360808"/>
            <a:chOff x="1490133" y="1514747"/>
            <a:chExt cx="6163734" cy="4360808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065"/>
            <a:stretch/>
          </p:blipFill>
          <p:spPr>
            <a:xfrm>
              <a:off x="1490133" y="1514747"/>
              <a:ext cx="6163734" cy="266320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09"/>
            <a:stretch/>
          </p:blipFill>
          <p:spPr>
            <a:xfrm>
              <a:off x="1490133" y="1773924"/>
              <a:ext cx="6163734" cy="2190186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133" y="3959347"/>
              <a:ext cx="6163734" cy="1916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2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285068" cy="553998"/>
            <a:chOff x="203199" y="745538"/>
            <a:chExt cx="3285068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151468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991193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เลือกใช้น้ำมันหล่อลื่นนั้นจะต้องพิจารณาทั้งในด้านความข้นใส และด้านสมรรถนะ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หรือคุณสมบัติ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ประกอบกัน ดังนั้นจึงได้มีการกำหนดมาตรฐานความข้นใสหรือความหนืดขึ้น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นิยมใช้สำหรับน้ำมันหล่อลื่นเครื่องยนต์ และมาตรฐานความข้นใสหรือความหนืด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ISO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จะนิยม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น้ำมันอุตสาหกรรม ส่วนด้านสมรรถนะก็มีมาตรฐานของน้ำมันเครื่องยนต์เบนซินและ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ดีเซลของ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สมาคม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ASTM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 ส่วนด้านสมรรถนะของน้ำมันเกียร์รถยนต์ใช้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มาตรฐานของ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ข้อควรระวังในการใช้น้ำมันหล่อลื่น คือ การนำเอาน้ำมันหล่อลื่นต่างชนิดกันมาผสม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รวมกันเป็น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สิ่งที่ไม่สมควรกระทำอย่างยิ่ง เพราะสารเพิ่มคุณภาพต่างๆ เป็นสารเคมี ซึ่งโดยปกติแล้วถ้าไม่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เป็นกรด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อ่อนๆ ก็จะเป็นด่างอ่อนๆ 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เพิ่มคุณภาพที่จะนำมาเติมในน้ำมันหล่อลื่น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ทำปฏิกิริยาทางเคมีต่อกัน จึงเป็นการเสี่ยงที่จะใช้น้ำมันต่างชนิดกันมาผสมรวมกัน เพราะ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สารเคมีที่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ใช้เพิ่มคุณภาพในน้ำมันทั้งสองชนิดนั้นอาจจะทำปฏิกิริยาต่อกัน ทำให้เกิดการตกตะกอน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และคุณสมบัติ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บางประการของน้ำมันอาจเสื่อมคุณภาพลงได้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สรุปได้ว่า การใส่สารเพิ่มคุณภาพชนิดต่างๆ ในน้ำมันก็เพื่อประโยชน์ดังนี้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ปรับค่าความหนืดหรือความข้นใสของน้ำมันหล่อลื่นตามอุณหภูมิ ในการทำงานที่แตกต่างกัน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ปรับให้น้ำมันมีคุณสมบัติในการหล่อลื่นได้สมบูรณ์ตลอดอายุการใช้งาน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ทำให้น้ำมันหล่อลื่นมีคุณสมบัติพิเศษเฉพาะอย่าง เหมาะสมกับการใช้งานในแต่ละประเภท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ช่วยลดการสึกหรอของชิ้นส่วน และยืดอายุการใช้งานของเครื่องจักรกลหรือ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ยาวนานขึ้น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ทำให้เครื่องจักรกลหรือเครื่องยนต์มีสมรรถนะในการทำงานเพิ่มสูงขึ้น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6.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ทำให้น้ำมันหล่อลื่นคงสภาพ และมีอายุการใช้งานได้นานขึ้น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755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07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496734" cy="553998"/>
            <a:chOff x="203199" y="745538"/>
            <a:chExt cx="34967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363134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2967659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ที่ใช้อยู่ในปัจจุบันมีหลายชนิด หน้าที่ของน้ำมันหล่อลื่นที่สำคัญมีดังนี้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หล่อลื่น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(Lubricate)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น้ำมันหล่อลื่นจะทำหน้าที่เคลือบผิวโลหะหรือชิ้นงานที่มีการ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เคลื่อนที่เพื่อ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ไม่ให้เกิดการเสียดสีกันโดยตรงหรือเพื่อลดการสึกหรอของชิ้นงาน น้ำมันหล่อลื่นที่ดีจะต้อง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ในการคงความหนาของฟิล์มน้ำมันให้เกือบคงที่ตลอดเวลาแม้เมื่ออุณหภูมิเปลี่ยนแปลง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ไปเรียก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คุณสมบัติเหล่านี้ว่า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ดัชนีความหนืด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ป้องกันการกัดกร่อน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(Protect)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น้ำมันหล่อลื่นที่ดีจะต้องไม่มีสารเป็นอันตรายใน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การกัด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กร่อน และเมื่อมีสารทำให้เกิดกรด เช่น ก๊าซไอเสีย ละอองน้ำ หรือไอน้ำ ฯลฯ น้ำมันหล่อลื่นที่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ดีจะต้อง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มีคุณสมบัติในการทำให้กรดนั้นเจือจางลง และไม่สามารถทีจะไปกัดกร่อนโลหะของชิ้นงานได้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ระบายความร้อน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(Coolant)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น้ำมันหล่อลื่นสำหรับเครื่องยนต์ จะต้องลดอุณหภูมิ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หรือระบาย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ความร้อนจากการเผาไหม้เชื้อเพลิงในกระบอกสูบ อันเกิดจากการเสียดสีของชิ้นส่วน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 เช่น ระบบเกียร์ หรือเฟืองท้าย 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967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หน้าที่ของน้ำมันหล่อลื่น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74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496734" cy="553998"/>
            <a:chOff x="203199" y="745538"/>
            <a:chExt cx="34967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r="-63"/>
            <a:stretch/>
          </p:blipFill>
          <p:spPr>
            <a:xfrm>
              <a:off x="1363134" y="745538"/>
              <a:ext cx="2336799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5"/>
            <a:ext cx="8763000" cy="3203966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รักษาความสะอาด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(Clean)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น้ำมันหล่อลื่นจะต้องเป็นตัวทำความสะอาดชิ้นงาน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คือจะต้อง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สามารถชะ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ล้าง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ขจัดคราบสกปรกต่างๆ จากผิวชิ้นงาน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5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กระจายความสกปรก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Dispersancy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น้ำมันหล่อลื่นที่ดีต้องมีคุณสมบัติในการ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กระจายสิ่ง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สกปรกต่างๆ ที่มีปนในน้ำมันหล่อลื่นออกจากชิ้นงาน เพื่อไม่ให้สิ่งสกปรกต่างๆ เหล่านั้นรวมตัว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ง่าย เพราะสิ่งสกปรกเหล่านั้นอาจทำให้เกิดการรวมตัว และเกิดเป็นยางเหนียวขึ้นได้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นอกจากนี้น้ำมันหล่อลื่นยังต้องมีคุณสมบัติอื่นๆ เช่น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ต้องไม่เกิดเป็นฟองง่าย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ทนทานต่อการเกิดปฏิกิริยากับออกซิเจนในอากาศ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สามารถรับแรงกดได้สูง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</a:t>
            </a: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ทำหน้าที่เป็น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(seal)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ป้องกันการรั่วไหลของก๊าซในห้องเผาไหม้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967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หน้าที่ของน้ำมันหล่อลื่น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42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1554709" cy="553998"/>
            <a:chOff x="203200" y="745538"/>
            <a:chExt cx="1554709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7" r="-63"/>
            <a:stretch/>
          </p:blipFill>
          <p:spPr>
            <a:xfrm>
              <a:off x="1408627" y="745538"/>
              <a:ext cx="349282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924394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จาระบี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(Grease)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เป็นผลิตภัณฑ์หล่อลื่น มีลักษณะกึ่งแข็งกึ่งเหลว เหมาะสำหรับใช้ในการหล่อ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ลื่นใน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ที่ซึ่งน้ำมันไม่สามารถจะให้การหล่อลื่นได้อย่างสมบูรณ์ เช่น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บุช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ลูกปืน และลูกหมากบังคับ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เลี้ยวรถยนต์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เป็นต้น จุดใช้งานเหล่านี้ถ้าใช้น้ำมันหล่อลื่นย่อมมีปัญหาเรื่องการรั่วไหล หรือสิ่ง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สกปรกแทรก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ตัวเข้าไปเจือปน ทำให้การหล่อลื่นไม่ได้ผล เกิดความเสียหายกับชิ้นส่วนของเครื่องยนต์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หรือเครื่องจักร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จาระบีจะมีคุณสมบัติในการจับเกาะชิ้นส่วนที่ต้องการหล่อลื่นได้ดีกว่าการใช้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ยังทำหน้าที่เป็นตัวจับหรือป้องกันไม่ให้ฝุ่นผงและสิ่งสกปรกภายนอกเข้าไปทำความ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เสียหายกับ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ผิวโลหะที่ใช้งานด้วย การหล่อลื่นด้วยน้ำมันและจาระบีเปรียบเทียบได้จากตาราง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ดังนี้</a:t>
            </a:r>
          </a:p>
          <a:p>
            <a:pPr algn="thaiDist">
              <a:tabLst>
                <a:tab pos="355600" algn="l"/>
              </a:tabLst>
            </a:pPr>
            <a:r>
              <a:rPr 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เปรียบเทียบการใช้จาระบีกับ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85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จารบี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37" y="3872530"/>
            <a:ext cx="5222526" cy="133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1554709" cy="553998"/>
            <a:chOff x="203200" y="745538"/>
            <a:chExt cx="1554709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7" r="-63"/>
            <a:stretch/>
          </p:blipFill>
          <p:spPr>
            <a:xfrm>
              <a:off x="1408627" y="745538"/>
              <a:ext cx="349282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861880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จุด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ที่ใช้จาระบีมีความสำคัญเช่นเดียวกันกับจุดหล่อลื่นจุดอื่นๆ การเลือกใช้จาระบีไม่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ถูกต้องย่อม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ทำให้เกิดผลเสียและความสิ้นเปลืองตลอดเวลา ผู้ใช้จาระบีต้องรู้จักคุณสมบัติและการใช้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 ซึ่งดูได้จากตารางดังนี้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r>
              <a:rPr lang="th-TH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การเลือกใช้จาระบีและน้ำมันหล่อลื่น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85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จารบี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37" y="2408336"/>
            <a:ext cx="5222526" cy="1823855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203200" y="4254006"/>
            <a:ext cx="8763000" cy="20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ส่วนผสม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ของจาระบี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จาระบีผลิตจากน้ำมันหล่อลื่นพื้นฐานผสมกับสารเคมีเพิ่มคุณภาพและสบู่ น้ำมันหล่อลื่น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พื้นฐานเป็น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ส่วนประกอบที่สำคัญ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ปริมาณตั้งแต่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75-90%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โดยน้ำหนัก ระดับความหนืดและคุณภาพ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ผลิตจาระบีขึ้นอยู่กับงานที่จะต้องการใช้จาระบีนั้น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พื้นฐานที่ใช้ผลิตจาระบีมี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แร่จากหอกลั่นและน้ำมันสังเคราะห์ แต่โดยทั่วไปแล้วจะใช้น้ำมันแร่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สังเคราะห์มีใช้อยู่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บ้างใน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งานที่ต้องการคุณสมบัติพิเศษ เช่น งานที่มีอุณหภูมิสูงมากและพิสัยของอุณหภูมิ การใช้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งานกว้าง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 เป็นต้น ทั้งนี้น้ำมันสังเคราะห์จะมีราคาแพงกว่าน้ำมันแร่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0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3"/>
          <a:stretch/>
        </p:blipFill>
        <p:spPr>
          <a:xfrm>
            <a:off x="203199" y="745538"/>
            <a:ext cx="3132667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59715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ชิ้นงาน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ที่มีการเคลื่อนไหวเสียดสีกันย่อมทำให้เกิดความร้อน เกิดการสึกหรอ แต่ถ้ามีแผ่น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บางๆ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น้ำมันหล่อลื่นเคลือบผิวหน้าของชิ้นงานทั้งสอง 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ฟิล์มน้ำมัน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เป็นตัวกลางจะช่วย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ป้องกันไม่ให้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ผิวหน้าชิ้นงานกระทบกันโดยตรง และช่วยลดการสึกหรอ ความลื่นของน้ำมันจะช่วยให้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ชิ้นงานทั้ง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สองเคลื่อนไหวผ่านไปได้สะดวก ส่วนผิวหน้าของชิ้นงานที่เรียบเป็นพิเศษ การหล่อลื่น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ฟิล์มด้วย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น้ำมันบางๆ ก็เพียงพอแล้ว แต่สำหรับผิวหน้าที่หยาบหรือขรุขระมากๆ จำเป็นจะต้องใช้ฟิล์ม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ค่อนข้างหนามาคั่นที่บริเวณผิวหน้าชิ้นงาน ฟิล์มน้ำมันที่ใช้ในการหล่อลื่น แบ่งออกเป็น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ชนิด คือ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ฟิล์มแบบแห้ง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(Dry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Film)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เป็นฟิล์มที่ใช้สารหล่อลื่นแข็ง เช่น แกรไฟต์หรือโม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ลิบดินัม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ซัลไฟด์ ฯลฯ เป็นตัวรองรับผิวหน้าสัมผัสของชิ้นส่วนที่เคลื่อนที่ ทำหน้าที่ลดความฝืด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หรือแรง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เสียดทานที่เกิดขึ้นระหว่างผิวสัมผัส ทำให้เครื่องจักรทำงานได้ เช่น พวกลูกสูบของปั๊มลม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ที่แหวน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ลูกสูบทำด้วยแกรไฟต์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ฟิล์มแบบกึ่งสมบูรณ์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(Boundary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Film)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เป็นฟิล์มน้ำมันที่เกิดขึ้นจากการหล่อ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ลื่นชิ้นส่วน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ที่ไม่สมบูรณ์ของน้ำมันหล่อลื่น ซึ่งเป็นผลมาจากการออกแบบเครื่องจักรเพื่อให้มี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สมรรถนะใน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การทำงาน ดังนั้นฟิล์มประเภทนี้จึงต้องเป็นฟิล์มน้ำมันที่มีความแข็งแรงและเหนียวเป็น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พิเศษ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คงทนต่อสภาพการทำงานของเครื่องจักร แบ่งออกได้เป็น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ประเภท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1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แบบโพ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ลาร์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(Polar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Type)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เป็นฟิล์มน้ำมันที่มีสารเพิ่มคุณภาพผสมอยู่ จะช่วย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ให้โมเลกุล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ของสารไฮโดรคาร์บอนไปจับตัวกันที่ผิวสัมผัสของโลหะอีกชั้นหนึ่ง เป็นการช่วยลดการสึก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หรอที่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จะเกิดขึ้นบริเวณผิวสัมผัส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แบบอีพี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(EP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Type)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เป็นฟิล์มของน้ำมันที่มีสารเพิ่มคุณภาพประเภทคลอรีน 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ซัลเฟต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ฟอสเฟตผสมอยู่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เหล่านี้จะทำปฏิกิริยากับผิวสัมผัสของโลหะที่อุณหภูมิสูง ทำให้ได้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เป็นแผ่นฟิล์ม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เหนียวเคลือบผิวของโลหะอีกชิ้นหนึ่ง ฟิล์มชนิดนี้จะลดการสึกหรอได้ดี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603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44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1554709" cy="553998"/>
            <a:chOff x="203200" y="745538"/>
            <a:chExt cx="1554709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7" r="-63"/>
            <a:stretch/>
          </p:blipFill>
          <p:spPr>
            <a:xfrm>
              <a:off x="1408627" y="745538"/>
              <a:ext cx="349282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804404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7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คุณสมบัติ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ของสบู่แต่ละชนิดมีผลโดยตรงถึงคุณสมบัติของจาระบี จาระบีที่ผลิตจาก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สบู่มี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ข้อจำกัดเรื่องอุณหภูมิ คือ ไม่สามารถใช้งานที่อุณหภูมิสูงเกินจุดหลอมตัวของสบู่ 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ทำจากสารอนินท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รีย์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น้ำมันพืช ไม่มีจุดหลอมตัว จึงใช้กับอุณหภูมิสูงๆ 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สบู่ทำจากปฏิกิริยาระหว่างไขและด่าง ไขอาจเป็นไขจากพืช เช่น ไขน้ำมันปาล์ม น้ำมัน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ละหุ่ง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เป็นไขจากสัตว์ก็ได้ ส่วนด่างที่ใช้อาจเป็นด่างโซดาไฟ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(Sodium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Hydroxide)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ด่างปูน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ขาว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(Calcium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Hydroxide)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ด่างลิเทียม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(Lithium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Hydroxide)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ด่างชนิดอื่นๆ มีใช้น้อย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สบู่ที่ผลิตจากด่างแต่ละชนิดมีคุณสมบัติในด้านจุดหลอมตัวและการทนน้ำชะไม่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เหมือนกัน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จาระบีที่ทำจาก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สบู่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ละชนิดจึงใช้ได้กับอุณหภูมิสูงไม่เท่ากัน และทนน้ำชะได้ไม่เท่ากันด้วย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สบู่ที่ผสมลงไปจะทำให้จาระบีข้นเหนียว ช่วยอุ้มและจับเกาะน้ำมันหล่อลื่นพื้นฐาน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และสารเคมี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เพิ่มคุณภาพไว้ ณ จุดหล่อลื่น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ไม่เยิ้มทะลักออกสู่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ภายนอก</a:t>
            </a:r>
          </a:p>
          <a:p>
            <a:pPr algn="thaiDist">
              <a:tabLst>
                <a:tab pos="355600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กรรมวิธี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การผลิตจาระบี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เริ่มต้นจากการ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นำเอาไฮ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ดรอกไซด์ของโลหะ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ด่าง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มาผสมกับไขสัตว์หรือน้ำมันพืชให้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เป็นสบู่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เสียก่อน จึงผสมน้ำมันพื้นฐานกับสบู่นั้น จากนั้นเติมสารเคมีเพิ่มคุณภาพต่างๆ ตาม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ต้องการกระบวนการ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ทั้งหมดจะทำในภาชนะที่เรียกว่า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เคตเติล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(Kettle)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เป็นถังเหล็กมีลักษณะเป็นรูป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กรวยภายใน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มีเครื่องกวนหมุนอยู่ในแนวตั้ง เครื่องกวนจะกวนให้น้ำมันและสบู่คลุกเคล้าเข้า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ด้วยกันภายใต้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อุณหภูมิที่กำหนด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85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จารบี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63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1554709" cy="553998"/>
            <a:chOff x="203200" y="745538"/>
            <a:chExt cx="1554709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7" r="-63"/>
            <a:stretch/>
          </p:blipFill>
          <p:spPr>
            <a:xfrm>
              <a:off x="1408627" y="745538"/>
              <a:ext cx="349282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981510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4974074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แสดงกระบวนการผลิตจาระบี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85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จารบี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854216"/>
              </p:ext>
            </p:extLst>
          </p:nvPr>
        </p:nvGraphicFramePr>
        <p:xfrm>
          <a:off x="3038475" y="1435008"/>
          <a:ext cx="309245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4" imgW="3165348" imgH="3694176" progId="">
                  <p:embed/>
                </p:oleObj>
              </mc:Choice>
              <mc:Fallback>
                <p:oleObj r:id="rId4" imgW="3165348" imgH="369417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1435008"/>
                        <a:ext cx="3092450" cy="360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3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1554709" cy="553998"/>
            <a:chOff x="203200" y="745538"/>
            <a:chExt cx="1554709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7" r="-63"/>
            <a:stretch/>
          </p:blipFill>
          <p:spPr>
            <a:xfrm>
              <a:off x="1408627" y="745538"/>
              <a:ext cx="349282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573297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สารเพิ่มคุณภาพ 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Additives</a:t>
            </a: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0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จาระบีคุณภาพดีทั่วไปมักมีสารเพิ่มคุณภาพผสมอยู่ด้วย เพื่อเพิ่มคุณสมบัติและ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ประสิทธิภาพการ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ใช้งานให้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งานดียิ่งขึ้น สารเพิ่มคุณภาพที่นิยมใช้ ได้แก่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สารรับแรงกดสูง สำหรับงานหนักและ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ภาวะการ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กระแทก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สารป้องกันการรวมตัวกับออกซิเจน สำหรับงานที่อุณหภูมิสูง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สารป้องกันสนิม สำหรับงานที่อาจมีความชื้นมาสัมผัส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สารลดปฏิกิริยาเร่งผิวโลหะ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สารเหนียวเกาะติด เกาะติดผิวงาน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6.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สารหล่อลื่นที่เป็นผงฝุ่นของของแข็ง เช่น แกรไฟต์ และโม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ลิบดินัม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ไดซัลไฟด์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7.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สารเพิ่มความคงทนของโครงสร้างเนื้อจาระบี ใส่เพื่อทำให้โครงสร้างเนื้อจาระบี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คงทนไม่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สลายตัวง่าย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8.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สารขับ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85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จารบี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98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1554709" cy="553998"/>
            <a:chOff x="203200" y="745538"/>
            <a:chExt cx="1554709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7" r="-63"/>
            <a:stretch/>
          </p:blipFill>
          <p:spPr>
            <a:xfrm>
              <a:off x="1408627" y="745538"/>
              <a:ext cx="349282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496627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6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สาร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อุ้มน้ำมัน 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(Thickeners) 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สารอุ้มน้ำมันมีผลอย่างมากต่อการใช้งานของจาระบีทั้งในด้านอุณหภูมิการใช้งานและ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อายุการ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ใช้งาน สารอุ้มน้ำมันโดยมากเป็นสบู่ซึ่งผลิตได้ง่าย คุณภาพดีหรืออาจเป็นสารอนินท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รีย์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ได้แก่พวก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ดินเหนียวเบนโท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ไนต์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โพลียู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Polyurea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และอิน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แดนทรีน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(Indanthrene)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คุณสมบัติที่สำคัญของจาระบี</a:t>
            </a:r>
            <a:r>
              <a:rPr lang="th-TH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ความอ่อนแข็งของจาระบี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(Consistency)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ขึ้นอยู่กับเปอร์เซ็นต์ของสบู่และความ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หนืดของ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น้ำมันพื้นฐาน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สถาบัน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จาระบีในสหรัฐอเมริกา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(National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Lubricating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Grease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Institute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ชื่อย่อ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NLGI)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กำหนดความอ่อนแข็งของจาระบี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โดยปล่อยเครื่องมือรูปกรวยปลายแหลมให้ปักจมลงไปใน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เนื้อจาระบี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ในเวลา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วินาที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จาระบีที่เหลวหรืออ่อน </a:t>
            </a:r>
            <a:r>
              <a:rPr lang="en-US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ระยะจมมาก</a:t>
            </a:r>
            <a:r>
              <a:rPr lang="en-US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จะเป็นจาระบีเบอร์ต่ำ จาระบีประเภทแข็ง </a:t>
            </a:r>
            <a:r>
              <a:rPr lang="en-US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ระยะจมน้อย</a:t>
            </a:r>
            <a:r>
              <a:rPr lang="en-US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จะเป็นจาระบีเบอร์สูง ระยะจมวัดเป็นหน่วย </a:t>
            </a:r>
            <a:r>
              <a:rPr lang="en-US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1/10</a:t>
            </a:r>
            <a:r>
              <a:rPr lang="th-TH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ของมิลลิเมตร</a:t>
            </a:r>
            <a:r>
              <a:rPr lang="en-US" sz="2000" spc="-7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	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จุดหยดของจาระบี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(Dropping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Point)</a:t>
            </a:r>
            <a:r>
              <a:rPr lang="th-TH" sz="2000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จาระบีเป็นส่วนผสมของน้ำมันหล่อลื่นและสารเกาะติดประเภทสบู่ 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เมื่ออุณหภูมิสูงขึ้นน้ำมันจะเยิ้มแยกตัวออกมา จุดหยดของจาระบี คือ อุณหภูมิซึ่งจาระบีหมดความคงตัวเยิ้มไหล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กลายเป็นของเหลว ดังนั้นจุดหยดตัวจึงเป็นจุดบ่งบอกถึงอุณหภูมิสูงสุดที่จาระบีทนได้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ความคงทนต่อแรงเฉือน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จาระบีถูกใช้งาน โครงสร้างของสารอุ้มน้ำมันจะฉีก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ขาดภายใต้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แรงเฉือน ทำให้ความแข็งของจาระบีลดลง จาระบีที่ทำจากสารอุ้มน้ำมันต่างชนิดกัน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โครงสร้างมี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ความคงทนต่อแรงเฉือนแตกต่าง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85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จารบี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32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1554709" cy="553998"/>
            <a:chOff x="203200" y="745538"/>
            <a:chExt cx="1554709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7" r="-63"/>
            <a:stretch/>
          </p:blipFill>
          <p:spPr>
            <a:xfrm>
              <a:off x="1408627" y="745538"/>
              <a:ext cx="349282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5219793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673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4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การแยกตัวของน้ำมัน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จาระบีต่างชนิดกันมีโครงสร้างของสารอุ้มน้ำมันที่ไม่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เหมือนกันความสามารถ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ในการเก็บกักน้ำมันไว้ในโครงสร้างของสารอุ้มได้ไม่เท่ากัน สารอุ้มน้ำมันจะเกิด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การแยกตัว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มากเมื่อถูกแรงบีบ หรืออัดในการหล่อลื่นภายใต้แรงอัดในระบบน้ำมันหมุนเวียนหล่อ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ลื่นการ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แยกตัวของสารอุ้มน้ำมันอาจก่อให้เกิดความเสียหายจากการที่จาระบีแห้งอุดตันในท่อจ่ายจาระบี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ความทนต่อการชะของน้ำ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การต้านทานการชะของน้ำเป็นคุณสมบัติพื้นฐาน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จำเพาะของ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จาระบีแต่ละชนิด ซึ่งจะมีความแตกต่างกันออกไปตามชนิดของสารอุ้มน้ำมัน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จาระบีแต่ละชนิดสามารถปรับปรุงให้มีคุณสมบัติพิเศษอื่นๆ อาทิ เช่น คุณสมบัติใน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ด้านการ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ป้องกันสนิม รับแรงกดสูง การเกาะติดผิว และอื่นๆ ได้ตามต้องการ โดยการเติมสารเพิ่ม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</a:t>
            </a: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ชนิดและคุณสมบัติการใช้งานของ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85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จารบี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4032205"/>
            <a:ext cx="5012268" cy="25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1554709" cy="553998"/>
            <a:chOff x="203200" y="745538"/>
            <a:chExt cx="1554709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7" r="-63"/>
            <a:stretch/>
          </p:blipFill>
          <p:spPr>
            <a:xfrm>
              <a:off x="1408627" y="745538"/>
              <a:ext cx="349282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5"/>
            <a:ext cx="8763000" cy="5092792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85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จารบี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854200" y="1490298"/>
            <a:ext cx="5435600" cy="4898894"/>
            <a:chOff x="1421884" y="1515535"/>
            <a:chExt cx="6300232" cy="5678153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11"/>
            <a:stretch/>
          </p:blipFill>
          <p:spPr>
            <a:xfrm>
              <a:off x="1421884" y="1515535"/>
              <a:ext cx="6300232" cy="668072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84" y="2170845"/>
              <a:ext cx="6300232" cy="878482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84" y="3040860"/>
              <a:ext cx="6300232" cy="2843977"/>
            </a:xfrm>
            <a:prstGeom prst="rect">
              <a:avLst/>
            </a:prstGeom>
          </p:spPr>
        </p:pic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84" y="5884837"/>
              <a:ext cx="6300232" cy="13088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0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1554709" cy="553998"/>
            <a:chOff x="203200" y="745538"/>
            <a:chExt cx="1554709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7" r="-63"/>
            <a:stretch/>
          </p:blipFill>
          <p:spPr>
            <a:xfrm>
              <a:off x="1408627" y="745538"/>
              <a:ext cx="349282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819519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เลือกใช้จาระบี สำหรับงานแต่ละชนิดนั้น ปัจจัยซึ่งมีผลโดยตรงต่อประเภทและ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จาระบีที่จะนำมาใช้งานสรุปได้ดังนี้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ความเร็วรอบ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ความสัมพันธ์โดยตรงต่อความหนืดของน้ำมันหล่อลื่นและความแข็ง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อ่อนของ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 แบ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ริง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ที่มีความเร็วรอบสูงจำเป็นต้องเลือกใช้จาระบีที่ผลิตจากน้ำมันสำหรับความแข็งอ่อน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ทั่วๆ ไปจาระบีอเนกประสงค์สำหรับยานยนต์และอุตสาหกรรม ความแข็งอ่อนอยู่ในระดับ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อุณหภูมิการทำงาน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จาระบีแต่ละชนิดสามารถทนอุณหภูมิการทำงานได้สูงไม่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เท่ากันทั้งนี้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ขึ้นกับสารอุ้มน้ำมัน ประเภท และความหนืดของน้ำมันหล่อลื่นที่ใช้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สภาวะน้ำหนัก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ความหนืดของน้ำมันหล่อลื่นในจาระบีมีผลต่อการรับน้ำหนักของ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จาระบีงาน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ที่มีสภาวะน้ำหนักมากจำเป็นต้องเลือกจาระบีที่ประกอบด้วยน้ำมันหล่อลื่นความหนืดสูง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บางกรณีที่มีสภาวะน้ำหนักสูงมากหรือแรงกระแทก จำเป็นต้องใช้จาระบีที่มีสารเพิ่ม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คุณภาพประเภท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ป้องกันการสึกหรอหรือรับแรงกดสูง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การทนน้ำ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สารอุ้มน้ำมันในจาระบีแต่ละชนิดสามารถทนน้ำได้ไม่เท่ากัน ในงานที่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มีความชื้น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สูงหรือต้องสัมผัสกับน้ำ จำเป็นต้องเลือกจาระบีที่มีคุณสมบัติทนน้ำได้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85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จารบี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22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1554709" cy="553998"/>
            <a:chOff x="203200" y="745538"/>
            <a:chExt cx="1554709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7" r="-63"/>
            <a:stretch/>
          </p:blipFill>
          <p:spPr>
            <a:xfrm>
              <a:off x="1408627" y="745538"/>
              <a:ext cx="349282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2588412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วิธีการอัดระบบปั๊มหมุนเวียนอัตโนมัติแบบศูนย์กลางจ่าย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จะใช้ปั๊มอัดส่งจาระบีผ่านท่อไปยังจุดหล่อลื่นต่างๆ ดังนั้นจึงควรใช้จาระบีที่ค่อนข้างอ่อน ไม่เกิน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NLGI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เบอร์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การอัดด้วยกระบอกอัดหรือปืนอัดก็ไม่ควรแข็งเกิน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NLGI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เบอร์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การใช้มือป้ายความแข็งอ่อนก็ไม่มีความสำคัญนัก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th-TH" sz="20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ข้อเสีย</a:t>
            </a:r>
            <a:r>
              <a:rPr lang="th-TH" sz="20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ในการใช้จาระบีหล่อลื่น</a:t>
            </a:r>
            <a:endParaRPr lang="en-US" sz="20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มีความยุ่งยากในการใช้งาน การเติมและการเปลี่ยนจาระบี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ต้านทานการเคลื่อนที่มากกว่าน้ำมันหล่อลื่น เพราะมีความเข้มข้นกว่า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ขจัดสิ่งแปลกปลอมออกได้ยาก เมื่อเข้าไปผสมกับจาระบีแล้ว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การระบายความร้อนไม่ดี เนื่องจากความสามารถในการไหลไม่ดี มีผลทำให้จาระบีร้อน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อย่างรวดเร็ว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85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จารบี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รูปภาพ 7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1" y="6239933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3"/>
          <a:stretch/>
        </p:blipFill>
        <p:spPr>
          <a:xfrm>
            <a:off x="203199" y="745538"/>
            <a:ext cx="3132667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127296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  <a:tab pos="719138" algn="l"/>
              </a:tabLst>
            </a:pP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ฟิล์มแบบสมบูรณ์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(Full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Film)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เป็นฟิล์มของน้ำมันที่ทำให้การหล่อลื่นบริเวณ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ผิวสัมผัสดี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ที่สุด โดยที่ผิวสัมผัสของโลหะจะแยกออกจากกันโดยเด็ดขาด ฟิล์มน้ำมันชนิดนี้คล้ายกับการ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ตลับลูกปืน คือ แผ่นฟิล์มบางๆ จะทำหน้าที่คล้ายกับลูกปืนเล็กๆ จำนวนมากที่พยายามยก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ผิวสัมผัสให้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พ้นออกจากกัน ฟิล์มชนิดนี้แบ่งออกเป็น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ประเภท คือ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ฟิล์มที่เกิดจากกำลังของของเหลว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(Hydrodynamic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Fluid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Film)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ผิวสัมผัส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ที่เคลื่อนที่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โดยมีแรงเหวี่ยงเป็นตัวดูดน้ำมันเข้าไปในช่องว่างระหว่างผิวสัมผัส น้ำมันจะแบ่งออกเป็น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ชั้นๆโดย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ชั้นที่ถัดกับผิวสัมผัสจะช่วยดูดชั้นที่ถัดไปเรื่อยๆ น้ำมันตรงบริเวณทางเข้าจะก่อให้เกิดฟิล์ม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ที่หนา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 และจะรีดบางลงตรงทางออก ดังนั้นน้ำมันที่อยู่ภายในจึงเกิดแรงดันรองรับน้ำหนัก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ของผิวสัมผัส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ที่กดลงมา น้ำหนักของผิวสัมผัสนี้จะทำให้น้ำมันไหลกลับออกจากบริเวณที่ควรจะไปฉาบอยู่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ความหนืดของน้ำมันจะช่วยต้านการไหลกลับ จึงเกิดแรงยกผิวสัมผัสให้แยกอยู่ตลอดเวลา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เช่นเพลา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ข้อเหวี่ยงกับแบ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ริง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ฟิล์มที่เกิดจากแรงดันภายนอก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(Hydro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Static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Fluid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Film)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เป็นฟิล์มที่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เกิดขึ้นโดย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อาศัยแรงจากภายนอก เป็นตัวสร้างแรงดันให้น้ำมันเข้าไปในระหว่างช่องว่างของผิวสัมผัส 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ให้ผิวสัมผัส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แยกเป็นอิสระต่อกัน โดยที่ฟิล์มน้ำมันจะสามารถยกน้ำหนักของผิวสัมผัสตัวที่เคลื่อนที่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ให้ลอย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 ทั้งนี้เพื่อช่วยลดแรงเสียดทานที่จะเกิดขึ้น เช่น เพลาของเครื่องจักรที่ต้องรับน้ำหนัก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มากๆ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603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41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3"/>
          <a:stretch/>
        </p:blipFill>
        <p:spPr>
          <a:xfrm>
            <a:off x="203199" y="745538"/>
            <a:ext cx="3132667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042927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3644539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แสดงลักษณะของฟิล์มน้ำมันที่เกิดจากกำลังของของเหลว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603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892230"/>
              </p:ext>
            </p:extLst>
          </p:nvPr>
        </p:nvGraphicFramePr>
        <p:xfrm>
          <a:off x="3359943" y="1468076"/>
          <a:ext cx="2449513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4" imgW="2449068" imgH="2177796" progId="">
                  <p:embed/>
                </p:oleObj>
              </mc:Choice>
              <mc:Fallback>
                <p:oleObj r:id="rId4" imgW="2449068" imgH="217779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943" y="1468076"/>
                        <a:ext cx="2449513" cy="217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กล่องข้อความ 6"/>
          <p:cNvSpPr txBox="1"/>
          <p:nvPr/>
        </p:nvSpPr>
        <p:spPr>
          <a:xfrm>
            <a:off x="203200" y="4044649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หล่อลื่น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(Lubricant)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เป็นสารที่ช่วยในการหล่อลื่นของเครื่องจักร ส่วนมากแล้วมักจะ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รูปของเหลว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 เป็นต้น หรือสารที่มีลักษณะเหนียว เช่น จาระบี เป็นต้น สารหล่อ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ลื่นช่วย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ลดความฝืดระหว่าง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ชิ้นส่วน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มีการเคลื่อนที่ และยังช่วยระบายความร้อนและทำความสะอาด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ชิ้นส่วนเหล่านั้น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สารหล่อลื่นยังทำหน้าที่เป็น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ระหว่างแหวนลูกสูบกับกระบอกสูบ เพื่อป้องกันการ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รั่วไหลของ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ความดันภายในกระบอกสูบอีกด้วย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28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3"/>
          <a:stretch/>
        </p:blipFill>
        <p:spPr>
          <a:xfrm>
            <a:off x="203199" y="745538"/>
            <a:ext cx="3132667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203966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th-TH" sz="20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หน้าที่ที่สำคัญของสารหล่อลื่น</a:t>
            </a:r>
            <a:r>
              <a:rPr lang="th-TH" sz="2000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มีดังนี้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ลดความฝืดหรือความเสียดทาน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ลดการสึกหรอ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ลดการกัดกร่อน 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ระบายความร้อน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ลดการกระแทก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ช่วยทำความสะอาด 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ทำหน้าที่เป็น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ถ่ายทอดกำลังงาน 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เป็นฉนวนไฟฟ้า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2603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80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2296616" cy="553998"/>
            <a:chOff x="203200" y="745538"/>
            <a:chExt cx="2296616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05" r="-63"/>
            <a:stretch/>
          </p:blipFill>
          <p:spPr>
            <a:xfrm>
              <a:off x="798017" y="745538"/>
              <a:ext cx="1701799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59715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น้ำมันหล่อลื่น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(Lubricating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เป็นผลิตภัณฑ์ที่ได้จากการกลั่นน้ำมันปิโตรเลียม 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ของเหลวใช้เป็นวัสดุหล่อลื่น โดยทั่วไปจะนำไปใช้หล่อลื่นชิ้นส่วนของเครื่องยนต์และ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เครื่องจักรกลที่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มีลักษณะปิด เช่น ภายในห้องเพลาข้อเหวี่ยง ห้องเกียร์ และเฟืองท้าย เป็นต้น การผลิต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มีการเติมสารเติมแต่ง เพื่อให้มีคุณภาพดีและเหมาะสมกับการใช้งานสำหรับเครื่องยนต์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และเครื่องจักรกล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แต่ละชนิด การผลิตน้ำมันหล่อลื่นแบ่งออกเป็น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ขั้นตอน คือ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ขั้นตอนการผลิตน้ำมันหล่อลื่นพื้นฐาน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ขั้นตอนการผลิตน้ำมันหล่อลื่นสำเร็จรูป เป็นการนำผลิตภัณฑ์น้ำมันหล่อลื่น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พื้นฐานมา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เติมสารเพิ่มคุณภาพต่างๆ ให้มีความหนืดและคุณสมบัติที่เหมาะสมกับสภาพการใช้งาน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ของเครื่องจักร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หรือเครื่องยนต์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83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06" y="3653073"/>
            <a:ext cx="5370587" cy="438913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203200" y="4126694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1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น้ำมันหล่อลื่นพื้นฐาน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(Base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ที่มีใช้อยู่นั้นแบ่งออกได้เป็น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ประเภท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พืชหรือสัตว์ น้ำมันแร่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น้ำมันสังเคราะห์ ซึ่งส่วนมากแล้วมักจะใช้น้ำมันแร่นำมาผลิต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สำเร็จรูป เพราะจะได้น้ำมันคุณภาพ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ราคาถูก โดยทั่วไปแล้วน้ำมันหล่อลื่น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แหล่งที่มา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ดังนี้</a:t>
            </a: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น้ำมันพืชหรือสัตว์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(Vegetable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or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Animal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ปัจจุบันมีการใช้น้อยมาก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เนื่องจากมี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ความคงตัวทางเคมีต่ำ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เสื่อมคุณภาพได้ง่าย เมื่อนำมาใช้จะต้องผ่านกระบวนการปรับปรุง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ให้เสียค่าใช้จ่ายมากจึงหมดความนิยมไป จะมีใช้อยู่บ้างเฉพาะในงานหล่อลื่นที่ผลิตจาก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น้ำมันปิโตรเลียม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เพื่อเพิ่มความลื่น น้ำมันพืชที่นำมาใช้ ได้แก่ น้ำมันละหุ่ง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น้ำมันปาล์ม น้ำมันจาก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สัตว์ได้แก่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น้ำมันหมู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72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2296616" cy="553998"/>
            <a:chOff x="203200" y="745538"/>
            <a:chExt cx="2296616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05" r="-63"/>
            <a:stretch/>
          </p:blipFill>
          <p:spPr>
            <a:xfrm>
              <a:off x="798017" y="745538"/>
              <a:ext cx="1701799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59715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น้ำมันแร่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(Mineral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หรือน้ำมันปิโตรเลียม เป็นน้ำมันหล่อลื่นพื้นฐานที่นิยม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ใช้มาก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ที่สุด เนื่องจากมีคุณภาพ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ดี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ราคาถูก เป็นผลผลิตที่ได้จากการกลั่นน้ำมันดิบในหอกลั่นส่วน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เบาที่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มีจุดเดือดต่ำ ได้แก่ ก๊าซ แกโซ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น้ำมันก๊าด น้ำมันดีเซล ฯลฯ ส่วนหนักที่มีจุดเดือดสูงจะไม่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ระเหยเป็น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 และเหลือจากการกลั่นเป็นพวกน้ำมันเตา ไข และยางมะ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ตอย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จะนำไปใช้เป็น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วัตถุดิบใน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การผลิตน้ำมันหล่อลื่นพื้นฐานได้ โดยทั่วไปน้ำมันเตาเมื่อผ่านกระบวนการกลั่นภายใต้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สุญญากาศแยก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เอาน้ำมันหล่อลื่นชนิดใส และชนิดข้นออกมาที่เหลือจะเป็นกากนำไปผลิตยางมะ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ตอย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 ชนิด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และปริมาณ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น้ำมันแร่ที่แยกออกมาได้นี้ ขึ้นอยู่กับชนิดของน้ำมันดิบที่นำมากลั่น น้ำมันแร่ที่ได้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จากน้ำมันดิบ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พวกพาราฟินมักจะมีไขสูง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ต้องผ่านกระบวนการกำจัดเอาไขออก น้ำมันแร่ที่ได้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กลั่นแยกภายใต้สุญญากาศนี้ ปกติคุณภาพจะไม่ดี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พอ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จะนำมาใช้งาน การผลิต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ผ่านกระบวนการต่างๆ เพื่อกำจัดสารที่ไม่ต้องการออก เพื่อให้มีความอยู่ตัวเชิงเคมีและเชิงความ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3)	น้ำมันสังเคราะห์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(Synthetic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เป็นน้ำมันที่ได้จากการสังเคราะห์ด้วย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กระบวนการทาง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 วัสดุที่นำมาสังเคราะห์ส่วนมากมักจะนำมาจากน้ำมันปิโตรเลียม น้ำมันหล่อลื่นชนิดนี้จะ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งานที่ต้องการคุณสมบัติพิเศษ ในด้านดัชนีความข้นใสสูง จุดไหลเทต่ำ และมีการระเหยต่ำ 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สังเคราะห์จะมีราคาค่อนข้างแพงที่นิยมใช้กันมาก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เอสเทอร์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(Ester)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เอสเทอร์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Diester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และคอม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เพล็กซ์เอส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(Complex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Ester)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เป็นสารที่มีค่าดัชนีความข้นใสสูงมาก มีการระเหยต่ำ และมีความอยู่ตัวดี ใช้ใน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มีสภาวะอุณหภูมิการเปลี่ยนแปลงมากๆ เช่น น้ำมันกังหันของเครื่องบินไอพ่น เป็นต้น พวก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ที่ไม่ติดไฟหรือน้ำมันทนไฟ ก็ทำมาจากพวกฟอสเฟต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เอสเทอร์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(Phosphate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Ester)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เหมือนกัน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83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4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2296616" cy="553998"/>
            <a:chOff x="203200" y="745538"/>
            <a:chExt cx="2296616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05" r="-63"/>
            <a:stretch/>
          </p:blipFill>
          <p:spPr>
            <a:xfrm>
              <a:off x="798017" y="745538"/>
              <a:ext cx="1701799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5917"/>
            <a:stretch/>
          </p:blipFill>
          <p:spPr>
            <a:xfrm>
              <a:off x="203200" y="745538"/>
              <a:ext cx="13800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2896190"/>
          </a:xfrm>
          <a:prstGeom prst="roundRect">
            <a:avLst>
              <a:gd name="adj" fmla="val 26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	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พวกน้ำมันโพลีไกล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Polyglycol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เป็นสารที่มีจุดเดือดสูง และจุดไหลเท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ต่ำใช้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ในงานที่อุณหภูมิสูง เช่น น้ำมันเบรก และ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ที่ไม่ติดไฟ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พวกซิลิโคน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(Silicone)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ใช้เป็นน้ำมันหล่อลื่นในงานที่ต้องใช้อุณหภูมิสูงๆ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พวกโพลีแอลฟาโอ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เลฟิน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Polyalphaolefin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PAO)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เป็นสารที่มีค่าดัชนีความข้นใส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จุดไหลเทต่ำ การระเหยตัวต่ำ และมีความต้านทานต่อปฏิกิริยาออกซิเดชันดี ปัจจุบันนิยมใช้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กันมาก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ขึ้นเพราะราคาถูกและสามารถผลิตได้ง่าย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พวกโพ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ลีฟี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นิลอีเทอร์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Pollyphenyl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Ether)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เป็นสารที่ใช้ในงานที่มีอุณหภูมิสูง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มีความอยู่ตัวเชิงความร้อนสูง เช่น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ในยานอวกาศ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  <a:tab pos="9826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พวก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ฮาโล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จีเนตไฮโดรคาร์บอน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(Halogenated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Hydrocarbon)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เป็นสารที่ใช้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สำหรับเครื่องอัดออกซิเจน มีความอยู่ตัวทางเคมีและความอยู่ตัวเชิงความร้อนดีมาก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คลอ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ฟลูออ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โรคาร์บอนหรือสารซี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เอฟ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ซี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183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71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</TotalTime>
  <Words>163</Words>
  <Application>Microsoft Office PowerPoint</Application>
  <PresentationFormat>นำเสนอทางหน้าจอ (4:3)</PresentationFormat>
  <Paragraphs>194</Paragraphs>
  <Slides>37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0</vt:i4>
      </vt:variant>
      <vt:variant>
        <vt:lpstr>ชื่อเรื่องสไลด์</vt:lpstr>
      </vt:variant>
      <vt:variant>
        <vt:i4>37</vt:i4>
      </vt:variant>
    </vt:vector>
  </HeadingPairs>
  <TitlesOfParts>
    <vt:vector size="46" baseType="lpstr">
      <vt:lpstr>Angsana New</vt:lpstr>
      <vt:lpstr>Arial</vt:lpstr>
      <vt:lpstr>Browallia New</vt:lpstr>
      <vt:lpstr>Calibri</vt:lpstr>
      <vt:lpstr>Calibri Light</vt:lpstr>
      <vt:lpstr>Cordia New</vt:lpstr>
      <vt:lpstr>Monotype Sorts</vt:lpstr>
      <vt:lpstr>PSLxOmyim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110</cp:revision>
  <dcterms:created xsi:type="dcterms:W3CDTF">2019-09-21T15:42:58Z</dcterms:created>
  <dcterms:modified xsi:type="dcterms:W3CDTF">2019-11-26T21:54:46Z</dcterms:modified>
</cp:coreProperties>
</file>