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4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40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51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623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586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95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486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044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39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810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996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832B-EF36-4123-B815-2DC6AD763553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F794-C499-42F0-B222-5013B921EB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35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3610;&#3607;&#3607;&#3637;&#3656;%200%20&#3626;&#3656;&#3623;&#3609;&#3627;&#3609;&#3657;&#3634;%20&#3626;&#3634;&#3619;&#3610;&#3633;&#3597;.ppt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163906" y="4705541"/>
            <a:ext cx="8798947" cy="1661695"/>
          </a:xfrm>
          <a:prstGeom prst="roundRect">
            <a:avLst>
              <a:gd name="adj" fmla="val 901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163906" y="4736020"/>
            <a:ext cx="87989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ที่ใช้อยู่ โดยทั่วไปแบ่งออกเป็น </a:t>
            </a:r>
            <a:r>
              <a:rPr lang="en-US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ประเภท คือ มาตรฐานตามความหนืดและ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มาตรฐานตาม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สภาพการใช้งาน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สถาบันต่างๆ ที่สำคัญ ได้แก่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API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ได้กำหนดสมรรถนะของ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ระดับต่างๆ ไว้ เพื่อแบ่งแยกน้ำมันตามสภาพการทำงานของเครื่องยนต์ และเพื่อให้สอดคล้องกับ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วิวัฒนาการของ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 โดยอาศัยหลักเกณฑ์คุณสมบัติความสามารถในการใช้งานของน้ำมันเครื่องแต่ละชนิด เพื่อ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ประโยชน์ต่อ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ผู้ผลิตเครื่องยนต์ ผู้ผลิตน้ำมันหล่อลื่น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ผู้ใช้เครื่องยนต์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2" y="4182975"/>
            <a:ext cx="1018034" cy="420625"/>
          </a:xfrm>
          <a:prstGeom prst="rect">
            <a:avLst/>
          </a:prstGeom>
        </p:spPr>
      </p:pic>
      <p:sp>
        <p:nvSpPr>
          <p:cNvPr id="21" name="กล่องข้อความ 20"/>
          <p:cNvSpPr txBox="1"/>
          <p:nvPr/>
        </p:nvSpPr>
        <p:spPr>
          <a:xfrm>
            <a:off x="2175038" y="1629423"/>
            <a:ext cx="69181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tabLst>
                <a:tab pos="355600" algn="l"/>
              </a:tabLst>
            </a:pPr>
            <a:r>
              <a:rPr lang="th-TH" sz="8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SLxOmyim" panose="02000000000000000000" pitchFamily="2" charset="-34"/>
                <a:cs typeface="PSLxOmyim" panose="02000000000000000000" pitchFamily="2" charset="-34"/>
              </a:rPr>
              <a:t>การเลือกใช้น้ำมันหล่อลื่น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6" y="336429"/>
            <a:ext cx="2198357" cy="214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725334" cy="553998"/>
            <a:chOff x="203199" y="745538"/>
            <a:chExt cx="3725334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r="-63"/>
            <a:stretch/>
          </p:blipFill>
          <p:spPr>
            <a:xfrm>
              <a:off x="1583268" y="745538"/>
              <a:ext cx="23452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118829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196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น้ำมันหล่อลื่นเครื่องยนต์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1418074"/>
            <a:ext cx="8763000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มีความหนืด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หรือความข้นใสที่เหมาะสมกับการใช้งาน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(Optimum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Viscosity)  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มีค่าดัชนีความข้นใสสูง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(High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Viscosity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Index)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น้ำมันหล่อลื่นที่มีค่าดัชนีความข้นใส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ช่วยรักษา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หนืดไว้ได้ดี และทำให้การหล่อลื่นมีประสิทธิภาพสูง เครื่องยนต์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สตาร์ต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ติด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ง่ายและ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ลดการสึกหรอ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มีสารป้องกันการสึกหรอ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สารนี้จะช่วยทำให้ฟิล์มของน้ำมันหล่อลื่นคงทน และช่วย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ลดการ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สึกหรอที่จะเกิดขึ้น โดยเฉพาะตรงบริเวณวาล์วและลูกเบี้ยวของเพลาลูกเบี้ยวได้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มีคุณสมบัติในการชะล้าง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ขณะที่เครื่องยนต์ทำงานมีการเผาไหม้ จะทำให้เกิดคราบ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เขม่ายาง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เหนียว เถ้า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สิ่งสกปรกต่างๆ ติดอยู่ตามชิ้นส่วนของเครื่องยนต์ น้ำมันหล่อลื่นที่ดีจะต้อง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ช่วยชะ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ล้างความสกปรกต่างๆ เหล่านี้ออกไป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มีคุณสมบัติในการกระจายสิ่งสกปรก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เมื่อสิ่งสกปรกต่างๆ ถูกชะล้างด้วย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ไหลลงมาในอ่าง น้ำมันหล่อลื่นที่ดีต้องสามารถกระจายสิ่งสกปรกต่างๆ ไม่ให้เกาะรวมตัวกันเป็น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ก้อนเพราะ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อาจทำให้ท่อทางเดินน้ำมันเครื่องอุดตัน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6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มีสารป้องกันการรวมตัวกับออกซิเจน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ถ้าไม่มีสารนี้ น้ำมันเครื่องจะทำปฏิกิริยา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กับออกซิเจน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และจะทำให้เกิดเป็นยางเหนียว เป็นผลให้น้ำมันหล่อลื่นมีความหนืดเพิ่มขึ้นได้ ส่งผล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เสียต่อ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การทำงานของเครื่องยนต์ สารนี้จะช่วยให้ปฏิกิริยาระหว่างน้ำมันหล่อลื่นกับออกซิเจนใน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อากาศเกิด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ได้ช้า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ลง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04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725334" cy="553998"/>
            <a:chOff x="203199" y="745538"/>
            <a:chExt cx="3725334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r="-63"/>
            <a:stretch/>
          </p:blipFill>
          <p:spPr>
            <a:xfrm>
              <a:off x="1583268" y="745538"/>
              <a:ext cx="23452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89899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196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น้ำมันหล่อลื่นเครื่องยนต์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1418074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ตาราง</a:t>
            </a:r>
            <a:r>
              <a:rPr lang="en-US" sz="20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แสดงคุณสมบัติของน้ำมันหล่อลื่นบางชนิดสำหรับเครื่องยนต์เบนซินของ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ปตท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  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41" y="1818184"/>
            <a:ext cx="5978718" cy="341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0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725334" cy="553998"/>
            <a:chOff x="203199" y="745538"/>
            <a:chExt cx="3725334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r="-63"/>
            <a:stretch/>
          </p:blipFill>
          <p:spPr>
            <a:xfrm>
              <a:off x="1583268" y="745538"/>
              <a:ext cx="23452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11066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196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น้ำมันหล่อลื่นเครื่องยนต์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1418074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ตาราง</a:t>
            </a:r>
            <a:r>
              <a:rPr lang="en-US" sz="20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แสดงคุณสมบัติของน้ำมันหล่อลื่นบางชนิดสำหรับเครื่องยนต์ดีเซลของ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ปตท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67" y="1738551"/>
            <a:ext cx="5977466" cy="36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9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5046132" cy="553998"/>
            <a:chOff x="203199" y="745538"/>
            <a:chExt cx="5046132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r="-63"/>
            <a:stretch/>
          </p:blipFill>
          <p:spPr>
            <a:xfrm>
              <a:off x="2904066" y="745538"/>
              <a:ext cx="23452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96579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4347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น้ำมันหล่อลื่นที่ใช้ก๊าซ</a:t>
            </a:r>
            <a:r>
              <a:rPr lang="th-TH" sz="3000" b="1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พีจี (</a:t>
            </a:r>
            <a:r>
              <a:rPr lang="en-US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LPG</a:t>
            </a:r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1418074"/>
            <a:ext cx="876300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รถยนต์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ที่ใช้ก๊าซ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พีจีต้องการคุณสมบัติของน้ำมันหล่อลื่นที่แตกต่างกับรถยนต์ที่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ใช้เครื่องยนต์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 เครื่องยนต์ที่ใช้ก๊าซ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พีจีจะเผาไหม้ในห้องเผาไหม้ของเครื่องยนต์ได้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อย่างสะอาด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จึงไม่มีปัญหาที่เกี่ยวกับการเผาไหม้ไม่สมบูรณ์ที่อุณหภูมิต่ำอย่างเช่นเครื่องยนต์ที่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 ในทางตรงกันข้ามอุณหภูมิรอบๆ ห้องเผาไหม้ของรถยนต์ที่ใช้ก๊าซ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พีจีจะสูง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ให้น้ำมันหล่อลื่นเสื่อมคุณภาพเร็ว เกิดสารพวกยางเหนียวที่เกิดจากการเสื่อมคุณภาพจะไป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เกาะตาม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ลูกสูบ ทำให้เกิดการสึกหรอเร็วขึ้น ฉะนั้นรถยนต์ที่ใช้ก๊าซ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พีจีจึงต้องการน้ำมันหล่อลื่นที่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มีคุณสมบัติ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ดีที่จะช่วยป้องกันการกัดกร่อนและการสึกหรอได้ดีที่อุณหภูมิสูงๆ น้ำมันหล่อลื่นที่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มีสมรรถนะ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สูงจึงถูกกำหนดให้ใช้กับเครื่องยนต์ที่ใช้ก๊าซ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พีจี คุณสมบัติที่สำคัญแสดงไว้ดัง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</a:t>
            </a:r>
          </a:p>
          <a:p>
            <a:pPr algn="thaiDist">
              <a:tabLst>
                <a:tab pos="355600" algn="l"/>
              </a:tabLst>
            </a:pPr>
            <a:r>
              <a:rPr lang="th-TH" sz="20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</a:t>
            </a:r>
            <a:r>
              <a:rPr lang="en-US" sz="20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แสดงคุณสมบัติของน้ำมันหล่อลื่นเครื่องยนต์ที่ใช้ก๊าซ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จี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21" y="3886172"/>
            <a:ext cx="4942758" cy="23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970865" cy="553998"/>
            <a:chOff x="203199" y="745538"/>
            <a:chExt cx="3970865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r="-63"/>
            <a:stretch/>
          </p:blipFill>
          <p:spPr>
            <a:xfrm>
              <a:off x="1828799" y="745538"/>
              <a:ext cx="23452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636261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3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น้ำมันเกียร์สำหรับยานยนต์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1418074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คำ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เกียร์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 (Gear)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หมายถึง เฟืองต่างๆ ของเครื่องจักรหรือเครื่องยนต์ มีหน้าที่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เป็นตัว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ส่งกำลังเพิ่มหรือลดความเร็วและเปลี่ยนทิศทางการหมุน น้ำมันเกียร์สำหรับยานยนต์จะต้อง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มีคุณภาพสูง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เหมาะสมกับการใช้งาน โดยที่ความหนืดต้องเปลี่ยนแปลงไม่มากนักเมื่ออุณหภูมิ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เปลี่ยนไปโดยทั่วไป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จะมีการผสมสารเพิ่มคุณภาพเช่นเดียวกับน้ำมันหล่อลื่นที่ใช้หล่อลื่นสำหรับระบบเฟือง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เกียร์มีหน้าที่ดังนี้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ลดการสั่นสะเทือน และลดแรงกระแทกของเฟืองต่างๆ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ป้องกันการสึกหรอที่เกิดขึ้นกับชิ้นส่วนอุปกรณ์ในระบบ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รักษาสภาพของเฟืองต่างๆ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ลดเสียงดังจากการขบกันของเฟือง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5.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ระบายความร้อน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5" name="วัตถุ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842153"/>
              </p:ext>
            </p:extLst>
          </p:nvPr>
        </p:nvGraphicFramePr>
        <p:xfrm>
          <a:off x="5247217" y="2458726"/>
          <a:ext cx="3482975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4" imgW="3482340" imgH="2529840" progId="">
                  <p:embed/>
                </p:oleObj>
              </mc:Choice>
              <mc:Fallback>
                <p:oleObj r:id="rId4" imgW="3482340" imgH="25298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217" y="2458726"/>
                        <a:ext cx="3482975" cy="2528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กล่องข้อความ 12"/>
          <p:cNvSpPr txBox="1"/>
          <p:nvPr/>
        </p:nvSpPr>
        <p:spPr>
          <a:xfrm>
            <a:off x="5247217" y="4983288"/>
            <a:ext cx="348297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แสดงภาพตัดห้อง</a:t>
            </a:r>
            <a:r>
              <a:rPr lang="th-TH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เกียร์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203200" y="5321048"/>
            <a:ext cx="8763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กระปุก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เกียร์ยานยนต์เป็นอุปกรณ์ที่ใช้สำหรับเพิ่มแรงบิด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แรงฉุด ปรับความเร็วรอบ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หรือเปลี่ยนแปลง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ทิศทางการขับเคลื่อน โดยส่วนมากเฟืองจะทำมาจากเหล็กที่ผ่านการชุบแข็งต่างๆ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4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970865" cy="553998"/>
            <a:chOff x="203199" y="745538"/>
            <a:chExt cx="3970865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r="-63"/>
            <a:stretch/>
          </p:blipFill>
          <p:spPr>
            <a:xfrm>
              <a:off x="1828799" y="745538"/>
              <a:ext cx="23452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180385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3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น้ำมันเกียร์สำหรับยานยนต์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1418074"/>
            <a:ext cx="8763000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มาตรฐาน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น้ำมันเกียร์ยานยนต์</a:t>
            </a:r>
            <a:r>
              <a:rPr lang="en-US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แบ่งออกเช่นเดียวกับน้ำมันหล่อลื่นเครื่องยนต์ คือ มาตรฐานตามความหนืด โดย </a:t>
            </a:r>
            <a:r>
              <a:rPr lang="en-US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และมาตรฐาน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ตามสภาพการใช้งาน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API </a:t>
            </a: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มาตรฐานตามความหนืด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สมาคมวิศวกรยานยนต์แห่งสหรัฐอเมริกา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(SAE)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กำหนดมาตรฐาน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ความหนืดของน้ำมันเกียร์ออกเป็นเบอร์ต่างๆ มีทั้งความหนืดเดี่ยว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(Single Grade)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หนืดรวม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(Multi Grade)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เช่นเดียวกับน้ำมันหล่อลื่น มี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 คือ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75W 80W 85W 90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140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250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ประเทศไทยจะใช้น้ำมันเกียร์ชนิดความหนืดเดี่ยว คือ เบอร์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90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กับเบอร์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140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เพราะอุณหภูมิ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ร้อนคงที่เกือบทั้งปี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มาตรฐานการแยกน้ำมันเกียร์ตามสภาพการใช้งาน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สถาบันปิโตรเลียมแห่ง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สหรัฐอเมริกา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(API)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โดยกำหนดมาตรฐานคุณภาพการใช้งานของน้ำมันเกียร์ โดยใช้อักษร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GL = Gear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Lubricant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หมายถึง สารหล่อลื่นเฟือง ประเภทของน้ำมันเกียร์ตามมาตรฐาน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API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แบ่งออกได้ดังนี้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GL-1	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เป็นการใช้งานของเกียร์ประเภทเฟืองเดือยหมู เฟืองหนอน ในสภาพงานเบา ไม่</a:t>
            </a:r>
            <a:r>
              <a:rPr lang="th-TH" sz="2000" dirty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จำเป็นต้อง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เติมสารเพิ่มคุณภาพ</a:t>
            </a:r>
            <a:endParaRPr lang="en-US" sz="20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GL-2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ใช้สำหรับงานของเกียร์ประเภท เฟืองหนอน เพลาล้อ เป็นงานในสภาพที่หนัก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กว่าประเภท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GL-1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คุณภาพ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เพื่อป้องกันการสึกหรอ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2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970865" cy="553998"/>
            <a:chOff x="203199" y="745538"/>
            <a:chExt cx="3970865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r="-63"/>
            <a:stretch/>
          </p:blipFill>
          <p:spPr>
            <a:xfrm>
              <a:off x="1828799" y="745538"/>
              <a:ext cx="23452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504199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3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น้ำมันเกียร์สำหรับยานยนต์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1418074"/>
            <a:ext cx="876300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GL-3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ใช้สำหรับงานของเกียร์ประเภท เฟืองเดือยหมู และกระปุกเกียร์ที่มีสภาพ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ความเร็ว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การรับแรงดันปานกลาง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ที่มีสารเพิ่มคุณภาพแรงกดสูงปานกลาง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GL-4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ใช้สำหรับเกียร์ประเภท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เฟืองไฮปอยด์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(hypoid)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ที่มีสภาพงานของทำงานหนักปานกลาง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ใช้สำหรับเกียร์ประเภท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เฟืองไฮปอยด์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ที่ทำงานหนักมากและมีคุณลักษณะของ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งานขั้น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MIL–L-2105B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,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ใกล้เคียง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MOT CS 3000B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(มาตรฐานของอังกฤษ)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-6	ใช้สำหรับเกียร์ประเภท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เฟืองไฮปอยด์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ที่มีแนวเยื้องศูนย์มากกว่า 5 เซนติเมตร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และประมาณ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25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เปอร์เซ็นต์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	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เส้นผ่าศูนย์กลางของเฟืองตัวใหญ่และมีความเร็ว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สูงเช่น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Ford M2 C105 A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10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3630975"/>
            <a:ext cx="45148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970865" cy="553998"/>
            <a:chOff x="203199" y="745538"/>
            <a:chExt cx="3970865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r="-63"/>
            <a:stretch/>
          </p:blipFill>
          <p:spPr>
            <a:xfrm>
              <a:off x="1828799" y="745538"/>
              <a:ext cx="23452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180385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3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น้ำมันเกียร์สำหรับยานยนต์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1418074"/>
            <a:ext cx="8763000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สาร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เพิ่มคุณภาพสำหรับน้ำมันเกียร์</a:t>
            </a:r>
            <a:r>
              <a:rPr lang="en-US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ปัจจุบันยานยนต์ได้รับการพัฒนาให้มีประสิทธิภาพสูงขึ้น ความเร็วรอบสูงขึ้น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ขณะเดียวกันเฟือง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มีขนาดเล็กลงเพื่อให้รถมีน้ำหนักเบา ยานยนต์ส่วนใหญ่ยังใช้เฟืองท้าย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แบบไฮปอยด์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รับแรง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กดสูงและมีการเสียดสีสูง ภายใต้สภาพงานหนัก น้ำมันเกียร์ที่ทำจากน้ำมันแร่อย่างเดียวอาจ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มีคุณภาพ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ไม่เพียงพอ จึงจำเป็นต้องใช้สารเพิ่มคุณภาพในการรับแรงกด น้ำมันหล่อลื่นระบบส่ง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กำลังเกียร์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และเฟืองท้ายของยานยนต์จะต้องมีสารเพิ่มคุณภาพที่สำคัญดังนี้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สารช่วยรับแรงกดสูง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น้ำมันหล่อลื่นจะต้องถูกนำไปใช้ในสภาวะที่มีการหล่อลื่น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แบบกึ่ง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สมบูรณ์และในสภาพที่มีแรงกดมาก ซึ่งจะก่อให้เกิดการเสียดสีที่รุนแรงและมีความร้อนสูง เมื่อ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ร้อนเป็นตัวเร่งปฏิกิริยา ธาตุที่แตกตัวออกจะเข้าทำปฏิกิริยากับเนื้อโลหะ เกิดเป็นสารประกอบ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ใหม่ระหว่าง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โลหะและธาตุนั้น และจะช่วยเคลือบผิวของโลหะที่มีการเสียดสีกันได้ สารประกอบนี้จะทน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ต่อแรง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กดอัดและความร้อนได้สารเหล่านี้ ได้แก่ สารประกอบของกำมะถันหรือฟอสฟอรัส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เลดแนพ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ทีเนต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เลดโซป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โพ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ลาร์แฟต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ออยล์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สารป้องกันการเกิดฟองในน้ำมัน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การเกิดฟองในน้ำมันหล่อลื่น จะทำให้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ประสิทธิภาพใน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การหล่อลื่นลดลง จึงมีการเติมสารเคมีเพื่อป้องกันการเกิดฟองในน้ำมัน เนื่องมาจากความเร็ว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ของชิ้นงาน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ที่ตีหรือกวนน้ำมันด้วยความเร็วสูง สารเคมีที่ป้องกันการเกิดฟองในน้ำมันอาจใช้พวก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ซิลิโคนพอ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เมอร์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หรือพอลิ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เมทิล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ไซโล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แซน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394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970865" cy="553998"/>
            <a:chOff x="203199" y="745538"/>
            <a:chExt cx="3970865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r="-63"/>
            <a:stretch/>
          </p:blipFill>
          <p:spPr>
            <a:xfrm>
              <a:off x="1828799" y="745538"/>
              <a:ext cx="23452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734382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3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น้ำมันเกียร์สำหรับยานยนต์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1418074"/>
            <a:ext cx="8763000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ในกรณีที่แรงอัดและการเสียดสีไม่มากหรือรุนแรงพอที่จะทำให้เกิดอุณหภูมิเฉพาะ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จุดที่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สูงพอ สารเหล่านี้ก็จะไม่ทำหน้าที่ของมัน สารเหล่านี้จึงมีประโยชน์เฉพาะที่ผิวสัมผัสที่ต้องรับแรง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กดที่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สูงมากเป็นจุดๆ และมีการเสียดสีที่สูงมาก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สารประกอบ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ของธาตุกำมะถันให้ประสิทธิภาพในการป้องกันการสึกหรอดีมาก 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ทนอุณหภูมิ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ได้สูงถึง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650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ใช้ไม่ค่อยได้ผลนักกับโลหะประเภทเหล็กที่มีส่วนผสมของโครเมียม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สูงสารประกอบ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ของธาตุคลอรีนให้ผลดีกับโลหะในระดับอุณหภูมิ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300 °C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ส่วนฟอสฟอรัสให้ผลดี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กับโลหะ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บางชนิดในระดับอุณหภูมิไม่เกิน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180 °C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	</a:t>
            </a:r>
            <a:r>
              <a:rPr lang="th-TH" sz="2000" b="1" spc="-15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สารป้องกันการรวมตัวกับออกซิเจน</a:t>
            </a:r>
            <a:r>
              <a:rPr lang="th-TH" sz="2000" spc="-15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เมื่อมีความร้อนเป็นตัวช่วยเสริม น้ำมันจะ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ทำปฏิกิริยา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กับออกซิเจนอย่างรวดเร็ว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ให้เกิดยางเหนียว เกิดกรดอ่อนๆ ที่เรียกว่า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กรดแร่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จะกัด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กร่อนโลหะประเภทที่ไม่ได้ทำด้วยเหล็ก ทำให้ความข้นใสของน้ำมันสูงขึ้นและทำให้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เครื่องยนต์เกิด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การชำรุดเสียหายได้ นอกจากนี้อาจเพิ่มสารอื่นตามลักษณะ และสภาพของ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ที่นำไปใช้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การเลือกใช้น้ำมันเกียร์</a:t>
            </a:r>
            <a:r>
              <a:rPr lang="th-TH" sz="2000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มีข้อพิจารณาในการเลือกใช้ 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ความหนืด น้ำมันเกียร์ตามมาตรฐานการใช้งานของ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API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และดัชนีความหนืดจะมีการ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แนะนำไว้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ในคู่มือการเลือกใช้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น้ำมันเกียร์ เลือกให้เหมาะสมตามมาตรฐาน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API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ดัชนีความหนืด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เช่นสำหรับ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กระปุกพวงมาลัย เกียร์ส่งกำลัง เฟืองท้าย ฯลฯ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คู่มือการใช้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เกียร์ไฮปอยด์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หรือน้ำมันที่ใช้กับเฟืองดอกจอกโดยปกติจะใช้มาตรฐาน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API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GL-4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GL-5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ใช้น้ำมันเกียร์ชนิดอื่นกับเฟืองท้ายแบบ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เกียร์ไฮปอยด์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อาจทำให้เกิดเสียงดัง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ผิดปกติและ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มีการสึก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หรอ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93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970865" cy="553998"/>
            <a:chOff x="203199" y="745538"/>
            <a:chExt cx="3970865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r="-63"/>
            <a:stretch/>
          </p:blipFill>
          <p:spPr>
            <a:xfrm>
              <a:off x="1828799" y="745538"/>
              <a:ext cx="23452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658371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3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น้ำมันเกียร์สำหรับยานยนต์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1418074"/>
            <a:ext cx="8763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		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เกียร์ไฮปอยด์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ชนิดพิเศษจะต้องใช้กับเฟืองท้ายแบบลิมิ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เต็ดสลิป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Limited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Slip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Differential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LSD)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ใช้น้ำมันเกียร์ชนิดอื่นอาจจะทำให้เกิดเสียงดังผิดปกติ แผ่นคำเตือนจะ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อยู่ใกล้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กับปลั๊กเติมของเฟืองท้ายแบบ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LSD </a:t>
            </a:r>
          </a:p>
        </p:txBody>
      </p:sp>
      <p:pic>
        <p:nvPicPr>
          <p:cNvPr id="8" name="Picture 10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25960"/>
            <a:ext cx="2743200" cy="2555478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203200" y="4681438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แสดงเฟืองท้ายแบบ </a:t>
            </a:r>
            <a:r>
              <a:rPr lang="en-US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LSD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203200" y="5035381"/>
            <a:ext cx="8763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พวงมาลัยรถยนต์ปัจจุบันมิได้มีการบำรุงรักษาแต่อย่างใด เพราะได้มีการบรรจุสารหล่อ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ลื่นถาวร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หากมีการซ่อม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ให้ดูข้อมูลจากคู่มือการใช้รถเป็นหลัก ให้ใช้สารหล่อลื่นที่เห็นว่ามี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คุณภาพและ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คุณลักษณะเหมือนของเดิม เช่น เหมือนน้ำมันเกียร์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63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725334" cy="553998"/>
            <a:chOff x="203199" y="745538"/>
            <a:chExt cx="3725334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r="-63"/>
            <a:stretch/>
          </p:blipFill>
          <p:spPr>
            <a:xfrm>
              <a:off x="1583268" y="745538"/>
              <a:ext cx="23452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99119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ในช่วง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ปลายศตวรรษที่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18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เครื่องยนต์เผาไหม้ภายในได้พัฒนาจากเครื่องยนต์ที่มีกำลัง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ต่ำมา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เป็นเครื่องยนต์หมุน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เร็ว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ใช้เทคโนโลยีสูงในปัจจุบัน เมื่อความเร็ว กำลัง และสมรรถนะ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สูงขึ้นการ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หล่อลื่นโดยเฉพาะน้ำมันหล่อลื่นก็ได้มีการพัฒนาให้ก้าวหน้าตามไปด้วย เพื่อให้ทันกับการ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ออกแบบเครื่องยนต์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ที่เปลี่ยนแปลงไป ทั้งนี้เนื่องจากไม่มีเครื่องยนต์ใดที่สามารถทำงานได้อย่างน่าเชื่อถือ เว้น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มีการหล่อลื่นที่ดี น้ำมันหล่อลื่นที่ใช้กันอยู่โดยทั่วไปมีมากมายหลายชนิดที่มีการผลิตขึ้นมาใช้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กับเครื่องยนต์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และใช้กับงานที่แตกต่างกัน เพื่อการใช้งานที่ถูกต้อง น้ำมันหล่อลื่นแบ่งออกเป็น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ประเภทคือ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ตามความหนืด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ตามสภาพการใช้งาน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มาตรฐานตามความหนืด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ความหนืดของน้ำมันหล่อลื่น คือ คุณสมบัติที่บอก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ถึงความสามารถ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ในการไหลของของเหลวหรือความข้นใสของน้ำมันนั่นเอง ซึ่งสมาคมวิศวกรรมยาน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ยนต์แห่ง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สหรัฐอเมริกา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(Society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of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Automotive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Engineers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เป็นผู้กำหนดมาตรฐาน โดย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แบ่งน้ำมันหล่อลื่น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ออกเป็น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196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ประเภทของน้ำมันหล่อลื่น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Picture 158" descr="\\Suda\c\B-เชื้อเพลิง-วัสดุ\Unit-8\8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66" y="4596640"/>
            <a:ext cx="3539068" cy="1705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5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3"/>
          <a:stretch/>
        </p:blipFill>
        <p:spPr>
          <a:xfrm>
            <a:off x="203199" y="745538"/>
            <a:ext cx="3132667" cy="553998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19550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2603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น้ำมันเกียร์อัตโนมัติ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1418074"/>
            <a:ext cx="8763000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เกียร์อัตโนมัติ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Automatic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Transmission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Fluid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ATF)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คุณภาพสูงผสม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ด้วยสารเพิ่มคุณภาพต่างๆ หลายชนิด น้ำมันเกียร์อัตโนมัตินี้จะถูกส่งโดยปั๊มน้ำมัน ส่งต่อไป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ยังคลัตซ์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ไฮด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รอ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สำหรับถ่ายทอดและเพิ่มแรงบิด ใช้เป็นตัวส่งกำลังผ่านให้กับระบบส่งกำลังให้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เป็นไปอย่าง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นิ่มนวล ความดันของน้ำมันเกียร์อัตโนมัติจะกระทำกับลิ้นของระบบควบคุมเกียร์อัตโนมัติ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เพื่อให้ชุด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ส่งกำลังเกิดการเลื่อนเปลี่ยนเกียร์ได้ และหล่อลื่นชิ้นส่วนในชุดส่งกำลัง น้ำมันเกียร์อัตโนมัติจะต้อง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มีคุณสมบัติดังนี้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สามารถส่งกำลังผ่านเข้าไปที่ตัวจานล้อหรือตัวส่งแรงบิดได้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หล่อลื่นระบบเฟืองเกียร์ต่างๆ ได้ดี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ช่วยให้คลัตช์ต่างๆ ทำงานได้ดี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ป้องกันชุดส่งกำลังไม่ให้เกิดสนิมและการสึกกร่อนได้ง่าย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5.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ระบายความร้อนที่เกิดจากตัวส่งแรงบิดออกได้ดี ทั้งที่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ชุดคลัตซ์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และเฟืองเกียร์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236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3"/>
          <a:stretch/>
        </p:blipFill>
        <p:spPr>
          <a:xfrm>
            <a:off x="203199" y="745538"/>
            <a:ext cx="3132667" cy="553998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5002173"/>
          </a:xfrm>
          <a:prstGeom prst="roundRect">
            <a:avLst>
              <a:gd name="adj" fmla="val 260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2603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น้ำมันเกียร์อัตโนมัติ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3856473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แสดงระบบเกียร์อัตโนมัติ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Picture 10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55" y="1418074"/>
            <a:ext cx="3818890" cy="2516505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203200" y="4148077"/>
            <a:ext cx="876300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นอกจากนั้น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คุณสมบัติน้ำมันเกียร์อัตโนมัติจะต้องประกอบด้วย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มีความหนืดที่เหมาะสม น้ำมันเกียร์อัตโนมัติมีการทำงานในช่วงอุณหภูมิที่กว้างจาก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-25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ถึง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170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ความหนืดจึงมีผลโดยตรงต่อความสามารถในการทำงานของระบบส่งกำลังอัตโนมัติ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และระบบ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ควบคุมเกียร์อัตโนมัติ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ทนทานต่ออุณหภูมิและการรวมตัวกับออกซิเจน น้ำมันเกียร์อัตโนมัติจะมีอุณหภูมิ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ความเร็วรถปกติ และสูงขึ้นถึง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150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baseline="30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ภายใต้สภาพงานหนัก อุณหภูมิ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ผิวหน้าของ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แผ่นคลัตช์อาจจะร้อนขึ้นถึง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350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หรือมากกว่า ดังนั้นน้ำมันเกียร์อัตโนมัติจะต้องทนทาน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ต่ออุณหภูมิ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สูงได้ดี มิฉะนั้นจะเป็นเหตุให้เกิดปฏิกิริยาทางเคมีขึ้น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spc="-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ให้เกิดตะกอนสะสมขึ้น ตะกอนจะ</a:t>
            </a:r>
            <a:r>
              <a:rPr lang="th-TH" sz="2000" spc="-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ไปขัดขวาง</a:t>
            </a:r>
            <a:r>
              <a:rPr lang="th-TH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การทำงานของลิ้นควบคุมน้ำมัน ทำให้ชุดส่งกำลังไม่สามารถทำงานตามปกติได้</a:t>
            </a:r>
            <a:r>
              <a:rPr lang="en-US" sz="2000" spc="-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561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3"/>
          <a:stretch/>
        </p:blipFill>
        <p:spPr>
          <a:xfrm>
            <a:off x="203199" y="745538"/>
            <a:ext cx="3132667" cy="553998"/>
          </a:xfrm>
          <a:prstGeom prst="rect">
            <a:avLst/>
          </a:prstGeom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488161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2603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น้ำมันเกียร์อัตโนมัติ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1418074"/>
            <a:ext cx="8763000" cy="4462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		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ต้านทานการเกิดฟอง น้ำมันเกียร์อัตโนมัติจะถูกปั่นอย่างแรงโดยปั๊มและจาน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ใบพัด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(Impeller)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ในระบบส่งกำลัง ซึ่งจะทำให้เกิดฟองขึ้น และมีผลทำให้การส่งถ่ายกำลังงานของ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เครื่องยนต์ไม่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เพียงพอ แผ่นคลัตช์และแผ่นเบรกจะเกิดการลื่นหรือการสึกหรอ ซึ่งสามารถป้องกันได้โดยการ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เติมสาร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ต้านทานการเกิดฟองในน้ำมันเกียร์อัตโนมัติ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สี น้ำมันเกียร์อัตโนมัติจะมีสีแดงหรือสีเหลืองอำพัน เพื่อให้น้ำมันเกียร์อัตโนมัติ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แตกต่างจาก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น้ำมันหล่อลื่นชนิดอื่นๆ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ของน้ำมันจะช่วยให้สามารถตรวจพบการรั่วของน้ำมันจากชุดส่งกำลัง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เกียร์อัตโนมัติที่เสื่อมสภาพจากสิ่งแปลกปลอมที่ปะปน สีของน้ำมันเปลี่ยนไป จึง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สามารถพิจารณา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ถึงสภาพของน้ำมันเกียร์อัตโนมัติได้ง่ายจากสีของน้ำมัน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 </a:t>
            </a: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ชนิด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ของน้ำมันเกียร์อัตโนมัติ</a:t>
            </a:r>
            <a:r>
              <a:rPr lang="en-US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มันเกีย์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อัตโนมัติกำหนดมาตรฐานโดยผู้ผลิตรถยนต์ เช่น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FORD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กำหนดให้ใช้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Ford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Standard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Type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GM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กำหนดให้ใช้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GM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Standard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DEXRON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®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II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Type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เป็นต้น น้ำมันเกียร์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อัตโนมัติทั้ง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มาตรฐานมีคุณสมบัติคล้ายคลึงกันแต่ไม่ควรใช้แทนกัน การใช้น้ำมันเกียร์อัตโนมัติแทน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กันอาจ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เป็นสาเหตุให้เกิดการลื่นของเบรกและคลัตช์ ซึ่งจะไปเร่งการสึกหรอให้เร็วขึ้น ดังนั้นจึงต้อง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ให้ถูกต้องตามที่กำหนด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น้ำมันเกียร์อุตสาหกรรม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(Industrial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Gear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Oil)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เป็นน้ำมันที่ใช้กับระบบเกียร์ทดรอบ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ของเครื่องจักร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ในโรงงานอุตสาหกรรมต่างๆ ใช้มาตรฐานสากลที่เรียกว่า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ISO-VG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ISO-Viscosity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Grade)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เนื่องมาจาก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กำหนดช่วงความหนืดไว้ค่อนข้างกว้างมาก ทำให้เกิดผลเสียต่อเฟือง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เกียร์ของ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ระบบอุตสาหกรรม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56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200" y="745538"/>
            <a:ext cx="2108199" cy="553998"/>
            <a:chOff x="203200" y="745538"/>
            <a:chExt cx="2108199" cy="553998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82" r="-64"/>
            <a:stretch/>
          </p:blipFill>
          <p:spPr>
            <a:xfrm>
              <a:off x="859298" y="745538"/>
              <a:ext cx="1452101" cy="553998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2955"/>
            <a:stretch/>
          </p:blipFill>
          <p:spPr>
            <a:xfrm>
              <a:off x="203200" y="745538"/>
              <a:ext cx="846668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5000418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1578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น้ำมันเบรก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1418074"/>
            <a:ext cx="876300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เบรก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(Brake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Fluid)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เป็นน้ำมันที่ใช้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ในการส่งในระบบเบรก โดย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ตัวกลางถ่ายทอดความดันจากแม่ปั๊มไปยังลูกปั๊ม ทำให้ระบบเบรกทำงานได้สมบูรณ์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รถยนต์สมัยใหม่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สามารถเร่งความเร็วได้สูงมาก รวมถึงความเร็วเฉลี่ยที่ใช้ในการขับเคลื่อนที่สูงขึ้น ทำให้ต้อง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ใช้น้ำมันเบรกที่มีคุณภาพสูง ทนความร้อนและรับภาระหนักได้ดี โดยเฉพาะเมื่อเบรก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ทำงานจะ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ทำให้เกิดความร้อนอยู่ภายในระบบแล้วส่งผ่านไปยังน้ำมันเบรกในกระบอก เบรกแบบดิสก์เบรก</a:t>
            </a:r>
            <a:b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จะทำให้น้ำมันเบรกมีอุณหภูมิสูง น้ำมันเบรกที่ดีจึงต้องมีจุดเดือดสูง น้ำมันเบรก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เป็นไฮกรอส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คอพิก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(Hygroscopic)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ซึ่งสามารถดูดซึมน้ำเข้าไว้ได้เพียงเล็กน้อย มีผลทำให้คุณสมบัติในการใช้งานเสีย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ไป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มีจุดเดือดต่ำลงมา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ระบบเบรกใช้หลักการของ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กล่าวคือ เป็นการส่งแรงในรูปของความดัน โดย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ใช้ของเหลว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เป็นตัวกลาง อุปกรณ์พื้นฐานประกอบด้วยกระปุกน้ำมันเบรก ชุดแม่ปั๊มเบรก ชุดกระบอก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เบรกที่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ล้อ ท่อเบรก และน้ำมันเบรก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10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67" y="3923880"/>
            <a:ext cx="3081866" cy="2090362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203200" y="5992980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แสดงส่วนประกอบของระบบเบรก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82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46626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1418074"/>
            <a:ext cx="8763000" cy="477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กระปุก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น้ำมันเบรกทำหน้าที่เก็บและจ่ายน้ำมันเบรกให้กับชุดแม่ปั๊มเบรก ขณะที่เหยียบ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เบรกลูกสูบ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ของแม่ปั๊มเบรกจะอัดน้ำมันเบรกในระบบให้มีความดันสูงขึ้น น้ำมันเบรกจะไหลไปดันลูกสูบ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ของกระบอก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เบรกที่ล้อ ซึ่งจะดันก้ามเบรกให้ถ่างออกแนบจานเบรก เพื่อชะลอความเร็วของรถหรือหยุดรถ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</a:t>
            </a:r>
            <a:r>
              <a:rPr lang="th-TH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น้ำมันเบรก</a:t>
            </a:r>
            <a:r>
              <a:rPr lang="en-US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น้ำมันเบรกจะต้องเป็นน้ำมันที่มีคุณภาพสูง และมีมาตรฐานตรงตามที่บริษัทผู้ผลิตรถยนต์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กำหนดไว้เป็นสำคัญ จึงจะทำให้ระบบ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เบรกไฮดรอลิก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ทำหน้าที่ได้อย่างสมบูรณ์ น้ำมันเบรกที่ดี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จุดเดือด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เป็นจุดที่สำคัญที่จะบ่งบอกถึงคุณภาพและประสิทธิภาพของการเบรก เพราะ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การเบรก 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ร้อน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เกิดขึ้นจากการเสียดสีของผ้าเบรกกับจานเบรกหรื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อดรัม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เบรก ซึ่งจะทำ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ร้อนมากขึ้น ความร้อนดังกล่าวก็จะถูกถ่ายทอดโดยตรงไปยังน้ำมันเบรก ทำให้น้ำมันเบรก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มีอุณหภูมิ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สูงขึ้น ทำให้ต้องใช้น้ำมันเบรกที่มีจุดเดือดสูงเป็นพิเศษ นอกจากนี้รถยนต์ที่ใช้เกียร์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อัตโนมัติก็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มีส่วนทำให้อุณหภูมิของน้ำมันเบรกสูงมาก เนื่องจากการเบรกด้วย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มีน้อยลง ต้อง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ใช้เบรก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มากขึ้น ดังนั้นสถาบันมาตรฐานต่างๆ ได้กำหนดจุดเดือดของน้ำมันเบรกเป็นมาตรฐาน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ไว้ดังนี้</a:t>
            </a: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J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1703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กำหนดให้น้ำมันเบรกมีจุดเดือดสูงกว่า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205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US  FMVSS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DOT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กำหนดให้น้ำมันเบรกมีจุดเดือดสูงกว่า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205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 </a:t>
            </a:r>
          </a:p>
          <a:p>
            <a:pPr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  <a:sym typeface="Monotype Sorts" panose="01010601010101010101" pitchFamily="2" charset="2"/>
              </a:rPr>
              <a:t>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US  FMVSS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DOT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กำหนดให้น้ำมันเบรกมีจุดเดือดสูงกว่า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230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203200" y="745538"/>
            <a:ext cx="2108199" cy="553998"/>
            <a:chOff x="203200" y="745538"/>
            <a:chExt cx="2108199" cy="553998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82" r="-64"/>
            <a:stretch/>
          </p:blipFill>
          <p:spPr>
            <a:xfrm>
              <a:off x="859298" y="745538"/>
              <a:ext cx="1452101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2955"/>
            <a:stretch/>
          </p:blipFill>
          <p:spPr>
            <a:xfrm>
              <a:off x="203200" y="745538"/>
              <a:ext cx="846668" cy="553998"/>
            </a:xfrm>
            <a:prstGeom prst="rect">
              <a:avLst/>
            </a:prstGeom>
          </p:spPr>
        </p:pic>
      </p:grpSp>
      <p:sp>
        <p:nvSpPr>
          <p:cNvPr id="9" name="กล่องข้อความ 8"/>
          <p:cNvSpPr txBox="1"/>
          <p:nvPr/>
        </p:nvSpPr>
        <p:spPr>
          <a:xfrm>
            <a:off x="732432" y="770939"/>
            <a:ext cx="1578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น้ำมันเบรก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28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5042159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1418074"/>
            <a:ext cx="8763000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spc="-15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ปฏิกิริยาที่มีต่อซี</a:t>
            </a:r>
            <a:r>
              <a:rPr lang="th-TH" sz="2000" b="1" spc="-150" dirty="0" err="1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ลยาง</a:t>
            </a:r>
            <a:r>
              <a:rPr lang="th-TH" sz="2000" spc="-15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น้ำมันเบรกที่ดีต้องไม่ทำปฏิกิริยากับซี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ลยาง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และท่อยาง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คือไม่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ทำให้ซี</a:t>
            </a:r>
            <a:r>
              <a:rPr lang="th-TH" sz="2000" spc="-15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ลยาง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แข็งตัวหรืออ่อนตัว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ต้องไม่ทำให้ซี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ลยาง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เกิดการขยายตัวหรือหดตัวเกิน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ขนาดหรือ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ที่เรียกกันว่า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ซี</a:t>
            </a:r>
            <a:r>
              <a:rPr lang="th-TH" sz="2000" i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ลบวม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เพราะถ้าขนาดซี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ลยาง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เปลี่ยนไป ระบบเบรกก็อาจจะเกิดการ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รั่วซึมได้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ง่ายขึ้น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การกัดกร่อน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น้ำมันเบรกที่ดีจะต้องไม่ทำปฏิกิริยากับโลหะ เช่น เหล็ก ทองแดง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ทองเหลือง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อะลูมิเนียม เป็นต้น และต้องมีสารเพิ่มคุณภาพในการป้องกันการกัดกร่อนกับโลหะ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เนื่องจากเวลา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น้ำมันเบรกดูดซึมน้ำ จะทำให้น้ำทำปฏิกิริยากับโลหะต่างๆ ได้ง่าย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 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การหล่อลื่น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น้ำมันเบรกที่ดีจะต้องช่วยหล่อลื่นชิ้นส่วนที่เกิดการเคลื่อนที่ได้ และช่วย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ลดแรง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เสียดทานไม่เสื่อมสลายง่าย ทำให้ชิ้นส่วนที่เคลื่อนที่เกิดการสึกหรอน้อยลงได้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5. 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ความสามารถในการผสมกันได้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น้ำมันเบรกที่เป็นมาตรฐานเดียวกัน จะต้อง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สามารถรวมตัว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กันได้ดี โดยไม่ทำให้ชิ้นส่วนต่างๆ ในระบบเบรกเกิดการเสียหาย เนื่องมาจากการผสมกัน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ของน้ำมันเบรก</a:t>
            </a: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th-TH" sz="2000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ข้อควรระวังในการใช้น้ำมันเบรก</a:t>
            </a:r>
            <a:r>
              <a:rPr lang="th-TH" sz="2000" dirty="0">
                <a:solidFill>
                  <a:srgbClr val="C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1.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น้ำมันเบรกพวกอีเทอร์ ไกล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คอล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มาตรฐาน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J1703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DOT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สามารถ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ใช้รวมกัน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2.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ห้ามนำน้ำมันเบรกที่มีมาตรฐานต่างกันมาผสมรวมกัน เช่น ซิลิโคนผสมรวมกับไกล</a:t>
            </a:r>
            <a:r>
              <a:rPr lang="th-TH" sz="20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คอล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แร่ผสมรวมกับไกล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คอล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และซิลิโคนผสมรวมกับน้ำมันแร่ เป็นต้น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3.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ควรเปลี่ยนน้ำมันเบรกทุกๆ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9-12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เดือน หรือเมื่อจุดเดือดของน้ำมันเบรกต่ำกว่า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ที่มาตรฐาน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 คือ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150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°C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ป้องกันการเกิด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อาการเวเพอร์ล็อก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</p:txBody>
      </p:sp>
      <p:grpSp>
        <p:nvGrpSpPr>
          <p:cNvPr id="6" name="กลุ่ม 5"/>
          <p:cNvGrpSpPr/>
          <p:nvPr/>
        </p:nvGrpSpPr>
        <p:grpSpPr>
          <a:xfrm>
            <a:off x="203200" y="745538"/>
            <a:ext cx="2108199" cy="553998"/>
            <a:chOff x="203200" y="745538"/>
            <a:chExt cx="2108199" cy="553998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82" r="-64"/>
            <a:stretch/>
          </p:blipFill>
          <p:spPr>
            <a:xfrm>
              <a:off x="859298" y="745538"/>
              <a:ext cx="1452101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2955"/>
            <a:stretch/>
          </p:blipFill>
          <p:spPr>
            <a:xfrm>
              <a:off x="203200" y="745538"/>
              <a:ext cx="846668" cy="553998"/>
            </a:xfrm>
            <a:prstGeom prst="rect">
              <a:avLst/>
            </a:prstGeom>
          </p:spPr>
        </p:pic>
      </p:grpSp>
      <p:sp>
        <p:nvSpPr>
          <p:cNvPr id="9" name="กล่องข้อความ 8"/>
          <p:cNvSpPr txBox="1"/>
          <p:nvPr/>
        </p:nvSpPr>
        <p:spPr>
          <a:xfrm>
            <a:off x="732432" y="770939"/>
            <a:ext cx="1578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น้ำมันเบรก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07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331728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1418074"/>
            <a:ext cx="876300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ห้ามนำน้ำมันเบรกที่ถ่ายออกมาแล้วนำกลับมาใช้ใหม่อีก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5.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น้ำมันเบรกไม่ใช่น้ำมันหล่อลื่น จึงห้ามนำน้ำมันเบรกไปใช้แทนน้ำมันหล่อลื่นหรือจาระบี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6.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ระวัง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อย่าให้น้ำมันเบรกถูกสีรถหรือบริเวณที่เคลือบยางเหนียว หากน้ำมันเบรกถูกสี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รถให้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ใช้น้ำราดทันที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355600" algn="l"/>
                <a:tab pos="541338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7.	</a:t>
            </a:r>
            <a:r>
              <a:rPr lang="th-TH" sz="2000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เมื่อน้ำมันเบรกเข้าตาหรือผิวหนัง จะทำให้เกิดอันตรายได้ ควรใช้น้ำสะอาดล้างโดย</a:t>
            </a:r>
            <a:r>
              <a:rPr lang="th-TH" sz="2000" spc="-3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ทันทีแล้ว</a:t>
            </a:r>
            <a:r>
              <a:rPr lang="th-TH" sz="2000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รีบปรึกษาแพทย์โดย</a:t>
            </a:r>
            <a:r>
              <a:rPr lang="th-TH" sz="2000" spc="-3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ด่วน</a:t>
            </a:r>
          </a:p>
          <a:p>
            <a:pPr>
              <a:tabLst>
                <a:tab pos="355600" algn="l"/>
                <a:tab pos="541338" algn="l"/>
              </a:tabLst>
            </a:pPr>
            <a:r>
              <a:rPr lang="th-TH" sz="2000" spc="-3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</a:t>
            </a:r>
            <a:r>
              <a:rPr lang="en-US" sz="20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แสดงคุณสมบัติบางอย่างของน้ำมันเบรกของ 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ปตท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DOT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03" y="2998488"/>
            <a:ext cx="3920394" cy="1602328"/>
          </a:xfrm>
          <a:prstGeom prst="rect">
            <a:avLst/>
          </a:prstGeom>
        </p:spPr>
      </p:pic>
      <p:grpSp>
        <p:nvGrpSpPr>
          <p:cNvPr id="7" name="กลุ่ม 6"/>
          <p:cNvGrpSpPr/>
          <p:nvPr/>
        </p:nvGrpSpPr>
        <p:grpSpPr>
          <a:xfrm>
            <a:off x="203200" y="745538"/>
            <a:ext cx="2108199" cy="553998"/>
            <a:chOff x="203200" y="745538"/>
            <a:chExt cx="2108199" cy="55399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82" r="-64"/>
            <a:stretch/>
          </p:blipFill>
          <p:spPr>
            <a:xfrm>
              <a:off x="859298" y="745538"/>
              <a:ext cx="1452101" cy="553998"/>
            </a:xfrm>
            <a:prstGeom prst="rect">
              <a:avLst/>
            </a:prstGeom>
          </p:spPr>
        </p:pic>
        <p:pic>
          <p:nvPicPr>
            <p:cNvPr id="9" name="รูปภาพ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2955"/>
            <a:stretch/>
          </p:blipFill>
          <p:spPr>
            <a:xfrm>
              <a:off x="203200" y="745538"/>
              <a:ext cx="846668" cy="553998"/>
            </a:xfrm>
            <a:prstGeom prst="rect">
              <a:avLst/>
            </a:prstGeom>
          </p:spPr>
        </p:pic>
      </p:grpSp>
      <p:sp>
        <p:nvSpPr>
          <p:cNvPr id="10" name="กล่องข้อความ 9"/>
          <p:cNvSpPr txBox="1"/>
          <p:nvPr/>
        </p:nvSpPr>
        <p:spPr>
          <a:xfrm>
            <a:off x="732432" y="770939"/>
            <a:ext cx="1578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น้ำมันเบรก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81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203200" y="745538"/>
            <a:ext cx="2633133" cy="553998"/>
            <a:chOff x="203200" y="745538"/>
            <a:chExt cx="2633133" cy="553998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82" r="-64"/>
            <a:stretch/>
          </p:blipFill>
          <p:spPr>
            <a:xfrm>
              <a:off x="859298" y="745538"/>
              <a:ext cx="1452101" cy="553998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2955"/>
            <a:stretch/>
          </p:blipFill>
          <p:spPr>
            <a:xfrm>
              <a:off x="203200" y="745538"/>
              <a:ext cx="846668" cy="553998"/>
            </a:xfrm>
            <a:prstGeom prst="rect">
              <a:avLst/>
            </a:prstGeom>
          </p:spPr>
        </p:pic>
        <p:pic>
          <p:nvPicPr>
            <p:cNvPr id="9" name="รูปภาพ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82" r="-64"/>
            <a:stretch/>
          </p:blipFill>
          <p:spPr>
            <a:xfrm>
              <a:off x="1384232" y="745538"/>
              <a:ext cx="1452101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2887723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210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น้ำมันล้างเครื่อง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1418074"/>
            <a:ext cx="8763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ล้างเครื่อง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(Flushing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Oil)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เป็นน้ำมันสำหรับใช้ล้างเครื่องจักรเครื่องยนต์ใน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โรงงานอุตสาหกรรม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โดยการถ่าย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น้ำมันเครื่องที่ผ่านการใช้งานออกก่อน แล้วจึงจะเติมน้ำมันล้างเครื่องลงไป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แทนจากนั้น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จึงเดินเครื่องเบาๆ ประมาณ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5-10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นาที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หยุดเครื่องแล้ว จึงทำการถ่ายน้ำมันล้าง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เครื่องออก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ให้หมด แล้วจึงจะเติมน้ำมันเครื่องใหม่ที่ต้องการลงในเครื่องยนต์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ทำหน้าที่ชำระล้าง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คราบสิ่ง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สกปรกที่ติดอยู่กับชิ้นส่วนเครื่องยนต์ออก ซึ่งเป็นการช่วยรักษาเครื่องยนต์ให้สะอาด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และยืดอายุ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การใช้งานของน้ำมันเครื่องใหม่อีกด้วย น้ำมันล้างเครื่องยังใช้ล้างเครื่องจักรกลอื่นๆ 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โรงงานที่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ลื่น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ด้วย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ระบบน้ำมันไหลเวียน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คุณสมบัติของน้ำมันล้างเครื่อง เป็นน้ำมันคุณภาพสูงผสมสารเคมี เพื่อเพิ่มคุณสมบัติใน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การชะ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ล้างสิ่งสกปรก โดยจะใช้ล้างเครื่องยนต์ต่างๆ ภายหลังการเป็นน้ำมันเก่าออก โดยเติมน้ำมันล้าง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เชลล์โด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แน็กซ์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F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เป็นผลิตภัณฑ์จากบริษัทเชลล์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ฯลฯ แล้วเดินเครื่องเบา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5-10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นาที เพื่อ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สะอาดเครื่องยนต์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283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970865" cy="553998"/>
            <a:chOff x="203199" y="745538"/>
            <a:chExt cx="3970865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r="-63"/>
            <a:stretch/>
          </p:blipFill>
          <p:spPr>
            <a:xfrm>
              <a:off x="1828799" y="745538"/>
              <a:ext cx="23452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989068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2" y="770939"/>
            <a:ext cx="33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การเปลี่ยนถ่ายน้ำมันเครื่อง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" y="1418074"/>
            <a:ext cx="8763000" cy="4963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93000"/>
              </a:lnSpc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น้ำมันหล่อลื่น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แต่ละชนิดผลิตเพื่อให้มีคุณสมบัติและคุณภาพเหมาะสำหรับงานหล่อ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ลื่นแต่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ละประเภท เมื่อผ่านการใช้งานคุณสมบัติและคุณภาพของน้ำมันหล่อลื่นจะเสื่อมสภาพลง จนใน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ที่สุดไม่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อยู่ในสภาพที่เหมาะสมกับการใช้งานอีกต่อไป ลักษณะการเสื่อมสภาพของน้ำมันหล่อลื่น แบ่งออก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ประเภท คือ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การเสื่อมสภาพของตัวเนื้อน้ำมันหล่อลื่นที่เกิดขึ้นจากการรวมตัวกับ</a:t>
            </a:r>
            <a:r>
              <a:rPr lang="th-TH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ออกซิเจน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ผล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ก็คือ น้ำมันหล่อลื่นจะเปลี่ยนสภาพและเกิดความเป็นกรดขึ้น ความหนืดของ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สูงขึ้นด้วย เนื้อน้ำมันหล่อลื่นจะเสื่อมสภาพเร็วมากขึ้น เกิดพวกยางเหนียวเกาะอยู่ตามร่อง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รูทางผ่าน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ของน้ำมันหล่อลื่น และจะเกิดการกัดกร่อนเนื้อโลหะในเครื่องจักรกล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น้ำมันหล่อลื่นได้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ใส่สารเพิ่มคุณภาพเพื่อป้องกันปฏิกิริยาอยู่แล้ว หากตัวเติมใช้หมดไปหรือเสื่อมสภาพ น้ำมันหล่อลื่น</a:t>
            </a:r>
            <a:b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อาจเกิดปฏิกิริยากับอากาศได้ที่อุณหภูมิสูงๆ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</a:tabLst>
            </a:pPr>
            <a:r>
              <a:rPr lang="en-US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	</a:t>
            </a:r>
            <a:r>
              <a:rPr lang="th-TH" sz="2000" b="1" spc="-15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สารเพิ่มคุณภาพในน้ำมันเสื่อมสภาพ</a:t>
            </a:r>
            <a:r>
              <a:rPr lang="th-TH" sz="2000" spc="-15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สารเพิ่มคุณภาพช่วยให้น้ำมันหล่อลื่นมี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คุณสมบัติที่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เหมาะสมในสภาพการใช้งาน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สารเพิ่มคุณภาพอาจเปลี่ยนสภาพไป ทำให้น้ำมันหล่อลื่นมี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สภาพที่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ไม่เพียงพอที่จะทำงานได้ดี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ต่อไป</a:t>
            </a: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3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สารอื่นหรือสิ่งสกปรกจากภายนอกเข้าไปปะปน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น้ำ ฝุ่นผง เขม่า และ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อื่นๆเมื่อ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เข้าไปปะปนกับน้ำมันหล่อลื่นแล้ว อาจทำให้น้ำมันหล่อลื่นเสื่อมคุณภาพ และไม่เหมาะที่จะใช้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งานอีก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ต่อไป ฝุ่นผงและเขม่า โดยเฉพาะพวกที่เป็นเศษโลหะถ้าปะปนอยู่กับน้ำมันหล่อลื่น จะไปขัด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สีกับ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ผิวโลหะของเครื่องจักรกล ทำให้เกิดรอยขีดข่วนและสึกหรอได้ น้ำมันเชื้อเพลิงถ้าเข้าไป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ปะปนกับ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 จะทำให้น้ำมันหล่อลื่นมีความหนืดลดลงมาก และไม่เหมาะกับการใช้งานอีกต่อไป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lnSpc>
                <a:spcPct val="93000"/>
              </a:lnSpc>
              <a:tabLst>
                <a:tab pos="355600" algn="l"/>
                <a:tab pos="541338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จากการเสื่อมสภาพของน้ำมันข้างต้น จำเป็นที่ผู้ใช้น้ำมันจะสังเกตได้ว่า น้ำมันหล่อลื่นที่ใช้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เสื่อมสภาพไปมากน้อยเท่าไรแล้ว ผู้ใช้ควรเปลี่ยนถ่ายน้ำมันหล่อลื่น ตามระยะเวลาที่ผู้ผลิต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เครื่องยนต์ได้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กำหนดไว้ เพื่อช่วยให้เครื่องยนต์ทำงานได้อย่างเต็มประสิทธิภาพ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ต่อไป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รูปภาพ 7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1" y="6239933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725334" cy="553998"/>
            <a:chOff x="203199" y="745538"/>
            <a:chExt cx="3725334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r="-63"/>
            <a:stretch/>
          </p:blipFill>
          <p:spPr>
            <a:xfrm>
              <a:off x="1583268" y="745538"/>
              <a:ext cx="23452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127296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1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น้ำมันหล่อลื่นชนิดเกรดเดี่ยว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(Single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Grade)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ได้กำหนดมาตรฐาน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เกี่ยวกับการ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แบ่งค่าความข้นใสของน้ำมันแต่ละชนิด น้ำมันหล่อลื่นที่มีตัวเลขแสดงค่าความข้นใสต่ำ 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หนืดจะ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น้อยกว่าน้ำมันหล่อลื่นที่มีตัวเลขแสดงค่าความข้นใสสูง เช่น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จะหมายความ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ว่าน้ำมันหล่อลื่น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มีความหนืดมากกว่าน้ำมันหล่อลื่นชนิด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ที่อุณหภูมิ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เดียวกันเป็น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น้ำมันหล่อลื่นที่มีความข้นใสที่แสดงค่าไว้หลัง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และตามด้วยตัว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W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ค่าความ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ข้นใสต่ำกว่า เช่น น้ำมันหล่อลื่นชนิด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และน้ำมันหล่อลื่นชนิด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W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แสดง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ว่าน้ำมันหล่อลื่น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W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มีความข้นใสน้อยกว่าน้ำมันหล่อลื่นชนิด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น้ำมันหล่อลื่นชนิด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W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กำกับอยู่จะใช้สำหรับในฤดูหนาวหรือในที่ที่อากาศเย็น ช่วยในการติดเครื่องยนต์ที่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เย็นชนิด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ที่มีใช้กันอยู่ ได้แก่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 W, SAE 20,  SAE 20 W, SAE 30, SAE 40, SAE 50</a:t>
            </a:r>
          </a:p>
          <a:p>
            <a:pPr algn="thaiDist">
              <a:tabLst>
                <a:tab pos="355600" algn="l"/>
                <a:tab pos="541338" algn="l"/>
                <a:tab pos="804863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น้ำมันหล่อลื่นชนิดเกรดรวม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(Multi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Grade)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เป็นน้ำมันหล่อลื่นที่มีการ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เติมสารเคมี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ที่เรียกว่า พอลิ</a:t>
            </a:r>
            <a:r>
              <a:rPr lang="th-TH" sz="20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เมอร์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(Polymer)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เป็นสารปรับปรุงค่าดัชนีความข้นใส อุณหภูมิจะมีผล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ต่อการ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เปลี่ยนแปลงความข้นใสน้อยกว่าชนิดเกรดเดี่ยว น้ำมันหล่อลื่นชนิดนี้จึงสามารถใช้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แทนน้ำมันหล่อลื่น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ชนิดเกรดเดียวได้ เช่น น้ำมันหล่อลื่นชนิด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W/50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หมายความว่า 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อุณหภูมิ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0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°F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น้ำมันเครื่องจะมีความข้นใสเท่ากับน้ำมันหล่อลื่นชนิด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W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และอุณหภูมิ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210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°F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จะมีความข้นใสเท่ากับน้ำมันหล่อลื่นชนิด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50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เป็นต้น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196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ประเภทของน้ำมันหล่อลื่น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026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725334" cy="553998"/>
            <a:chOff x="203199" y="745538"/>
            <a:chExt cx="3725334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r="-63"/>
            <a:stretch/>
          </p:blipFill>
          <p:spPr>
            <a:xfrm>
              <a:off x="1583268" y="745538"/>
              <a:ext cx="23452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617260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น้ำมันประเภทเกรดรวมนี้ มาตรฐาน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ไม่ได้กำหนดไว้ แต่เนื่องจากการ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ผสมสารเคมี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เพื่อปรับปรุงค่าดัชนีความข้นใสในน้ำมันหล่อลื่นที่ระดับต่างๆ กัน ทำให้ได้น้ำมันที่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ตรงตาม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ทั้ง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จุด น้ำมันเหล่านี้จะมีค่าดัชนีความข้นใสสูง ทำให้สามารถคงความข้น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ใสไว้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ได้ดีทั้งในอุณหภูมิสูงและต่ำ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196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ประเภทของน้ำมันหล่อลื่น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10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36" y="2442204"/>
            <a:ext cx="2715260" cy="2148840"/>
          </a:xfrm>
          <a:prstGeom prst="rect">
            <a:avLst/>
          </a:prstGeom>
        </p:spPr>
      </p:pic>
      <p:graphicFrame>
        <p:nvGraphicFramePr>
          <p:cNvPr id="4" name="วัตถุ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525092"/>
              </p:ext>
            </p:extLst>
          </p:nvPr>
        </p:nvGraphicFramePr>
        <p:xfrm>
          <a:off x="4693496" y="2423425"/>
          <a:ext cx="2627312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5" imgW="2628900" imgH="2124456" progId="">
                  <p:embed/>
                </p:oleObj>
              </mc:Choice>
              <mc:Fallback>
                <p:oleObj r:id="rId5" imgW="2628900" imgH="212445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3496" y="2423425"/>
                        <a:ext cx="2627312" cy="212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กล่องข้อความ 12"/>
          <p:cNvSpPr txBox="1"/>
          <p:nvPr/>
        </p:nvSpPr>
        <p:spPr>
          <a:xfrm>
            <a:off x="203200" y="4609823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กราฟแสดงค่าความข้นใสกับอุณหภูมิของน้ำมันที่มีค่าดัชนีความข้นใสต่างๆ </a:t>
            </a:r>
            <a:r>
              <a:rPr lang="th-TH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08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725334" cy="553998"/>
            <a:chOff x="203199" y="745538"/>
            <a:chExt cx="3725334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r="-63"/>
            <a:stretch/>
          </p:blipFill>
          <p:spPr>
            <a:xfrm>
              <a:off x="1583268" y="745538"/>
              <a:ext cx="23452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2"/>
            <a:ext cx="8763000" cy="4855727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2</a:t>
            </a:r>
            <a:r>
              <a:rPr lang="en-US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 	</a:t>
            </a:r>
            <a:r>
              <a:rPr lang="th-TH" sz="20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มาตรฐานตามสภาพการใช้งาน</a:t>
            </a:r>
            <a:r>
              <a:rPr 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น้ำมันหล่อลื่นแต่ละชนิดจะมีความเหมาะสมกับ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สภาพของ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งานแต่ละอย่างแตกต่างกันออกไปตามชนิดและประเภทของเครื่องยนต์ สถาบัน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ปิโตรเลียมแห่ง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สหรัฐอเมริกา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(American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Petroleum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Institute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API)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ได้กำหนดมาตรฐาน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น้ำมันหล่อลื่นตาม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สภาพการใช้งาน ซึ่งเป็นที่ยอมรับและใช้กันอย่างแพร่หลาย โดยแบ่งระดับสมรรถนะ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น้ำมันหล่อลื่นตาม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ชนิดของเครื่องยนต์ ออกเป็น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ประเภท คือ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น้ำมันหล่อลื่นที่ใช้กับเครื่องยนต์เบนซิน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มีอยู่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8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ระดับสมรรถนะ ได้แก่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SA, SB, SC, SD, SE, SF,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SG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SH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มีรายละเอียดตามตารางดังนี้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20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55600" algn="l"/>
                <a:tab pos="541338" algn="l"/>
                <a:tab pos="719138" algn="l"/>
              </a:tabLst>
            </a:pPr>
            <a:r>
              <a:rPr lang="en-US" sz="20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</a:t>
            </a:r>
            <a:r>
              <a:rPr lang="en-US" sz="20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แสดงสมรรถนะน้ำมันหล่อลื่นเครื่องยนต์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เบนซิน</a:t>
            </a:r>
            <a:endParaRPr lang="en-US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196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ประเภทของน้ำมันหล่อลื่น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02" y="3581401"/>
            <a:ext cx="5543796" cy="25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725334" cy="553998"/>
            <a:chOff x="203199" y="745538"/>
            <a:chExt cx="3725334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r="-63"/>
            <a:stretch/>
          </p:blipFill>
          <p:spPr>
            <a:xfrm>
              <a:off x="1583268" y="745538"/>
              <a:ext cx="23452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446028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196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ประเภทของน้ำมันหล่อลื่น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1800102" y="1465698"/>
            <a:ext cx="5543796" cy="3225385"/>
            <a:chOff x="1800102" y="1465698"/>
            <a:chExt cx="5543796" cy="3225385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688"/>
            <a:stretch/>
          </p:blipFill>
          <p:spPr>
            <a:xfrm>
              <a:off x="1800102" y="1465698"/>
              <a:ext cx="5543796" cy="238124"/>
            </a:xfrm>
            <a:prstGeom prst="rect">
              <a:avLst/>
            </a:prstGeom>
          </p:spPr>
        </p:pic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102" y="1699060"/>
              <a:ext cx="5543796" cy="1610341"/>
            </a:xfrm>
            <a:prstGeom prst="rect">
              <a:avLst/>
            </a:prstGeom>
          </p:spPr>
        </p:pic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102" y="3307020"/>
              <a:ext cx="5543796" cy="1384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225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725334" cy="553998"/>
            <a:chOff x="203199" y="745538"/>
            <a:chExt cx="3725334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r="-63"/>
            <a:stretch/>
          </p:blipFill>
          <p:spPr>
            <a:xfrm>
              <a:off x="1583268" y="745538"/>
              <a:ext cx="23452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642368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1426541"/>
            <a:ext cx="876300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61950" algn="l"/>
                <a:tab pos="539750" algn="l"/>
                <a:tab pos="717550" algn="l"/>
              </a:tabLst>
            </a:pPr>
            <a:r>
              <a:rPr lang="en-US" sz="2000" b="1" dirty="0" smtClean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2</a:t>
            </a:r>
            <a:r>
              <a:rPr lang="en-US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	</a:t>
            </a:r>
            <a:r>
              <a:rPr lang="th-TH" sz="20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น้ำมันหล่อลื่นที่ใช้กับเครื่องยนต์ดีเซล</a:t>
            </a:r>
            <a:r>
              <a:rPr lang="th-TH" sz="20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มีอยู่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ระดับ ได้แก่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CA,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CB,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CC,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CD,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CE,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CF,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CF-2,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DF-4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DG-4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มีรายละเอียดตามตารางดังนี้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thaiDist">
              <a:tabLst>
                <a:tab pos="361950" algn="l"/>
                <a:tab pos="539750" algn="l"/>
                <a:tab pos="717550" algn="l"/>
              </a:tabLst>
            </a:pPr>
            <a:r>
              <a:rPr lang="en-US" sz="20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</a:t>
            </a:r>
            <a:r>
              <a:rPr lang="en-US" sz="20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 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สมรรถนะน้ำมันหล่อลื่นเครื่องยนต์ดีเซล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196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ประเภทของน้ำมันหล่อลื่น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02" y="2442204"/>
            <a:ext cx="5543796" cy="34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0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725334" cy="553998"/>
            <a:chOff x="203199" y="745538"/>
            <a:chExt cx="3725334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r="-63"/>
            <a:stretch/>
          </p:blipFill>
          <p:spPr>
            <a:xfrm>
              <a:off x="1583268" y="745538"/>
              <a:ext cx="23452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3924394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196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ประเภทของน้ำมันหล่อลื่น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1800102" y="1465698"/>
            <a:ext cx="5543796" cy="3700323"/>
            <a:chOff x="1800102" y="1465698"/>
            <a:chExt cx="5543796" cy="3700323"/>
          </a:xfrm>
        </p:grpSpPr>
        <p:pic>
          <p:nvPicPr>
            <p:cNvPr id="14" name="รูปภาพ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688"/>
            <a:stretch/>
          </p:blipFill>
          <p:spPr>
            <a:xfrm>
              <a:off x="1800102" y="1465698"/>
              <a:ext cx="5543796" cy="238124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102" y="1699060"/>
              <a:ext cx="5543796" cy="2078923"/>
            </a:xfrm>
            <a:prstGeom prst="rect">
              <a:avLst/>
            </a:prstGeom>
          </p:spPr>
        </p:pic>
        <p:pic>
          <p:nvPicPr>
            <p:cNvPr id="17" name="รูปภาพ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102" y="3775602"/>
              <a:ext cx="5543796" cy="1390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07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203199" y="745538"/>
            <a:ext cx="3725334" cy="553998"/>
            <a:chOff x="203199" y="745538"/>
            <a:chExt cx="3725334" cy="553998"/>
          </a:xfrm>
        </p:grpSpPr>
        <p:pic>
          <p:nvPicPr>
            <p:cNvPr id="2" name="รูปภาพ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3"/>
            <a:stretch/>
          </p:blipFill>
          <p:spPr>
            <a:xfrm>
              <a:off x="203199" y="745538"/>
              <a:ext cx="3132667" cy="55399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2" r="-63"/>
            <a:stretch/>
          </p:blipFill>
          <p:spPr>
            <a:xfrm>
              <a:off x="1583268" y="745538"/>
              <a:ext cx="2345265" cy="553998"/>
            </a:xfrm>
            <a:prstGeom prst="rect">
              <a:avLst/>
            </a:prstGeom>
          </p:spPr>
        </p:pic>
      </p:grpSp>
      <p:sp>
        <p:nvSpPr>
          <p:cNvPr id="12" name="สี่เหลี่ยมผืนผ้ามุมมน 11"/>
          <p:cNvSpPr/>
          <p:nvPr/>
        </p:nvSpPr>
        <p:spPr>
          <a:xfrm>
            <a:off x="203200" y="1392673"/>
            <a:ext cx="8763000" cy="4642368"/>
          </a:xfrm>
          <a:prstGeom prst="roundRect">
            <a:avLst>
              <a:gd name="adj" fmla="val 32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" y="4380983"/>
            <a:ext cx="876300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361950" algn="l"/>
                <a:tab pos="539750" algn="l"/>
                <a:tab pos="717550" algn="l"/>
              </a:tabLst>
            </a:pP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แสดงการหล่อลื่นของเครื่องยนต์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32433" y="770939"/>
            <a:ext cx="3196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น้ำมันหล่อลื่นเครื่องยนต์</a:t>
            </a:r>
            <a:endParaRPr lang="th-TH" sz="3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Picture 10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85" y="1409607"/>
            <a:ext cx="3745230" cy="2988310"/>
          </a:xfrm>
          <a:prstGeom prst="rect">
            <a:avLst/>
          </a:prstGeom>
        </p:spPr>
      </p:pic>
      <p:sp>
        <p:nvSpPr>
          <p:cNvPr id="14" name="กล่องข้อความ 13"/>
          <p:cNvSpPr txBox="1"/>
          <p:nvPr/>
        </p:nvSpPr>
        <p:spPr>
          <a:xfrm>
            <a:off x="203200" y="4674175"/>
            <a:ext cx="87630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tabLst>
                <a:tab pos="355600" algn="l"/>
              </a:tabLst>
            </a:pP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(Mechanical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Lubricants)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เป็นน้ำมันที่ใช้สำหรับหล่อลื่น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เครื่องยนต์ซึ่ง</a:t>
            </a:r>
            <a:r>
              <a:rPr lang="th-TH" sz="2000" spc="-1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ประกอบด้วยชิ้นส่วนต่างๆ </a:t>
            </a:r>
            <a: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spc="-15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เคลื่อนไหวอยู่ภายใน การหล่อลื่นชิ้นส่วนในระบบดังกล่าว มี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วัตถุประสงค์เพื่อ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ป้องกันการเสียหาย เพิ่ม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สมรรถนะ</a:t>
            </a:r>
            <a:b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 และยืดอายุการใช้งานของเครื่องยนต์ให้ยาวนาน</a:t>
            </a: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ขึ้นนั่นเอง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น้ำมันหล่อลื่นเครื่องยนต์หรือที่เรียกว่า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น้ำมันเครื่อง</a:t>
            </a:r>
            <a:r>
              <a:rPr lang="en-US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20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2000" i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0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มีคุณสมบัติที่ดี ดังนี้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319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4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1317</TotalTime>
  <Words>140</Words>
  <Application>Microsoft Office PowerPoint</Application>
  <PresentationFormat>นำเสนอทางหน้าจอ (4:3)</PresentationFormat>
  <Paragraphs>131</Paragraphs>
  <Slides>28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0</vt:i4>
      </vt:variant>
      <vt:variant>
        <vt:lpstr>ชื่อเรื่องสไลด์</vt:lpstr>
      </vt:variant>
      <vt:variant>
        <vt:i4>28</vt:i4>
      </vt:variant>
    </vt:vector>
  </HeadingPairs>
  <TitlesOfParts>
    <vt:vector size="37" baseType="lpstr">
      <vt:lpstr>Angsana New</vt:lpstr>
      <vt:lpstr>Arial</vt:lpstr>
      <vt:lpstr>Browallia New</vt:lpstr>
      <vt:lpstr>Calibri</vt:lpstr>
      <vt:lpstr>Calibri Light</vt:lpstr>
      <vt:lpstr>Cordia New</vt:lpstr>
      <vt:lpstr>Monotype Sorts</vt:lpstr>
      <vt:lpstr>PSLxOmyim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109</cp:revision>
  <dcterms:created xsi:type="dcterms:W3CDTF">2019-09-21T15:42:58Z</dcterms:created>
  <dcterms:modified xsi:type="dcterms:W3CDTF">2019-11-26T21:54:57Z</dcterms:modified>
</cp:coreProperties>
</file>