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901634"/>
          </a:xfrm>
          <a:prstGeom prst="roundRect">
            <a:avLst>
              <a:gd name="adj" fmla="val 67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(Hydraulic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เป็นน้ำมันที่ทำหน้าที่เป็นตัวกลางในการส่งถ่ายความดันน้ำมันไป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เพื่อหล่อลื่นปั๊ม แบ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ตลอดจนทำหน้าที่เป็น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และช่วยระบายความร้อน 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เหมาะสมกับการออกแบบของระบบจึงนับได้ว่ามีความสำคัญ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ที่ใช้อยู่จะ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ลักษณะการผลิตและวัตถุประสงค์การใช้งาน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จะทำงานได้อย่างมีประสิทธิภาพนั้น ตัว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ชุดกระบอกสูบต้องอยู่ใน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สมบูรณ์ ดังนั้นจึงจำเป็นจะต้องมีการตรวจสภาพและบำรุงรักษา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ดูแลรักษาเชิงป้องกันความเสียหายที่เกิดขึ้นในระบบ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2191037"/>
            <a:ext cx="6918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น้ำมันไฮดรอลิก</a:t>
            </a:r>
            <a:endParaRPr lang="th-TH" sz="8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SLxOmyim" panose="02000000000000000000" pitchFamily="2" charset="-34"/>
              <a:cs typeface="PSLxOmyim" panose="020000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7" cy="21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907092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ของน้ำมันจากฐานปิโตรเลียม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56" y="1826651"/>
            <a:ext cx="6357688" cy="245745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428410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น้ำมันทนไฟ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(Fire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Resistance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ลิกชนิดนี้จะใช้ในกรณีที่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ทำงานในที่ที่มีอุณหภูมิสูง หรือในที่ที่อาจมีการติดไฟได้ง่ายเมื่อมีการรั่วซึมของน้ำมันใน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ระบบความสามารถ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ในการทนไฟนั้นขึ้นอยู่กับชนิดของ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ใช้ในระบบ น้ำมันทนไฟแบ่งได้เป็น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ประเภทคือ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8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92240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963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 defTabSz="990600">
              <a:lnSpc>
                <a:spcPct val="93000"/>
              </a:lnSpc>
              <a:tabLst>
                <a:tab pos="361950" algn="l"/>
                <a:tab pos="542925" algn="l"/>
                <a:tab pos="714375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น้ำมันทนไฟประเภทผลิตจากสารเคมีสังเคราะห์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(Synthetic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น้ำมันชนิดนี้จะไม่มีส่วนผสมของน้ำเจือปนอยู่เลย จึงสามารถใช้ได้ดีในขณะที่อุณหภูมิสูงๆ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ให้สารประกอบระเหยไป ใช้ได้ดีในระบบที่มีความดันสูงๆ มีค่าความถ่วงจำเพาะสูง น้ำหนักจึง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ต้องระวังรักษาท่อดูดของปั๊มให้อยู่ในสภาพที่ดีตลอดเวลา น้ำมันชนิดนี้มีค่าดัชนีความข้นใสต่ำ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VI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จึงควรใช้กับระบบงานที่มีอุณหภูมิการทำงานค่อนข้างคงที่เท่านั้น ไม่เหมาะกับ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ซีลชนิดบู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และนีโอพรีน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 defTabSz="990600">
              <a:lnSpc>
                <a:spcPct val="93000"/>
              </a:lnSpc>
              <a:tabLst>
                <a:tab pos="361950" algn="l"/>
                <a:tab pos="542925" algn="l"/>
                <a:tab pos="71437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ชนิดนี้จัดได้ว่ามีราคาสูงที่สุดในบรรดาน้ำมันที่ใช้ใน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เปลี่ยนแปลงมาใช้น้ำมันประเภทนี้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จะต้องเปลี่ยน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ที่มีอยู่เสียก่อน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น้ำมันไฮดรอลิกป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ระเภท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นี้แบ่ง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ออกได้เป็น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ชนิด คือ ฟอสเฟต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เอสเทอร์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(Phosphate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Esters)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พอลิ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เออร์เอสเทอร์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Polyor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Esters)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 defTabSz="990600">
              <a:lnSpc>
                <a:spcPct val="93000"/>
              </a:lnSpc>
              <a:tabLst>
                <a:tab pos="361950" algn="l"/>
                <a:tab pos="542925" algn="l"/>
                <a:tab pos="714375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น้ำมันที่มีน้ำผสมอยู่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(Water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Containing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น้ำมันประเภทนี้แบ่งออกได้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คือ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 defTabSz="990600">
              <a:lnSpc>
                <a:spcPct val="93000"/>
              </a:lnSpc>
              <a:tabLst>
                <a:tab pos="361950" algn="l"/>
                <a:tab pos="542925" algn="l"/>
                <a:tab pos="71437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น้ำมันประเภทน้ำผสมไกล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(Water-Glycol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ติดไฟ ไกล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และสารประกอบจากน้ำที่เป็นยางเหนียวจะทำให้เกิดความหนืด นอกจากนี้ยัง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อื่นที่ช่วยป้องกันการเกิดฟอง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เกิดสนิม การผุกร่อน และช่วยในการหล่อลื่น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นี้ประกอบด้วยน้ำ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35-40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</a:t>
            </a:r>
          </a:p>
          <a:p>
            <a:pPr algn="thaiDist" defTabSz="990600">
              <a:lnSpc>
                <a:spcPct val="93000"/>
              </a:lnSpc>
              <a:tabLst>
                <a:tab pos="361950" algn="l"/>
                <a:tab pos="542925" algn="l"/>
                <a:tab pos="714375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น้ำมันประเภทมีน้ำผสมอยู่น้อยกว่าน้ำมัน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(Water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Emulsions)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น้ำมันประเภทนี้ นอกจากประกอบด้วยน้ำและน้ำมันแล้วยังประกอบด้วยสารเคมีที่ช่วยให้น้ำกับน้ำมันผสมผสานกัน น้ำมันชนิดนี้จัดได้ว่ามีราคา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ยมใช้มากกว่าชนิดที่มีน้ำมันผสมอยู่น้อยกว่าน้ำเนื่องจากมีค่าความข้นใสสูงกว่าและมีคุณสมบัติในการหล่อเย็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ยังมีการเติมสารประกอบที่ช่วยต้านทานการเกิดสนิมและการเกิดฟองได้ด้วย น้ำมันชนิดนี้จะประกอบด้วยน้ำประมาณ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และอาจเติมน้ำได้อีกเพื่อช่วยรักษาความข้นใสให้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คงที่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0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81952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น้ำมันประเภทมีน้ำผสมอยู่น้อยกว่าน้ำมัน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(Water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Emulsions)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ประเภทนี้ นอกจากประกอบด้วยน้ำและน้ำมันแล้วยังประกอบด้วยสารเคมีที่ช่วยให้น้ำกับ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น้ำมันผสมผสาน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 น้ำมันชนิดนี้จัดได้ว่ามีราคาถูกและนิยมใช้มากกว่าชนิดที่มีน้ำมันผสมอยู่น้อยกว่า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น้ำเนื่องจาก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มีค่าความข้นใสสูงกว่าและมีคุณสมบัติในการหล่อเย็นที่ดีและยังมีการเติม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ช่วยต้านทานการเกิดสนิมและการเกิดฟองได้ด้วย น้ำมันชนิดนี้จะประกอบด้วยน้ำประมาณ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และอาจเติมน้ำได้อีกเพื่อช่วยรักษาความข้นใสให้คงที่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น้ำมันประเภทมีน้ำมันผสมอยู่น้อยกว่าน้ำ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water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emulsions)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ชนิดนี้มีคุณสมบัติคล้ายน้ำจึงสามารถต้านทานการลุกไหม้ได้ดี มีความข้นใสต่ำ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การหล่อเย็นที่ดี และยังมีส่วนประกอบของสารเคมีที่ช่วยทำให้น้ำกับน้ำมันผสมกันได้เป็นอย่าง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ดีนอกจากนี้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ยังอาจเติมสารประกอบที่ช่วยเพิ่มความหล่อลื่นและป้องกันการเกิดสนิมให้ดีขึ้น จัดได้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น้ำมันที่มีราคาถูกอีกชนิดหนึ่ง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คุณสมบัติของน้ำมันประเภทที่มีน้ำผสมอยู่ทั้ง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ประเภทนี้ เหมาะสำหรับระบบงานที่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 เพื่อป้องกันการระเหยและการเกิดออกไซด์ในน้ำมัน ใช้ได้ดีกับ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โลหะทุกชนิดที่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ที่ใช้น้ำมันปิโตรเลียม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ข้อควรระวังในการใช้งาน คือ ระบบการกรองจะต้องดีมาก และควรมีแม่เหล็กสำหรับ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ดูดเศษ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โลหะที่ปนอยู่ในน้ำมันด้วย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68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66020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น้ำมันประเภทมีน้ำมันผสมอยู่น้อยกว่าน้ำ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(oil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water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emulsions)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ชนิดนี้มีคุณสมบัติคล้ายน้ำจึงสามารถต้านทานการลุกไหม้ได้ดี มีความข้นใสต่ำ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การหล่อเย็นที่ดี และยังมีส่วนประกอบของสารเคมีที่ช่วยทำให้น้ำกับน้ำมันผสมกันได้เป็นอย่าง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ดีนอกจากนี้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ยังอาจเติมสารประกอบที่ช่วยเพิ่มความหล่อลื่นและป้องกันการเกิดสนิมให้ดีขึ้น จัดได้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น้ำมันที่มีราคาถูกอีกชนิดหนึ่ง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คุณสมบัติของน้ำมันประเภทที่มีน้ำผสมอยู่ทั้ง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ประเภทนี้ เหมาะสำหรับระบบงานที่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 เพื่อป้องกันการระเหยและการเกิดออกไซด์ในน้ำมัน ใช้ได้ดีกับ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โลหะทุกชนิดที่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ที่ใช้น้ำมันปิโตรเลียม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ข้อควรระวังในการใช้งาน คือ ระบบการกรองจะต้องดีมาก และควรมีแม่เหล็กสำหรับ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ดูดเศษ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โลหะที่ปนอยู่ในน้ำมัน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27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0" y="3586480"/>
            <a:ext cx="4086860" cy="206629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5652770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แสดงอุปกรณ์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กของ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รถแทรกเตอร์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4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66020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62865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หลักการตามกฎของปาสคาล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(Pascal’s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Law)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นักฟิสิกส์ชาวฝรั่งเศส คือ เมื่อมี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แรงดันจาก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ภายนอกมากระทำต่อของเหลว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จะถ่ายทอดแรงดันนั้นไปในทุกทิศทางที่เท่ากัน 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กฎของ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ปาสกาลนี้ได้ถูกนำมาใช้เป็นหลักการของ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วงจรไฮด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ระบบงาน แรงดันที่จ่ายจากปั๊มจะ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ถูกถ่ายทอด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แรงดันไปยังจุดการปฏิบัติงาน ทั้งนี้ขึ้นอยู่กับขนาดของ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เส้นผ่าศูนย์กลาง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กล่าวได้ว่า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62865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เป็นวัสดุอุปกรณ์ที่สำคัญในการทำงานของ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ทำงานได้อย่างมีประสิทธิภาพหรือไม่ขึ้นอยู่กับปัจจัยต่างๆ ที่สำคัญดังนี้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62865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การเลือกใช้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ให้เหมาะสมกับชนิดและการ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ออกแบบของ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เรื่องที่มีความสำคัญอย่างมาก หากเลือกใช้ไม่เหมาะสมอาจเกิดปัญหาได้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ที่ผสมสารป้องกันการสึกหรอประเภทสังกะสี จะไม่เหมาะกับปั๊มที่มีชิ้นส่วนทำ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ด้วยเงิน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และทองบรอนซ์บางประเภท เพราะอาจจะทำให้เกิด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กร่อนได้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62865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มีความสำคัญอย่างมากต่ออายุการใช้งานของปั๊ม หาก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ปะปนของน้ำ ฝุ่น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เศษ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ของแข็ง จะทำให้ปั๊มสึกกร่อนและเกิดการชำรุดเสียหาย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 algn="thaiDist">
              <a:tabLst>
                <a:tab pos="361950" algn="l"/>
                <a:tab pos="628650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อุณหภูมิของน้ำมันในระบบ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มากแล้วจะใช้วิธีการระบายความ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 จำเป็นจะต้องดูแลให้ระบบระบายความร้อนทำงานได้ดี เพื่อรักษาระดับอุณหภูมิ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ในระบบไม่ให้สูงเกินไป เพราะถ้าอุณหภูมิสูงมากน้ำมันจะเสื่อมสภาพเร็ว ซึ่งจะ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มีผลเสีย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ต่อการทำงานของปั๊ม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12729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การหล่อลื่นปั๊ม ปั้มจะสามารถทำงานได้ดีจะต้องใช้น้ำมันที่ถูกชนิด สะอาด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ปราศจากสิ่งเจือปน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และมีความข้นใสในระดับที่เหมาะสม และระดับน้ำมันในอ่างต้องอยู่ในเกณฑ์ที่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มาตรฐานกำหนด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ความข้นใสของ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ต้องเลือกใช้ให้เหมาะสมกับการออกแบบของ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ระบบโดยเฉพาะ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เพราะถ้าน้ำมันข้นเกินไปจะมีผลเสียคือ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เวลาเริ่มเดินเครื่อง ปั๊มจะเกิดเสียงดังจากการเกิดโพรงที่ว่างในเรือนปั๊มทำให้</a:t>
            </a:r>
            <a:r>
              <a:rPr lang="th-TH" sz="2000" spc="-3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ปั๊มเกิด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การสึกหรอและเสียหายได้ </a:t>
            </a:r>
            <a:endParaRPr lang="en-US" sz="2000" b="1" spc="-3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ในระหว่างการใช้งาน ฟองอากาศที่ปะปนในน้ำมันแยกตัวออกได้ช้า จะเกิด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เสียงและ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ทำให้ปั๊ม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เสียหาย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วาล์วเกิดการสึกกร่อนเร็วขึ้น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ถ้าน้ำมันใสเกินไปประสิทธิภาพของปั๊มและ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จะต่ำลงเพราะอาจ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รั่วกลับในเรือนปั๊ม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โดยทั่วไปแล้วระบบที่ใช้น้ำมันแร่เป็น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มีความข้นใสอยู่ใน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ระดับเบอร์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ISO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32,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46,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ในขณะการใช้งานอย่างสม่ำเสมอ อุณหภูมิการใช้งานควรจะ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49-54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และไม่ควรเกิน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ข้นใสจะอยู่ระหว่าง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13-54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เซน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โตก ณ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  <a:tab pos="10763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คุณภาพดีส่วนมากมักเติมด้วยสารป้องกันการสึกหรอจำพวก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สารซิงก์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ไดไทโอฟอสเฟต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เป็นสารประเภทมีเถ้าหรือสารพวก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ไตรค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ซิล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ฟอสเฟต ซึ่งเป็นสาร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มีเถ้าก็ได้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80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291729"/>
          </a:xfrm>
          <a:prstGeom prst="roundRect">
            <a:avLst>
              <a:gd name="adj" fmla="val 256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ลักษณะ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การทำงานของ</a:t>
            </a:r>
            <a:r>
              <a:rPr lang="th-TH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ตัวอย่างเช่น การทำงานของพวกมาลัยเพาเวอร์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(Power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Steering)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เป็นระบบบังคับเลี้ยวที่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ในการช่วยผ่อนแรง ทำให้การหมุนพวงมาลัยใช้แรงน้อยลง ช่วยลดความเหนื่อย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การขับรถ และเพิ่มประสิทธิภาพตอบสนองต่อทิศทางการเลี้ยว ทำให้การเลี้ยวในที่แคบๆ 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ได้สะดวก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ประกอบด้วยอุปกรณ์ที่สำคัญ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ปั๊มพวงมาลัยเพาเวอร์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(Power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Steering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Pump)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เป็นปั๊มที่ทำหน้าที่ส่งความ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ดันไฮดรอ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ไปในกระปุกเฟืองบังคับเลี้ยว ทำให้เบาแรงในการหมุนพวงมาลัย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ท่อพวงมาลัยเพาเวอร์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(Power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Steering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Hoses)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ท่อไฮดรอลิก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ที่ต่อระหว่างปั๊ม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กับกระปุก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เฟืองบังคับเลี้ยวของระบบพวงมาลัยเพาเวอร์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27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844011"/>
            <a:ext cx="4610100" cy="2509872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628429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แสดงอุปกรณ์การทำงาน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กของ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พวงมาลัยเพาเวอร์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1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054795"/>
          </a:xfrm>
          <a:prstGeom prst="roundRect">
            <a:avLst>
              <a:gd name="adj" fmla="val 272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2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ข้อ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เปรียบเทียบน้ำมันเบรกกับ</a:t>
            </a:r>
            <a:r>
              <a:rPr lang="th-TH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ถ้าพิจารณาการทำงานของระบบเบรก อาจกล่าวได้ว่าระบบเบรกเป็นระบบส่งกำลัง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ในระบบเบรก เนื่องจากเหตุผล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ประการ ดังนี้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ที่ใช้กันโดยทั่วไปเป็นผลิตภัณฑ์ที่ได้จากน้ำมันแร่ มีองค์ประกอบที่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ทั้งเบาและหนักปนกัน ส่วนที่เบาจะระเหยได้ง่ายและเดือดที่อุณหภูมิต่ำกว่าส่วนที่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นำมาใช้เป็นตัวกลางถ่ายทอดแรงในระบบเบรกแล้ว ขณะที่เหยียบเบรก ผ้าเบรกจะเสียดสีกับจาน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จะเกิดความร้อนที่สูงมาก ความร้อนบางส่วนจะถูกถ่ายเทผ่านแกนไปสู่น้ำมัน ส่วนเบาของ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ชุดสูบมีโอกาสที่จะระเหยได้อย่างรวดเร็ว เกิดเป็นไออยู่ในระบบเบรก และจะกลั่นตัวกลับ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เป็นของเหลว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ทำให้เกิดการเบรกไม่อยู่ขึ้นได้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เป็นผลิตภัณฑ์ที่ได้จากน้ำมันแร่จะไม่ละลายปนกับน้ำ แต่การ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ระบบเบรกของรถยนต์นั้นน้ำและความชื้นมีโอกาสเข้าปะปนในน้ำมันเบรกได้มาก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ล้อรถต้องลุยน้ำ น้ำอาจเข้าสู่ระบบเบรกทางกระบอกเบรกได้ การล้างทำความสะอาด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ไม่ระมัดระวังในการอัดฉีด น้ำอาจเข้าตรงฝากระปุกน้ำมันเบรกซึ่งมีรูหายใจอยู่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มีน้ำหนัก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จะค่อยๆ ไหลลงมาสู่ที่ต่ำสุด ซึ่งก็คือ กระบอกเบรกที่ล้อนั่นเอง เมื่อเหยียบเบรกความ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ถ่ายสู่กระบอกเบรกจะทำให้น้ำเดือดเป็นไอ ซึ่งน้ำมีจุดเดือดมากกว่า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ภายใต้ความ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ชุดสูบ ทำให้เกิดการเบรกไม่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</a:t>
            </a: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ด้วยเหตุนี้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กจึง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ไม่เหมาะที่จะใช้เป็นน้ำมันเบรก น้ำมันเบรกที่ใช้กันอยู่ทุกวันนี้จะเป็นสารเคมีประเภทกลี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โคล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อีเทอร์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Glycol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Ether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ที่มีความหนืดเปลี่ยนแปลงน้อยจุดเดือดสูงและเป็นจุดเดือดค่าเดียว สารดังกล่าวนี้ละลายกับน้ำได้ดี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มีน้ำเข้าไปปะปนจุดเดือดจะลดลงบ้าง ทั้งนี้ขึ้นอยู่กับปริมาณของน้ำที่เข้าไปปะปน สารเคมีประเภทนี้จะไม่ทำ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อันตราย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ลูกยางและ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ที่ทำจากยางธรรมชาติ แต่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ที่ผลิตจากน้ำมันแร่และน้ำมันเครื่อง จะทำให้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ยางบวมได้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9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99214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95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เกิดผิดปกติใน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วิธีการแก้ปัญหาโดยการซ่อมปรับเปลี่ยนอุปกรณ์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ชิ้นส่วนต่างๆ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อาจไม่สามารถแก้ปัญหาภายในระบบได้อย่างถูกต้องและต้องใช้ค่าใช้จ่ายเป็นจำนวน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มากวิธีการ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ยืดอายุการทำงานและลดค่าใช้จ่ายจึงมุ่งเน้นที่การบำรุงรักษาเป็นสำคัญ ดังนั้น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จำเป็นต้องเข้าใจ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พื้นฐานต่างๆ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จะต้องเข้าใจถึงหน้าที่ ขั้นตอนหรือการทำงานของ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ลิกรวมไปถึง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โครงสร้างลักษณะ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การทำงานของอุปกรณ์ต่างๆ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ระบบเป็นอย่างดี เช่น การควบคุมการทำงานของ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วาล์วด้วย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Solinoid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มีการจัดเก็บข้อมูลเอกสารและอุปกรณ์ รวมถึงอะไหล่อย่างมีระบบ เช่น มีการจด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บันทึกทะเบียน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ประวัติการปรับเปลี่ยนอุปกรณ์ ปัญหาและวิธีการแก้ไข การซ่อมบำรุงรักษา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มีการจัดทำข้อมูลทางด้านเทคนิคที่เกี่ยวข้องกับการทำงานของเครื่องจักร เช่น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 คำอธิบายการทำงานตามวงจร ความเร็วขีดจำกัดหรือข้อกำหนดของมอเตอร์ อัตราการ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ความดันของวาล์วต่างๆ และความสามารถในการรับภาระทางน้ำหนักของเครื่องจักร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หมั่นตรวจดูข้อต่อต่างๆ ท่อจะต้องแน่นตลอดเวลา และเปลี่ยนไส้กรองน้ำมันหรือ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ความสะอาดเมื่อสกปรก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ตรวจเช็คสภาพความสมบูรณ์ของน้ำมัน เช่น ความหนืด อุณหภูมิ และความ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ดูแลดังกล่าวนี้สามารถที่ยืดอายุการทำงานของเครื่องจักร และอุปกรณ์ให้ยาวนานขึ้น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ปัญหาที่เกิดขึ้นใน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นั้นมีอีกหลายประการ เช่น เสียงดังผิดปกติ ชิ้นส่วน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น้ำมันร้อนผิดปกติ การไหลเทของน้ำมันผิดปกติ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ดันผิดปกติ และการทำงาน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ผิดพลาดไป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จากระบบปัญหาต่างๆ เป็นต้น เหล่านี้มีสาเหตุและวิธีการแก้ไขปัญหาที่แตกต่างกัน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ซ่อมบำรุงรักษาจะต้องมีการวางแผนงาน และรู้จักสังเกตด้วยการมอง การฟัง การสัมผัส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บันทึกข้อมูล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การบำรุงรักษาที่สำคัญเป็นการดูแลรักษาเชิงป้องกันความเสียหายที่อาจจะเกิดขึ้น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การดูแลรักษา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3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ดูแลรักษา</a:t>
            </a:r>
            <a:r>
              <a:rPr lang="th-TH" sz="2000" b="1" dirty="0" err="1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โดยทั่วไปมีวิธีการดังนี้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ตรวจดูความชำรุดเสียหาย เช่น รอยรั่วตามท่อ ท่ออ่อน ข้อต่อ วาล์ว และอุปกรณ์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ตรวจดูความดันขณะทำงานจาก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วัดความดัน และเครื่องชี้บอกสภาพความสกปรก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ของไส้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กรองน้ำมันผิดปกติหรือไม่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ตรวจระดับน้ำมันภายในภาชนะบรรจุ และสภาพความสมบูรณ์ทั่วไปของน้ำมัน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ตรวจดูขั้นตอนหรือการทำงานและชิ้นงานที่ออกมาว่ามีความผิดปกติหรือไม่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ตรวจระดับของเสียงที่ดังขณะที่เครื่องกำลังทำงาน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ตรวจดูวางครอบ อุปกรณ์ และชิ้นส่วนต่างๆ ว่าอยู่ในสภาพสมบูรณ์หรือไม่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การบำรุงรักษาประจำปี มีสำคัญสำหรับการดูแลรักษาเชิงป้อนกันความเสียหายที่อาจจะเกิด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ขึ้นกับ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อุปกรณ์และชิ้นส่วนต่างๆ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 จำเป็นต้องมีการวางแผนงานการซ่อมบำรุง ทั้งนี้ขึ้นอยู่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กับสภาพ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ทางภาระการทำงานเป็นสำคัญ การบำรุงรักษาประจำปีขั้นตอนดังนี้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 ความสมบูรณ์และคุณสมบัติของน้ำมัน ได้แก่ ความหนืด และความ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สกปรกรวมทั้ง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อายุการใช้งาน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ทำความสะอาดภายในภาชนะบรรจุ ก่อนเปลี่ยนหรือเติมน้ำมันใหม่เข้าไป หรือกรณี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ไม่สกปรกมาก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ประหยัดน้ำมันก็อาจใช้ชุดกรองน้ำมันแบบเคลื่อนที่ได้แทนก็ได้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การดูแลรักษา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88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530540" cy="553998"/>
            <a:chOff x="203200" y="745538"/>
            <a:chExt cx="253054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109537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61950" algn="l"/>
                <a:tab pos="542925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(Hydraulic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เป็นระบบที่ใช้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เป็นสารตัวกลางใน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การถ่ายทอด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หรือเปลี่ยนแปลงพลังงานของของไหลให้เป็นพลังงานกล ทั้งในรูปของการเคลื่อนที่ใน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แนวเชิง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เส้นหรือในแนวหมุน เมื่อเปรียบเทียบกับระบบอื่นๆ จะง่ายต่อการควบคุม เช่น สามารถ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หยุดชะงักเมื่อ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มีการรับโอ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เวอร์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โหลดนาน ฯลฯ ทำงานในลักษณะที่มีโหลดเปลี่ยนแปลงหรืองานที่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ต้องการแรงม้า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มากๆ ได้ดี และสามารถปรับเปลี่ยนความเร็วของกระบอกสูบได้ง่ายในทุกระดับ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ระบบที่มีใช้กันอย่างกว้างขวางในโรงงานอุตสาหกรรมเกือบทุกประเภท เช่น เครื่องอัดขึ้น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รูปเครื่อง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พับม้วนและตัดแผ่นเหล็ก เครื่องกลึงและเจียระไน รถตัก รถยก รถขุด ปั้นจั่น รถ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แทรกเตอร์รวมทั้ง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เครื่องฉีด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พลาสติก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อะลูมิเนียม เป็นต้น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นี้ประกอบด้วยอุปกรณ์ที่สำคัญ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ถังพัก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จะทำหน้าที่เก็บน้ำมัน ปรับสภาพน้ำมันให้สะอาดและมี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อุณหภูมิเหมาะสม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กับการใช้งาน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ปั๊มไฮดรอลิก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จะทำหน้าที่เปลี่ยนพลังงานกลให้เป็นพลังงานของของไหล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วาล์วควบคุมแรงดัน ทิศทางการไหล และปริมาณการไหลของ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ในระบบ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อุปกรณ์ปรับเปลี่ยนความดันของ</a:t>
            </a:r>
            <a:r>
              <a:rPr lang="th-TH" sz="2000" spc="-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ให้เป็นพลังงานกล เช่น ชุดกระบอก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สูบ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spc="-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มอเตอร์ไฮดรอลิก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b="1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ท่อไฮดรอลิก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ทำหน้าที่ส่งผ่าน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ไปยังจุดต่างๆ ภายในระบบ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07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83075" cy="553998"/>
            <a:chOff x="203200" y="745538"/>
            <a:chExt cx="428307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47910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89619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รอยชำรุด รอยรั่ว และรอยสึกหรอของท่อ ท่ออ่อน ข้อต่อต่างๆ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ทำความ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เทรนเนอร์และทำความสะอาดหรือเปลี่ยนเครื่องระบายความร้อน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มอเตอร์ไฟฟ้าและทำความสะอาดทางผ่านระบายอากาศ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ความถูกต้องของเครื่องชี้บอกสภาพของไส้กรองน้ำมัน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ทำความสะอาดหม้อกรอง สำหรับใส่ไส้กรองน้ำมัน 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ไส้กรองน้ำมัน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มีการเปลี่ยนทุกๆ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8.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เช็กคัปปลิ้ง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ระหว่างมอเตอร์กับปั๊มและตรวจเช็คการรั่วของปั๊มและเดิน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มอเตอร์ภายใต้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เงื่อนไขปกติตามคำแนะนำของผู้ผลิตนั้น ถ้าหากปรากฏว่าผิดปกติ ควรจะทำการซ่อมต่อไป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9.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รอยรั่วตามซี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กระบอกสูบ ถ้าจะเปลี่ยนซี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ลชุด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ใหม่ควรจะใช้ชุดสำหรับไว้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ซ่อมจาก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ผู้ผลิตหรือตัวแทน และควรเปลี่ยนใหม่ทั้งชุด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53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การดูแลรักษา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12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530540" cy="553998"/>
            <a:chOff x="203200" y="745538"/>
            <a:chExt cx="253054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109537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95782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495038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แสดงส่วนประกอบการทำงานของ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07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26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441343"/>
            <a:ext cx="3200402" cy="34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74284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เป็นส่วนประกอบที่สำคัญของ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ถ้าเลือกใช้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กผิด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หรือไม่เหมาะสมกับอุปกรณ์ในระบบตามที่บริษัทผู้ผลิตกำหนดก็อาจทำให้เกิดปัญหาขึ้น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จำเป็นจะต้องเลือกใช้ชนิดของ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ให้ถูกต้อง และในขณะใช้งานนั้นต้อง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ดูแลบำรุงรักษา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กให้อ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ยู่ในสภาพที่ดีอยู่เสมอ คือ ต้องสะอาด มีอุณหภูมิพอเหมาะ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และควร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เมื่อถึงอายุการใช้งาน รวมทั้งการตรวจสอบระดับ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กให้อ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ยู่ในระดับ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ใช้งานในระบบอย่างสม่ำเสมอ จึงจะทำให้การทำงานของ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หน้าที่สำคัญ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การส่งผ่านกำลังงาน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(Power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Transmission)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จะทำหน้าที่เป็น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ตัวกลางใน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การถ่ายทอดกำลังงาน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จากจุดหนึ่งไปสู่อีกจุดหนึ่งในระบบการทำงาน เพื่อเปลี่ยนแปลงกำลังงาน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ไหลให้เป็นกำลังงานกลโดยไม่เกิดความ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ไหลในระบบที่มากเกินไป 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ไม่ยุบตัวตามความดันมากเกินไปในขณะทำงาน เพราะจะทำให้เกิดการสูญเสียกำลังงานมากขึ้น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(Lubrication)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จะต้องทำหน้าที่เป็นตัวช่วยหล่อลื่น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และลด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แรงเสียดทานระหว่างชิ้นส่วนต่างๆ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สัมผัสกันของผิวสัมผัสระหว่างแกนวาล์วกับผนัง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ภายในตัว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วาล์ว โดยที่แผ่นฟิล์มน้ำมันจะต้องมีความข้นใส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พอเหมาะ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จะแทรกซึมเข้าไปในรูเล็กๆ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บริเวณรอยต่อ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ของชิ้นส่วนภายในอุปกรณ์ได้ และสามารถรับน้ำหนักของชิ้นส่วนที่กดทับหรือรับแรงกด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ได้นอกจากนี้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จะต้องมีคุณสมบัติในการลื่นไหลที่ดี เพื่อช่วยให้ชิ้นส่วนอุปกรณ์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ระบบเคลื่อนที่ได้อย่างคล่องตัว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7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65107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(Seal)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จะทำหน้าที่เป็น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ขึ้นอยู่กับความข้นใสของน้ำมันแต่ละ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จะป้องกันการรั่วซึมภายในให้เกิดน้อยที่สุดเมื่อเกิดความดันขึ้นในระบบ อุปกรณ์ใน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มากจะออกแบบให้มีการซี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ลแบบ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 หรือที่เรียกว่า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Metal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Seal </a:t>
            </a: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การระบายความร้อน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(Cooling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จะช่วยระบายความ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ระบบที่เกิดขึ้นกับอุปกรณ์ต่างๆ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 โดยการไหลเวียนในขณะทำงาน และแผ่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ร้อนนั้นผ่านผนังของถังพักเมื่อไหลลงสู่ถังพัก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7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90771"/>
              </p:ext>
            </p:extLst>
          </p:nvPr>
        </p:nvGraphicFramePr>
        <p:xfrm>
          <a:off x="2031365" y="3125492"/>
          <a:ext cx="233997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4" imgW="2340864" imgH="1405128" progId="">
                  <p:embed/>
                </p:oleObj>
              </mc:Choice>
              <mc:Fallback>
                <p:oleObj r:id="rId4" imgW="2340864" imgH="140512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365" y="3125492"/>
                        <a:ext cx="2339975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2976562"/>
            <a:ext cx="2157730" cy="1743075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46436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แสดงลักษณะการทำงานของ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72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35450" cy="553998"/>
            <a:chOff x="203200" y="745538"/>
            <a:chExt cx="423545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0028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81952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มีให้เลือกใช้อยู่ด้วยกันหลายชนิด การเลือกใช้จึงต้องจะต้องพิจารณา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ถึงวิธีการ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ทำงานของระบบเป็นหลัก รวมทั้งสภาพการทำงานของเครื่องด้วย โดยทั่วไปแล้ว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ครอลิก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ใช้จะมีคุณสมบัติดังนี้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มีค่าดัชนีความข้นใสสูง ถึงแม้ว่าอุณหภูมิในการทำงานจะเปลี่ยนแปลง ค่าความข้นใส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มีผลต่อการหล่อลื่นระหว่างผิวสัมผัสของอุปกรณ์ต่างๆ กล่าวคือ ถ้าความข้นใสมากจะ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สึกหรอได้ดี แต่ถ้าความหากมีความข้นใสมากเกินไปก็ทำให้การเคลื่อนตัวของน้ำมันไหลไป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สะดวก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คุณภาพของน้ำมันจะต้องคงที่หรือไม่เปลี่ยนแปลงมากนัก ถึงแม้อุณหภูมิในการ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สูงขึ้นก็ตาม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มีคุณภาพการหล่อลื่นที่ดีและต้านทานการเกิดสนิม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ต้านทานการเกิดปฏิกิริยาออกซิเดชันได้ดี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มีความคงที่และช่วยให้ไม่สิ้นเปลืองในการเปลี่ยนถ่ายน้ำมันบ่อยๆ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ป้องกันการกัดกร่อนโลหะ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จะต้องไม่มีคุณสมบัติของความเป็น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กรดซึ่ง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จะทำให้อุปกรณ์ต่างๆ ชำรุดเสียหายได้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8.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สามารถเข้ากับยาง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ประเก็น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และสีได้เป็นอย่าง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06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57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35450" cy="553998"/>
            <a:chOff x="203200" y="745538"/>
            <a:chExt cx="423545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80028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03315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61950" algn="l"/>
                <a:tab pos="542925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9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ต้านทานต่อการเกิดฟองและมีความสามารถแยกตัวจากน้ำได้ดี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26670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10.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มีค่าความสามารถในการอัดตัวต่ำ กล่าวคือ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ไม่ยุบตัวตามความ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ถูกอัดตัว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26670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ไม่จับตัวเป็นก้อนหรือยางเหนียว สามารถผ่านไส้กรองขนาดละเอียดมากได้ดี โดยไม่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อุดตัน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26670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มีความอยู่ตัวดี ไม่เกิดปฏิกิริยาออกซิเดชัน และไม่เสื่อมสลายเพราะความร้อนได้ง่าย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06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210" descr="\\Suda\c\B-เชื้อเพลิง-วัสดุ\Unit-9\9-3.jpg"/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399" r="63071" b="4294"/>
          <a:stretch>
            <a:fillRect/>
          </a:stretch>
        </p:blipFill>
        <p:spPr bwMode="auto">
          <a:xfrm>
            <a:off x="2173671" y="2749980"/>
            <a:ext cx="1931670" cy="22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58" descr="\\Suda\c\B-เชื้อเพลิง-วัสดุ\Unit-9\9-3.jpg"/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14055" r="1506" b="12549"/>
          <a:stretch>
            <a:fillRect/>
          </a:stretch>
        </p:blipFill>
        <p:spPr bwMode="auto">
          <a:xfrm>
            <a:off x="4176396" y="2992549"/>
            <a:ext cx="3120390" cy="178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กล่องข้อความ 14"/>
          <p:cNvSpPr txBox="1"/>
          <p:nvPr/>
        </p:nvSpPr>
        <p:spPr>
          <a:xfrm>
            <a:off x="203200" y="502572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แสดงลักษณะการทำงานของ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กอีก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แบบหนึ่ง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0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81952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กถูก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จัดแบ่งตามลักษณะการผลิตและวัตถุประสงค์การใช้งาน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โดยทั่วไปแบ่ง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826651"/>
            <a:ext cx="5676900" cy="2888986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481208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แผนภูมิแสดงการแบ่งชนิดชนิดของ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81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527552" cy="553998"/>
            <a:chOff x="203200" y="745538"/>
            <a:chExt cx="45275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0923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43507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น้ำมันปิโตรเลียม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(Petroleum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Base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หรือน้ำมันแร่ โดยทั่วไป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กช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นิดนี้มีจะคุณสมบัติในการหล่อลื่นที่ดี โดยเฉพาะน้ำมันดิบบางชนิดมีคุณสมบัติในการ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สึกกร่อน ต้านทานการเกิดสนิมในอุณหภูมิสูงๆ มีค่าดัชนีความข้นใสสูง มีความข้นใส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ใกล้เคียงกับ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เทอร์ไบน์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และมีการ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ที่ดี ประกอบด้วยส่วนผสมที่มีคุณสมบัติที่จำเป็นและต้องการ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เป็นน้ำมันที่นิยมใช้กับ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คุณสมบัติของน้ำมันปิโตรเลียมขึ้นอยู่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กับปัจจัย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ประการ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วิธีการและระดับการกลั่น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สารประกอบที่ใช้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ข้อเสียที่สำคัญของน้ำมันปิโตรเลียมก็คือ เป็นน้ำมันที่ติดไฟ ดังนั้นจึงไม่เหมาะจะใช้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ที่อยู่ใกล้เปลวไฟ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6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spc="-6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เครื่องหล่อแบบพิมพ์ ฯลฯ เพราะถ้าเกิดท่อทางของ</a:t>
            </a:r>
            <a:r>
              <a:rPr lang="th-TH" sz="2000" spc="-6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</a:t>
            </a:r>
            <a:r>
              <a:rPr lang="th-TH" sz="2000" spc="-6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ลิกชนิด</a:t>
            </a:r>
            <a:r>
              <a:rPr lang="th-TH" sz="2000" spc="-6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นี้ดังกล่าว</a:t>
            </a:r>
            <a:r>
              <a:rPr lang="th-TH" sz="2000" spc="-6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เกิดการแตกหรือรั่ว น้ำมันอาจลุกติดไฟได้</a:t>
            </a:r>
            <a:endParaRPr lang="en-US" sz="2000" b="1" spc="-6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ในปัจจุบันน้ำมันทุกแห่งจะผลิต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ที่มีคุณลักษณะความถ่วงจำเพาะ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จุดวาบไฟ ความข้นใส ดัชนีความข้นใส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ข้นแข็ง และค่าความเป็นกรดที่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ไกล้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เคียงกัน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นอกจากนี้ผู้ผลิต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ยังระบุคุณสมบัติอื่นๆ เช่น การหล่อลื่น และการ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เกิดปฏิกิริยาออกซิเดชัน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ฯลฯไว้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 ดังนั้นผู้ออกแบบระบบที่จะนำ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มาใช้ควรพิจารณาในการ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ทั่วๆ ไปของ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ระเภทน้ำมันปิโตรเลียมแสดงได้ดังนี้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998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การแบ่งชนิดของ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1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172</Words>
  <Application>Microsoft Office PowerPoint</Application>
  <PresentationFormat>นำเสนอทางหน้าจอ (4:3)</PresentationFormat>
  <Paragraphs>116</Paragraphs>
  <Slides>20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30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Wingdings 2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112</cp:revision>
  <dcterms:created xsi:type="dcterms:W3CDTF">2019-09-21T15:42:58Z</dcterms:created>
  <dcterms:modified xsi:type="dcterms:W3CDTF">2019-11-26T21:55:08Z</dcterms:modified>
</cp:coreProperties>
</file>