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661695"/>
          </a:xfrm>
          <a:prstGeom prst="roundRect">
            <a:avLst>
              <a:gd name="adj" fmla="val 67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(Coolant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Cutting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Fluid)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เป็นสารที่ใช้ป้องกันไม่ให้เครื่องมือตัด เจาะ ไส กลึง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ชิ้นงานร้อน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เกินไป ขณะเดียวกันก็จะปรับอุณหภูมิของเครื่องให้เหมาะสมกับการทำงาน ทำให้การทำงานมี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ชิ้นงานที่ผลิตได้มีคุณภาพ เชื้อเพลิงชนิดต่างๆ ไม่ว่าจะเป็นเชื้อเพลิงแข็ง เชื้อเพลิงเหลว หรือก๊าซ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รวมทั้งน้ำมันหล่อลื่น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โดยทั่วไปแล้วจะมีข้อกำหนดต่างๆ ที่แตกต่างกันออกไป ตั้งแต่สถานที่เก็บ วิธีการเก็บ ภาชนะในการ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เก็บตลอดจน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 รวมทั้งการกำหนดบริเวณอันตราย ทั้งนี้ก็เพื่อให้มีความปลอดภัยและป้องกันมิให้เกิด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ภยันตรายแก่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ประชาชน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720469"/>
            <a:ext cx="6918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สารหล่อเย็นและ</a:t>
            </a:r>
          </a:p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การเก็บรักษาเชื้อเพลิง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6" cy="21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การเก็บเชื้อเพลิงก๊าซ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มีข้อกำหนดที่สำคัญดังนี้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“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สถานที่เก็บก๊าซ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หมายความถึง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ร้านจำหน่ายก๊าซ ซึ่งได้แก่สถานที่เก็บและจำหน่ายก๊าซที่บรรจุอยู่ในกระป๋อง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หรือก๊าซหุงต้ม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มีปริมาณก๊าซ รวมกันทั้งหมดตั้งแต่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ลิตรขึ้นไป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สถานที่ใช้ก๊าซ ซึ่งได้แก่ สถานที่เก็บและใช้ก๊าซจากถังเก็บและจ่ายก๊าซ 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ถังก๊าซหุงต้มหลายถังซึ่งมีไว้เพื่อการใช้เอง และมีปริมาณก๊าซรวมกันทั้งหมดเกิน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ลิตรรวมทั้ง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บริเวณของสถานที่ดังกล่าว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สถานที่จำหน่ายอาหารที่ใช้ก๊าซ ซึ่งได้แก่ สถานที่เก็บและใช้ก๊าซจากถัง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ก๊าซหุง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ต้มถังเดียวหรือหลายถัง และมีปริมาณก๊าซรวมกันทั้งหมดเกิน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 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หรือจากถัง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จ่ายก๊าซ ทั้งนี้เพื่อใช้ปรุงและจำหน่ายอาหารให้แก่ลูกค้า รวมทั้งบริเวณของสถานที่ดังกล่าว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โรงเก็บก๊าซ ซึ่งได้แก่ สถานที่ที่ใช้เก็บก๊าซที่บรรจุในกระป๋องก๊าซและ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ก๊าซหุงต้ม ซึ่งมีปริมาณก๊าซรวมทั้งหมดเกิน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 และมิใช่เป็นร้านจำหน่ายก๊าซ สถานที่ใช้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สถานที่จำหน่ายอาหารที่ใช้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en-US" sz="2000" b="1" spc="-15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b="1" spc="-15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บริเวณอันตราย</a:t>
            </a:r>
            <a:r>
              <a:rPr lang="en-US" sz="2000" b="1" spc="-15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spc="-15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หมายความว่า ระยะห่างรอบๆ ที่ตั้งเก็บภาชนะบรรจุ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สถานที่บรรจุก๊าซและสถานที่เก็บก๊าซ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ระยะห่างรอบๆ อาคาร บริเวณ และอุปกรณ์ต่างๆ 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ใช้บรรจุ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ก๊าซหรือใช้ก๊าซในสถานที่บรรจุก๊าซและสถานที่เก็บ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6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	“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ภาชนะบรรจุก๊าซ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ชนิด คือ กระป๋องก๊าซ ถังก๊าซหุงต้ม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ก๊าซรถยนต์ ถังก๊าซเรือยนต์ ถังเก็บและจ่ายก๊าซ และถังขนส่งก๊าซ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กระป๋องก๊าซต้องเป็นภาชนะที่บรรจุก๊าซไม่เกิน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 และทนความดัน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สูงสุดได้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ไม่น้อยกว่า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2.75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ความดันใช้งานแต่ต้องไม่น้อยกว่า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1.52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เมกาปาสคาลมาตร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ถังก๊าซหุงต้มต้องเป็นภาชนะที่บรรจุก๊าซได้ไม่เกิน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 และต้องมี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ขนาดลักษณะ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และอุปกรณ์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นิรภัย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กำหนดในมาตรฐานผลิตภัณฑ์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4)	“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ร้านจำหน่ายก๊าซ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หรือสถานที่ใช้ก๊าซ ซึ่งใช้ก๊าซจากถังก๊าซหุงต้มหรือ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สถานที่จำหน่าย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อาหารที่ใช้ก๊าซวิ่ง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ก๊าซจากถังหุงต้ม ต้องติดตั้งเครื่องดับเพลิงชนิดผงเคมีแห้ง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หรือน้ำยา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ดับเพลิง หรือเครื่องดับเพลิงชนิดอื่นที่มิใช่เครื่องดับเพลิงชนิดฟองก๊าซ ซึ่งสามารถใช้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ดับเพลิงอัน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เกิดจากก๊าซหรือน้ำมันเชื้อเพลิงได้ และเครื่องดับเพลิงดังกล่าวต้องมีขนาดบรรจุผงเคมีหรือ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น้ำยาหรือ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สารอย่างอื่นไม่น้อยกว่า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 เครื่องดับเพลิงดังกล่าว จะต้องติดตั้งไว้ที่ผนังริมประตู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เข้าออกหนึ่งเครื่อง และที่บริเวณที่ตั้งกลุ่มถังก๊าซหนึ่งเครื่องต่อปริมาณก๊าซทุก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ลิตร เศษ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1,000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ลิตร ให้คิดเป็น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1,000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ลิตร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8168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บริเวณที่ตั้งและเก็บถังก๊าซหุงต้มและที่ห้องปรุงอาหารที่ใช้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ของสถานที่จำหน่าย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อาหารที่ใช้ก๊าซให้มี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ป้าย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มีข้อความดังนี้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วิธีปฏิบัติเมื่อเกิดก๊าซรั่ว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ปิดลิ้นทุกตัวทันที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ไม่กระทำการใดๆ ที่อาจเกิดเปลวไฟหรือประกายไฟ เช่น เปิด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ปิดสวิทช์ไฟ ฯลฯ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เปิดประตูและหน้าต่าง เพื่อให้ก๊าซระบายออกสู่ภายนอกได้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นำเครื่องดับเพลิงออกมาเตรียมพร้อม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ข้อความในป้ายต้องเขียนด้วยตัวอักษรสีแดง บนพื้นสีขาว มีขนาดที่เห็นได้ชัดเจน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อ่านได้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ง่ายในระยะ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และต้องติดตั้งป้ายนั้นไว้ในที่ที่เห็นได้ง่าย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30" descr="\\Suda\c\B-เชื้อเพลิง-วัสดุ\Unit-10\10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4" t="32643" r="1138" b="25577"/>
          <a:stretch>
            <a:fillRect/>
          </a:stretch>
        </p:blipFill>
        <p:spPr bwMode="auto">
          <a:xfrm>
            <a:off x="2691765" y="4170332"/>
            <a:ext cx="3760470" cy="159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577424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แสดงถังก๊าซ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1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ในทาง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ปฏิบัติเพื่อความปลอดภัยในการเก็บรักษาเชื้อเพลิงก๊าซ มีหลักเกณฑ์ที่สำคัญ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ตัวถังจะต้องทำด้วยวัสดุอย่างดีได้มาตรฐานตามที่กำหนด และทนความดันได้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การบรรจุก๊าซลงถัง จะต้องมีการเผื่อความดันไว้ด้วย เพื่อป้องกันการกระแทก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เวลาขนส่ง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ถังก๊าซ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สถานที่เก็บวัสดุเชื้อเพลิงต้องเป็นที่โล่ง และอากาศถ่ายเทได้ดี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ต้องเก็บให้ห่างจากความร้อนและเปลวไฟ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ควรเก็บถังเชื้อเพลิงแยกจากถังออกซิเจน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บริเวณที่เก็บต้องมีป้ายเตือน ห้ามสูบบุหรี่ หรือสุมไฟ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ต้องหมั่น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ตรวจเช็ก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ตามข้อต่อ ท่อและวาล์วเปิด-ปิด อยู่เสมอ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ต้องมีการป้องกันไม่ให้มีสิ่งของมาชนหรือกระแทกถังเก็บ วาล์ว เพราะจะทำให้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ชำรุดเสียหาย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ควรมีอุปกรณ์ดับเพลิงสำหรับดับเพลิงจากก๊าซไว้ใกล้ๆ บริเวณที่เก็บ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ก๊าซเชื้อเพลิงเหลว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มีข้อกำหนดที่สำคัญดังนี้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การบรรจุ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ในกรณีที่มีการบรรจุให้บรรจุน้ำมันในภาชนะบรรจุที่ไม่ทำปฏิกิริยา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และไม่รั่วซึม ภาชนะบรรจุต้องมีความแข็งแรงและปลอดภัยในการขนส่ง และการเก็บ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รักษา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78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5062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เครื่องหมายและฉลาก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ที่ภาชนะบรรจุหรือหัวจ่ายน้ำมันทุกหน่วย อย่างน้อยต้อง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มีเลข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อักษร หรือเครื่องหมาย แจ้งรายละเอียดต่อไปนี้ให้เห็นได้ง่ายและชัดเจน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คำว่า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…”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ปริมาตรสุทธิ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ข้อความหรือเครื่องหมายที่แสดงว่า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ไวไฟ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ชื่อผู้ทำหรือโรงงานที่ทำหรือเครื่องหมายการค้าที่จดทะเบียน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 เดือน ปีที่ผลิต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ในกรณีที่ใช้ภาษาต่างประเทศต้องมีความหมายตรงกับภาษาไทยที่กำหนดไว้ข้างต้น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ผู้ผลิต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ผลิตภัณฑ์อุตสาหกรรมที่เป็นไปตามมาตรฐานนี้ จะแสดงเครื่องหมาย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ผลิตภัณฑ์นั้นได้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ได้รับใบอนุญาตจากคณะกรรมการมาตรฐานผลิตภัณฑ์อุตสาหกรรมแล้ว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การชักตัวอย่างและเกณฑ์ตัดสิน </a:t>
            </a:r>
            <a:endParaRPr lang="en-US" sz="2000" b="1" dirty="0">
              <a:solidFill>
                <a:srgbClr val="00B05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รุ่น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กรณีภาชนะบรรจุขนาดเล็ก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ขนาดบรรจุน้อยกว่า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ลูกบาศก์เดซิเมตร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รุ่น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น้ำมัน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...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บรรจุ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			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ภาชนะบรรจุชนิดและขนาดเดียวกันที่ผลิตหรือส่งมอบใน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ระยะเวลาเดียวกัน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  <a:tab pos="12525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กรณีภาชนะบรรจุขนาดใหญ่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ขนาดบรรจุตั้งแต่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ลูกบาศก์เดซิเมตร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รุ่น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น้ำมัน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...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			บรรจุเดียวกัน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24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89619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การชักตัวอย่าง การชักตัวอย่างให้เป็นไปตามมาตรฐาน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ผลิตภัณฑ์อุตสาหกรรมการ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ชักตัวอย่างปิโตรเลียมและผลิตภัณฑ์ปิโตรเลียม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ในกรณีที่ยังไม่มีประกาศมาตรฐาน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เป็นไปตาม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ASTM D4057)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เกณฑ์ตัดสิน ตัวอย่างน้ำมัน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...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ต้องเป็นไปตามข้อคุณลักษณะ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มาตรฐานผลิตภัณฑ์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 จึงจะถือว่าน้ำมัน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...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รุ่นนั้นเป็นไปตามมาตรฐานผลิตภัณฑ์อุตสาหกรรมนี้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5)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การทดสอบ</a:t>
            </a:r>
            <a:endParaRPr lang="en-US" sz="2000" b="1" dirty="0">
              <a:solidFill>
                <a:srgbClr val="00B05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ให้ใช้วิธีทดสอบที่กำหนดในมาตรฐานหรือวิธีอื่นใดที่ให้ผลเทียบเท่า ในกรณีที่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โต้แย้งให้ใช้วิธี ที่กำหนดในมาตรฐานนี้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หากมิได้กำหนดไว้เป็นอย่างอื่น น้ำกลั่นและสารเคมีที่ใช้ต้องมีความ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บริสุทธิ์เหมาะสม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สำหรับใช้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ในห้องปฏิบัติการ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วิทยาศาสตร์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3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37097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เนื่องจาก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น้ำมันดีเซลเป็นน้ำมันหนัก ของแข็งจึงใช้เวลาพอสมควรในการตกตะกอน 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เหตุผลดังกล่าว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จึงไม่ควรเคลื่อนย้ายภาชนะบรรจุน้ำมันดีเซลเป็นเวลา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2-3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วันก่อนที่จะเอาน้ำมันออก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จากภาชนะ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ถังเก็บน้ำมันควรมีขนาดใหญ่ที่เพียงพอสำหรับการใช้งาน ถังเก็บควรมีลักษณะเป็น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รูปทรงกระบอก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และควรวางไว้ในแนวระดับโดยให้มีความลาดชัน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มิลลิเมตรต่อเมตรของความ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ยาวจาก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ข้อต่อทางออก ข้อต่อทางออกควรจะต้องอยู่สูงจากก้นถังอย่างน้อย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มิลลิเมตร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เก็บควร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ติดตั้งวาล์วระบายตะกอนไว้ที่ก้นถังที่ทางด้านปลายต่ำ การระบายตะกอนและน้ำที่สะสมใน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สิ่งจำเป็นเพื่อรักษาให้น้ำมันเชื้อเพลิงสะอาด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9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157855"/>
            <a:ext cx="3638550" cy="226949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5372008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แสดงถังเก็บน้ำมันเชื้อเพลิง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24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ปัจจัย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สำคัญในการเก็บน้ำมันเชื้อเพลิงที่ถูกต้อง</a:t>
            </a: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เก็บน้ำมันเชื้อเพลิงในถังเหล็กกล้า อย่าเก็บน้ำมันในถังอาบสังกะสี เพราะสังกะสีจะ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ทำปฏิกิริยา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กับน้ำมันดีเซลและทำให้เกิดตะกอนได้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เมื่อเก็บน้ำมันอย่างถูกต้องภายใต้สภาวะเย็นและแห้ง น้ำมันดีเซลมีอายุการเก็บ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 เมื่อจะเติมน้ำมันเชื้อเพลิงใหม่เข้าไปจะต้องถ่ายน้ำมันออกจากถังให้หมดก่อน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ระบายตะกอนและน้ำที่ควบแน่นออกจากถังก่อนการเติมน้ำมัน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ติดตั้งเครื่องกรองเข้าในสายยางหรือท่อทางออกของถัง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หลังจากการเคลื่อนย้ายหรือเติมถังน้ำมัน ควรปล่อยทิ้งไว้เป็นเวลาหลายชั่วโมงก่อนที่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จะเอา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น้ำมันเชื้อเพลิงออกมาใช้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หลีกเลี่ยงการเก็บน้ำมันเชื้อเพลิงเกรดหน้าร้อนไปใช้ในหน้าหนาว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การดูแลถังเก็บน้ำมันควรเก็บถังในที่มีหลังคาคลุมเพื่อไม่ให้ถูกแสงแดด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โดยตรงโดยเฉพาะ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อย่างยิ่งในช่วงหน้าร้อน </a:t>
            </a:r>
            <a:r>
              <a:rPr lang="th-TH" sz="2000" spc="-7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และพยายามให้มีการเปลี่ยนแปลงอุณหภูมิน้อยที่สุด 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เนื่องจากการ</a:t>
            </a:r>
            <a:r>
              <a:rPr lang="th-TH" sz="2000" spc="-7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เปลี่ยนแปลงนี้สามารถทำให้อากาศที่มีความชื้นมากเข้าไปในถังได้</a:t>
            </a:r>
            <a:endParaRPr lang="en-US" sz="2000" spc="-7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8.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เก็บถังให้พ้นจากพื้นและให้วางนอนลงโดยให้ช่องเติมอยู่ที่ตำแหน่ง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องศา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58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393632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4122117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แสดงวิธีการจัดตำแหน่งของถังน้ำมันที่กำลังใช้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9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5" y="1435008"/>
            <a:ext cx="2988310" cy="2670175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4462866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ของการปนเปื้อนของน้ำมันเชื้อเพลิงโดยทั่วไปจะเกิดขึ้นในถังเก็บ โดยเฉพาะใน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ดีเซลเรือ ซึ่งการ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ปนเปื้อน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เมื่อจุลินท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แบ่งตัวที่เขตรอยต่อระหว่างน้ำที่ก้นถังและ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เชื้อเพลิงตามปกติ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จุลินท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เหล่านี้มีอยู่ในอากาศตลอดเวลา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เข้าไปในถังผ่านทางรูระบายหรือช่อง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ไปทำให้เกิดเป็นชั้นของสาหร่าย จะเกิดขึ้นมากในบริเวณที่ซึ่งมีความชื้น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โดยรอบ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บริเวณที่ร้อนชื้น ชายทะเล ฯลฯ จะเกิดมากในถังน้ำมันเรือ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4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58038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เมื่อมีการเคลื่อนที่ของตัวรถหรือมีการรบกวนจากการเติมน้ำมันลงถัง สาหร่ายที่เกิดขึ้นจะ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กระจายตัวออกจาก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น้ำมันเชื้อเพลิง และถูกนำไปโดยน้ำมันเชื้อเพลิง สาหร่ายจะเข้าไปทำ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ให้เครื่อง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กรองน้ำมันเชื้อเพลิงอุดตันจนอาจทำให้เครื่องยนต์ดับเนื่องจากการขาดน้ำมันเชื้อเพลิง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57067"/>
              </p:ext>
            </p:extLst>
          </p:nvPr>
        </p:nvGraphicFramePr>
        <p:xfrm>
          <a:off x="3036887" y="2374471"/>
          <a:ext cx="3095625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3096768" imgH="2232660" progId="">
                  <p:embed/>
                </p:oleObj>
              </mc:Choice>
              <mc:Fallback>
                <p:oleObj r:id="rId4" imgW="3096768" imgH="22326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7" y="2374471"/>
                        <a:ext cx="3095625" cy="223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กล่องข้อความ 12"/>
          <p:cNvSpPr txBox="1"/>
          <p:nvPr/>
        </p:nvSpPr>
        <p:spPr>
          <a:xfrm>
            <a:off x="203200" y="460808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แสดงตำแหน่งการเก็บที่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ถูกต้อง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495739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วิธีการ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แก้ปัญหาดังกล่าวมีอยู่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ให้ถอดฝาปิดสำหรับตรวจสอบออก และทำความสะอาดภายในของถัง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ใช้สารเคมีใส่เข้าในน้ำมันเชื้อเพลิงเพื่อไปฆ่าจุลินท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6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ผลิตชิ้นงาน การแปรรูป หรือการปรับแต่งชิ้นงานให้มีรูปร่างต่างๆ บนเครื่องจักร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ว่าจะเป็นงานตัด งานเจาะ งานไส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กลึง รวมไปถึงงานที่ต้องใช้เครื่องมือพิเศษ เช่น 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กัดเฟือง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 และการเจียระไน เป็นต้น การปฏิบัติงานย่อมเกิดความเสียดทานระหว่างชิ้นงาน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กับเครื่องมือ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และทำให้เกิดความร้อนขึ้น ซึ่งจะส่งผลให้ชิ้นงานร้อนขึ้นทำให้เกิดการขยายตัวและ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แข็งแรงลดลง หรืออาจผิดรูปร่างไปจากความต้องการและทำให้อายุการใช้งานของเครื่องสั้นลง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ได้นอกจากนั้น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งานธรรมดาซึ่งปกติจะกระทำโดยไม่มีสารหล่อเย็นช่วย สามารถปรับปรุงให้ผลงาน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ออกมามี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ลักษณะและคุณภาพที่ดีขึ้น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มีการใช้สารหล่อเย็นที่มีคุณสมบัติเหมาะสมเข้าช่วย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หน้าที่ที่สำคัญของสารหล่อเย็น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ลดความร้อนจากใบมีด หินตัด และชิ้นงาน ซึ่งมีผลต่อความเที่ยงในขนาดของชิ้นงาน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ช่วยหล่อลื่นบริเวณผิวสัมผัสของชิ้นงานกับเครื่องมือตัด และมีผลให้ผิวงานเรียบ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ทำให้อายุการใช้งานของเครื่องมือ เช่น ใบมีดตัด หินขัด ฯลฯ ยาวนานขึ้น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ช่วยชะล้างเศษโลหะ และควบคุมผงฝุ่นอันเกิดจากการแปรรูปของชิ้นงาน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เพิ่มอัตราการผลิต กล่าวคือ สารหล่อเย็นจะช่วยลดความร้อนและความเสียดทาน 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ความเร็วได้สูงกว่าปกติทำให้ชิ้นงานเสร็จเร็วขึ้น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ช่วยป้องกันผิวของชิ้นงานไม่ให้เกิดสนิมได้ง่าย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7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ความสำคัญของคนหล่อเย็น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55818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ดูแลรักษาระบบน้ำมันของเครื่องยนต์</a:t>
            </a:r>
            <a:endParaRPr lang="en-U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1.	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เติมน้ำมันเชื้อเพลิงหลังการใช้งานหรือเมื่อเลิกการทำงานในแต่ละวัน จะช่วยป้องกัน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อากาศที่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มีความชื้นเข้าไปในถังน้ำมัน</a:t>
            </a:r>
            <a:endParaRPr lang="en-US" sz="2000" b="1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มีการระบายตะกอนและน้ำจากถังน้ำมันเชื้อเพลิงและเครื่องกรองสัปดาห์ละ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ครั้ง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เปลี่ยนเครื่องกรองน้ำมันเชื้อเพลิงตามระยะเวลาที่แนะนำ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ให้มีอุปกรณ์กรองน้ำมันเชื้อเพลิงที่เพียงพอ เพื่อกรองน้ำมันเชื้อเพลิงได้อย่างทั่วถึง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ทำงานในอากาศหนาวของเครื่องจักร</a:t>
            </a:r>
            <a:endParaRPr lang="en-U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เปลี่ยนน้ำมันเชื้อเพลิงและน้ำมันหล่อลื่นเป็นเกรดที่ถูกต้องสำหรับการทำงานในฤดูหนาว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ป้องกันถังน้ำมันและอุปกรณ์ระบบน้ำมันเชื้อเพลิงด้วยการปิดครอบที่เหมาะสม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เก็บเครื่องจักรในเวลากลางคืนควรมีที่คลุม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ถ้าเครื่องยนต์ไม่ติดเนื่องจากการขาดน้ำมันเชื้อเพลิง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เปลี่ยนเครื่องกรองน้ำมันเชื้อเพลิงใหม่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อุ่นระบบน้ำมันเชื้อเพลิงด้วยน้ำร้อนหรือไอน้ำจากเครื่องทำความสะอาดด้วยไอ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อุ่นนี้จะช่วยให้ผลึก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ไข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ท่อน้ำมันละลาย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อาจใช้น้ำมันเตา ซึ่งมีจุดหมอกต่ำกว่าน้ำมันดีเซล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20-25%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ผสมเข้ากับน้ำมัน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ลดการแข็งตัวของไข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0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81500" cy="553998"/>
            <a:chOff x="203200" y="745538"/>
            <a:chExt cx="438150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946335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234219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ในทาง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ปฏิบัติเพื่อความปลอดภัยในการเก็บรักษา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เชื้อเพลิงเหลวมีหลักเกณฑ์ที่สำคัญดังนี้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ต้องบรรจุอยู่ในถังเก็บที่มิดชิด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สถานที่เก็บเชื้อเพลิงต้องเป็นที่โล่ง และต้องไม่ติดกับที่อยู่อาศัย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ควรมีอุปกรณ์ในการดับเพลิงสำหรับดับเพลิงจากน้ำมันโดยเฉพาะ อยู่ใกล้ๆ ที่เก็บนั้น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มีสัญญาณบอกเหตุเตือนภัยไว้ใกล้ๆ ที่เก็บวัสดุเชื้อเพลิง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ควรมีเครื่องหมายบอกให้รู้ว่าเป็นที่เก็บวัสดุเชื้อเพลิง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สถานที่ตั้งถังเก็บวัสดุเชื้อเพลิงห้ามไม่ให้มีการสุมไฟเข้าใกล้ โดยมีระยะอย่างน้อย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763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ตัวอย่างการเก็บน้ำมันเชื้อเพลิง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40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97052" cy="553998"/>
            <a:chOff x="203200" y="745538"/>
            <a:chExt cx="54970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765517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40618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496629"/>
          </a:xfrm>
          <a:prstGeom prst="roundRect">
            <a:avLst>
              <a:gd name="adj" fmla="val 25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6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เก็บรักษาผลิตภัณฑ์หล่อลื่นเป็นสิ่งสำคัญ ซึ่งมีผลต่อการนำไปใช้งาน เริ่มตั้งแต่การ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บรรจุถัง การขนส่งทุกขั้นตอน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เก็บในคลังพัสดุ ตลอดจนวิธีการนำเอาผลิตภัณฑ์ไปใช้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จะสิ้นสุด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ลงต่อเมื่อผู้ใช้ได้ใช้ผลิตภัณฑ์นั้นเป็นที่พอใจแล้ว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 การเก็บรักษา และการเบิกจ่าย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ผลิตภัณฑ์หล่อ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ลื่นประเภทที่บรรจุในถังโดยทั่วๆ ไปมีหลักเกณฑ์ดังนี้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การรับผลิตภัณฑ์หล่อลื่นในการขนย้ายควรมีแท่น หรือฐานสำหรับถังน้ำควรมี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การช่วยยกถังลง เช่น รถยก ฯลฯ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มิฉะนั้นก็ควรมีแผ่นกระดานสำหรับพาด จากนั้นให้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ค่อยๆกลิ้ง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ถังลง อย่าผลักถังลงโดยไม่มีอะไรรองรับ ผู้รับผลิตภัณฑ์ควรดูแลในขณะที่มีการขนถ่ายและ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ตรวจดูความ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เรียบร้อยของถังก่อนลงชื่อรับ </a:t>
            </a:r>
            <a:endParaRPr lang="th-TH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เก็บรักษาผลิตภัณฑ์หล่อลื่น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ซึ่งบรรจุอยู่ในถังบรรจุ วิธีการที่ดีที่สุดคือ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เก็บไว้ในโรงเก็บ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ซึ่งมีหลังคาและฝากันแดดและฝนได้ดี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มีการระบายอากาศดีพอสมควร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ไม่ร้อนอบอ้าวเกินไป ซึ่งจะทำให้น้ำมันเสื่อม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ควรจัดผลิตภัณฑ์แต่ละชนิดให้เป็นสัดส่วนไม่ปนกัน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เพื่อนำเข้าเก็บและนำออกมา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สะดวก เป็นการป้องกันไม่ให้นำน้ำมันผิดชนิดไปใช้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ผลิตภัณฑ์ที่นำเข้าเก็บก่อน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ควรนำออกมาใช้ก่อนตามลำดับ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น้ำมันที่เก็บไว้นาน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เกินไปอาจจะ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เสื่อมคุณภาพได้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ควรมีการจัดทำบัญชีพัสดุ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เพื่อให้ทราบว่ามีผลิตภัณฑ์ชนิดใด จำนวนเท่าไร ใช้กับ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ใดบ้าง และควรจะ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นำเข้า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เมื่อไร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01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การเก็บรักษาและการใช้ผลิตภัณฑ์หล่อลื่น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5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97052" cy="553998"/>
            <a:chOff x="203200" y="745538"/>
            <a:chExt cx="54970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765517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40618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677928"/>
          </a:xfrm>
          <a:prstGeom prst="roundRect">
            <a:avLst>
              <a:gd name="adj" fmla="val 254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	</a:t>
            </a:r>
            <a:r>
              <a:rPr lang="th-TH" sz="2000" b="1" spc="-3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การรักษาความสะอาดและความเป็นระเบียบเรียบร้อยเป็นสำคัญ</a:t>
            </a:r>
            <a:r>
              <a:rPr lang="th-TH" sz="2000" spc="-3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ทั้งนี้เพื่อ</a:t>
            </a:r>
            <a:r>
              <a:rPr lang="th-TH" sz="2000" spc="-3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ป้องกันอุบัติเหตุ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และการเกิดไฟไหม้ด้วย</a:t>
            </a:r>
            <a:endParaRPr lang="en-US" sz="2000" b="1" spc="-3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01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การเก็บรักษาและการใช้ผลิตภัณฑ์หล่อลื่น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75431"/>
              </p:ext>
            </p:extLst>
          </p:nvPr>
        </p:nvGraphicFramePr>
        <p:xfrm>
          <a:off x="2902250" y="1771520"/>
          <a:ext cx="3957637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3956304" imgH="1833372" progId="">
                  <p:embed/>
                </p:oleObj>
              </mc:Choice>
              <mc:Fallback>
                <p:oleObj r:id="rId4" imgW="3956304" imgH="18333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50" y="1771520"/>
                        <a:ext cx="3957637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กล่องข้อความ 13"/>
          <p:cNvSpPr txBox="1"/>
          <p:nvPr/>
        </p:nvSpPr>
        <p:spPr>
          <a:xfrm>
            <a:off x="203200" y="3603495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แสดงเปรียบเทียบการตั้งถังน้ำมันกลางแจ้งโดยไม่มีสิ่งปกคลุม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03200" y="3896686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ถ้ามีความจำเป็นต้องเก็บถังน้ำมันไว้กลางแจ้ง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ควรระวังการเก็บรักษาดังนี้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ฝาถังต้องปิดแน่นสนิท และคอยดูแลให้สะอาดอยู่เสมอ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ไม่ควรตั้งถังในแนวตั้งอย่างยิ่ง ถึงแม้ฝาจะปิดสนิทเพียงไรก็ตาม อากาศในถังยังมีโอกาสขยายตัวหนีออกได้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เมื่อถูกความร้อนจากแสงแดด และตอนกลางคืนอากาศในถังเย็นลง จะหดตัวและดูดอากาศจากภายนอก รวมทั้งสิ่งสกปรก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ฝุ่นละออง จะถูกดูดผ่านฝาถังเข้าไปในถัง ทำให้น้ำมันเสื่อมคุณภาพได้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ควรวางถังในแนวนอน ปิดฝาถัง ทั้ง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อัน ที่อยู่กึ่งกลางแนวนอน จะช่วยป้องกันไม่ให้สิ่งสกปรกเข้าไปได้ง่าย และความดันของน้ำมันเหนือถังฝาปิด จะช่วยดันไม่ให้อากาศภายนอกและสิ่งสกปรกเข้าไปในถังได้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36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97052" cy="553998"/>
            <a:chOff x="203200" y="745538"/>
            <a:chExt cx="54970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765517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40618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3381013"/>
          </a:xfrm>
          <a:prstGeom prst="roundRect">
            <a:avLst>
              <a:gd name="adj" fmla="val 2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ควรดูแลฝาถังทำให้สะอาดอยู่เสมอไม่ว่าจะเป็นกรณีที่เก็บอยู่ หรือเป็นที่ถ่าย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พื้นที่ใช้วางเก็บถังต้องไม่เปียกชื้น และชั้นล่างทั้ง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ด้าน ควรมีท่อนไม้หรือสิ่ง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ใช้กั้นไม่ให้ถังกลิ้ง เพื่อป้องกันอันตรายที่อาจ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01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การเก็บรักษาและการใช้ผลิตภัณฑ์หล่อลื่น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85" y="2259965"/>
            <a:ext cx="4050030" cy="2134870"/>
          </a:xfrm>
          <a:prstGeom prst="rect">
            <a:avLst/>
          </a:prstGeom>
        </p:spPr>
      </p:pic>
      <p:sp>
        <p:nvSpPr>
          <p:cNvPr id="15" name="กล่องข้อความ 14"/>
          <p:cNvSpPr txBox="1"/>
          <p:nvPr/>
        </p:nvSpPr>
        <p:spPr>
          <a:xfrm>
            <a:off x="203200" y="4373575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แสดงวิธีวางถังน้ำมันกลางแจ้งที่ถูกต้อง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3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497052" cy="553998"/>
            <a:chOff x="203200" y="745538"/>
            <a:chExt cx="549705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765517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4061887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075861"/>
          </a:xfrm>
          <a:prstGeom prst="roundRect">
            <a:avLst>
              <a:gd name="adj" fmla="val 25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12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ใช้ผลิตภัณฑ์หล่อลื่นอย่างปลอดภัย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โดยทั่วไปผลิตภัณฑ์หล่อลื่นไม่เป็นพิษ แต่การแตะต้องกับน้ำมันบ่อยๆ และนานๆ 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เกิดอาการ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ผิวหนังอักเสบขึ้นได้ หรือถ้าหายใจเอาละอองน้ำมันเข้าไปมากๆ อาจทำให้ปอดระคาย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เคืองอย่างไร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 ถ้าปฏิบัติงานด้วยความระมัดระวังพอสมควร ย่อมไม่มีปัญหาเหล่านี้เกิดขึ้น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ข้อแนะนำที่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ควรปฏิบัติมีดังนี้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หลีกเลี่ยงการสัมผัสผลิตภัณฑ์หล่อลื่นโดยตรงหากไม่จำเป็น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ถ้าจำเป็นต้องสัมผัสผลิตภัณฑ์หล่อลื่น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ไม่ควรใช้น้ำมันเบนซิน น้ำมันก๊าด น้ำมันโซลา ทิน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เนอร์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หรือตัวทำละลาย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อื่นๆล้าง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มือ เพราะสารพวกนี้จะไปละลายไขมันในผิวหนังออก ทำให้ผิวหนังแห้งแตก 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กลายเป็นโรค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ผิวหนังได้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การใช้สบู่หรือครีมสำหรับล้างมือ ล้างน้ำมันออกให้หมด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อย่าใช้ผงซักฟอก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และแปรง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ขนอ่อนๆ ขัดถูเบาๆ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ช่วยให้ล้างสะอาดและเร็วขึ้น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อย่าใส่เสื้อผ้าที่เปียกน้ำมัน ควรนำไปซักให้สะอาดก่อนนำมาใช้ใหม่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ใช้เศษผ้าที่สะอาดพอสมควรเช็ดน้ำมัน อย่าใช้ซ้ำจนสกปรกมากแล้วนำกลับมาใช้อีก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อย่านำรองเท้าที่เปียกชุ่มด้วยน้ำมันมาใช้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อย่าหายใจหรือสูดดมเอาละอองน้ำมันเข้าไป ถ้าจำเป็นควรใส่เครื่องกรองอากาศปิดจมูก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ถ้าน้ำมันหกเลอะ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ให้รีบทำความสะอาด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5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8.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อย่าทิ้งน้ำมันเครื่องที่ใช้แล้วลงบนพื้นดิน หรือลงท่อระบายน้ำหรือลงแม่น้ำลำ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คลองเพราะ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จะทำให้พื้นดิน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แม่น้ำ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คลองเน่าเสีย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501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การเก็บรักษาและการใช้ผลิตภัณฑ์หล่อลื่น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รูปภาพ 1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87237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389880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แสดงการจ่ายสารหล่อเย็นบนเครื่องเลื่อยและเจาะเป็นร่อง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37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ความสำคัญของคนหล่อเย็น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2" y="1443476"/>
            <a:ext cx="4639736" cy="25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063068" cy="553998"/>
            <a:chOff x="203200" y="745538"/>
            <a:chExt cx="5063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627903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3025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(Coolant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น้ำมันตัด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Cutting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Fluid)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น้ำมันที่ใช้สำหรับงานตัด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โดยทั่วไปเรียกว่า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สารหล่อเย็น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หน้าที่ป้องกันไม่ให้เครื่องมือตัด เจาะ ใส กลึง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ชิ้นงานร้อน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จัดเกินไป ขณะเดียวกันก็จะปรับ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เครื่องให้เหมาะสมกับการทำงานตลอดเวลา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สารหล่อเย็นที่ดี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ควรมีคุณลักษณะดังนี้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มีแรงดึงที่ผิวหน้าต่ำ เพื่อให้สิ่งสกปรกแยกตัวออกและตกตะกอน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ต้องไม่ทำให้ระบบหล่อลื่นของเครื่องผิดปกติ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ช่วยป้องกันสนิมบนผิวงานและเครื่องจักรได้ดี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มีคุณสมบัติช่วยให้ผิวงานเรียบมากที่สุด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ควรมีความใสมากที่สุด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ต้องผสมเข้ากับน้ำได้ง่าย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ต้องไม่ทำอันตรายต่อสุขภาพ ไม่มีควันและกลิ่น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5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ชนิดและคุณลักษณะของสารหล่อเย็น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65" y="2274278"/>
            <a:ext cx="3049270" cy="2248535"/>
          </a:xfrm>
          <a:prstGeom prst="rect">
            <a:avLst/>
          </a:prstGeom>
        </p:spPr>
      </p:pic>
      <p:sp>
        <p:nvSpPr>
          <p:cNvPr id="15" name="กล่องข้อความ 14"/>
          <p:cNvSpPr txBox="1"/>
          <p:nvPr/>
        </p:nvSpPr>
        <p:spPr>
          <a:xfrm>
            <a:off x="5130800" y="4522813"/>
            <a:ext cx="3835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5600" algn="l"/>
                <a:tab pos="541338" algn="l"/>
                <a:tab pos="804863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แสดงการจ่ายสารหล่อเย็นเครื่องเจาะและคว้านโลหะ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61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063068" cy="553998"/>
            <a:chOff x="203200" y="745538"/>
            <a:chExt cx="5063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627903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6779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หล่อเย็นที่ใช้สำหรับงานตัดโลหะโดยทั่วไป แบ่งออกได้เป็น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4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น้ำมันละลายผสมกับน้ำ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Soluble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Cutting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Oils)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หล่อเย็นชนิดนี้จะเป็น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ส่วนผสมของ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น้ำมันและน้ำในรูปที่มีน้ำมันอยู่น้อยกว่าน้ำ โดยมีการเติมสารเคมีจำพวก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อิมัล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ซิไฟ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เออร์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(Emulsifiers)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ไปในน้ำมัน ทำให้น้ำมันที่ตามปกติจะไม่รวมตัวกับน้ำสามารถละลายรวมตัวกับน้ำได้ในรูป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 และจะทำให้มีหยดน้ำมันเล็กๆ กระจายอยู่ทั่วไปในน้ำที่ใช้ผสม หยดน้ำเหล่านี้จะ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ผลักดันกันเอง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ตลอดเวลาไม่ให้รวมตัวเป็นหยดหรือกลุ่มก้อนใหญ่ๆ มิฉะนั้นจะเกิดการแยกตัวเป็นชั้น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น้ำมันซึ่งเบากว่าจะลอยอยู่ชั้นบน สารหล่อเย็นประเภทน้ำมันละลายผสมกับน้ำอาจจะมี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สารเคมีชนิด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 ปนอยู่ด้วยก็ได้ สารเหล่านี้ได้แก่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สารกระทำให้เปียก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Wetting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Agents)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ชนิดนี้จะช่วยให้หยดน้ำมันเล็กๆ 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ยึดเกาะกับผิวของชิ้นงานได้ดีขึ้น และเป็นการป้องกันสนิมให้ชิ้นงานอีกด้วย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สารเพิ่มคุณภาพในการรับแรงกด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Extreme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Pressure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Additives)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ช่วยรับแรงเสียดสีระหว่างใบมีดหรือหินตัดกับชิ้นงานได้ดี ซึ่งจะทำให้ได้ชิ้นงานที่ราบเรียบ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และช่วย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ให้ใบมีดมีอายุการใช้งานที่ยาวนานขึ้น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สารป้องกันการกัดกร่อน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Corrosion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Inhibitors)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ชนิดนี้จะช่วย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กัดกร่อนและการเกิดสนิมบนชิ้นงานและเครื่องมือกลที่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ข้อดีของสารหล่อเย็นชนิดน้ำมันละลายผสมน้ำ คือ การระบายความร้อนได้ดี และราคาถูก แต่ไม่มี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การหล่อลื่นและการเคลือบผิวโลหะเพื่อป้องกันสนิม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5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ชนิดและคุณลักษณะของสารหล่อเย็น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2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063068" cy="553998"/>
            <a:chOff x="203200" y="745538"/>
            <a:chExt cx="5063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627903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นีตคัตติ้งออยล์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(Neat Cutting Oils)</a:t>
            </a: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เป็นสารหล่อเย็นชนิดที่เป็นน้ำมัน 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น้ำมันผสม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สารเคมี มีคุณสมบัติในการป้องกันสนิมที่ดีกว่าประเภทแรก แบ่งออกได้ดังนี้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เนอรัล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แฟต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ตี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(Mineral and Fatty Oil Mixtures)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เป็นสารหล่อเย็น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ผสมระหว่าง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น้ำมันปิโตรเลียมและไขหรือน้ำมันที่ได้จากพืชและสัตว์ ฟิล์มของน้ำมันชนิดนี้มีการเกาะผิว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 เหมาะกับภาระงานหนักปานกลาง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ซัล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ฟู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ไรซ์ออยล์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Sulphurised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สารหล่อเย็นที่ผสมสารประกอบของ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อัตราส่วนที่แตกต่างกัน เลือกใช้ได้ตามความเหมาะสมเหมาะกับงานตัด กลึง เจียระไนโลหะ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สำหรับโลหะผสม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(Alloys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มีส่วนผสมของนิกเกิลสูง สารหล่อเย็นชนิดนี้อาจทำให้เกิดรอย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(Stains)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บนชิ้นงานได้ เนื่องจากปฏิกิริยาระหว่างกำมะถันกับโลหะ ดังนั้นในการนำโลหะมา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กลึงเจียระไน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ถ้าต้องการให้ผิวงานดีจำเป็นต้องเลือกสารหล่อเย็นที่มีค่าส่วนผสมของกำมะถันให้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ซัลเฟอร์ออยล์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Sulfured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Oils)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สารหล่อเย็นที่ผสมด้วยธาตุกำมะถัน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จะละลาย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อยู่ในเนื้อน้ำมันอย่างอิสระ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Free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Sulfur)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ทีฟซัลเฟอร์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Active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Sulfur)</a:t>
            </a: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โลหะประเภทไม่มีเหล็ก ซึ่งจะทำให้เกิดรอยด่างคล้ำจากปฏิกิริยาดังกล่าว โดยเฉพาะโลหะ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ประเภททองแดง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ทองเหลือง และโลหะผสมของนิกเกิล น้ำมันชนิดนี้เหมาะกับงานเหล็กเป็นอย่าง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5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ชนิดและคุณลักษณะของสารหล่อเย็น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8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063068" cy="553998"/>
            <a:chOff x="203200" y="745538"/>
            <a:chExt cx="5063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627903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488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ตัดหรืองานเจียระไนที่ใช้หินเจียระไนชนิดที่เรียกว่า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ซัลเฟอร์บอนด์สโตน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(Sulfur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Bonded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Stone)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ประเภทซัล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ฟู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ไรซ์ออยล์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และซัลเฟอร์ออยล์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อาจทำให้หินสึก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เร็วและ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แตกได้ โดยเฉพาะ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ซัลเฟอร์ออยล์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ซึ่งเกิดจากปฏิกิริยาของกำมะถันอิสระในน้ำมันกับ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สารประกอบกำมะถัน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ที่ใช้ในการทำให้เนื้อหินยึดเกาะติดกัน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สารประกอบจำพวกกำมะถัน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คลอรีน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Oils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With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Sulfur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and/or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Chlorine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Additives,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Than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Those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Mentioned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หล่อเย็นชนิดนี้เป็นสารประกอบของกำมะถัน 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หรือคลอรีนในรูปที่ค่อนข้างเสถียร เหมาะกับโลหะทุกชนิดและงานทุกประเภท สามารถ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ความเหมาะสม สารคลอรีนหรือสารประกอบกำมะถันกับคลอรีน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(Sulphochlorinated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เป็นสารเพิ่ม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คุณภาพชนิดทนแรงกดอัดได้สูง เรียกสารพวกนี้ว่า สาร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EP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หล่อเย็นชนิดนี้เหมาะกับ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 และได้ผิวของชิ้นงานที่สวยงาม เครื่องมือกลมีอายุการใช้งานที่ยาวนาน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สารเคมีผสมน้ำ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Chemical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Solution)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หล่อเย็นกลุ่มนี้เป็นสารเคมีผสมน้ำ จึง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ในการละลายความ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ล้างเศษโลหะได้ดี ซึ่งเป็นคุณสมบัติของน้ำ แต่อาจขาด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เรื่องการหล่อลื่นอยู่บ้าง ดังนั้นจึงได้มีการเติมสาร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EP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สามารถรับแรงกดอัดได้สูง และยืด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ใช้งานของเครื่องมือกลให้ยาวนานขึ้น นอกจากนั้นยังมีการเติมสารป้องกันการกัดกร่อนและ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สนิมเพิ่ม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เข้าไปด้วย เพื่อป้องกันการเกิดสนิมที่ชิ้นงาน สารหล่อเย็นชนิดนี้เป็นสารเคมีที่ละลายอยู่ในน้ำไม่ใช่สารผสม ส่วนผสมที่ได้จึงมีลักษณะใสไม่เหมือนกลุ่มอื่น สารหล่อเย็นในกลุ่มนี้มีหลาย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สามารถเลือกใช้ให้เหมาะกับความต้องการได้ แม้กระทั่งกับงานที่ต้องการความละเอียดสูง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เจียระไนแว่นตา เจียระไนเลนส์ การกัดเฟืองเกียร์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ผลิตลูกปืน เป็นต้น สารหล่อเย็นชนิด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นี้แม้ว่า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จะมีราคาสูง แต่ถ้าเทียบความสิ้นเปลืองต่อชิ้นงานแล้ว พบว่าสิ้นเปลืองน้อย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เย็นประเภท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 เพราะใช้ในอัตราส่วนผสมที่น้อยมาก อาจน้อยถึง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 : 100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ในงานบาง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5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ชนิดและคุณลักษณะของสารหล่อเย็น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86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063068" cy="553998"/>
            <a:chOff x="203200" y="745538"/>
            <a:chExt cx="5063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3627903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สารสังเคราะห์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Synthetic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Cutting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Fluids)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หล่อเย็นในกลุ่มนี้เป็นผลิตภัณฑ์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สังเคราะห์ที่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บริษัทผู้ผลิตต่างๆ ได้พยายามคิดค้นขึ้น เพื่อให้เกิดผลดีต่อการใช้มากที่สุด ปัจจุบันมี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มากมายหลาย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 ดังนั้น สารหล่อเย็นที่เหมาะกับงานประเภทหนึ่งอาจไม่เหมาะกับงานอีกประเภท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หล่อเย็นกลุ่มนี้เมื่อผสมน้ำแล้วอาจได้สารละลายที่มีลักษณะใส หรือของผสมในลักษณะขุ่นก็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ส่วนมากแล้วมักจะเป็นประเภทลักษณะขุ่นมากกว่า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ข้อดีของสารหล่อเย็นประเภทนี้ คือ ผสมน้ำได้ดี ของผสมที่ได้จะคงตัว และไม่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แยกตัวเป็นชั้นออกจาก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โดยง่าย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ดังนั้นการเลือกใช้สารหล่อเย็น จึงควรจะต้องพิจารณาถึงรายละเอียดในสิ่งดังต่อไปนี้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เครื่องมือที่ใช้กับลักษณะงาน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ชนิดของโลหะที่ผลิต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วิธีการทำงาน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งานหนัก ความเร็วจะต่ำต้องการกำลังหล่อลื่นสูงกว่ากำลังระบายความร้อน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  <a:tab pos="10747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 2" panose="05020102010507070707" pitchFamily="18" charset="2"/>
              </a:rPr>
              <a:t>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งานเบา ความเร็วสูงต้องการระบายความร้อนมากกว่ากำลังหล่อลื่น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45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ชนิดและคุณลักษณะของสารหล่อเย็น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17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3902141" cy="553998"/>
            <a:chOff x="203200" y="745538"/>
            <a:chExt cx="3902141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7691"/>
            <a:stretch/>
          </p:blipFill>
          <p:spPr>
            <a:xfrm>
              <a:off x="203200" y="745538"/>
              <a:ext cx="2263776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1" r="-63"/>
            <a:stretch/>
          </p:blipFill>
          <p:spPr>
            <a:xfrm>
              <a:off x="2466976" y="745538"/>
              <a:ext cx="16383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การเก็บรักษาวัสดุเชื้อเพลิงถือว่ามีความสำคัญมาก เริ่มตั้งแต่การเก็บ การบรรจุ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นำไปใช้งาน ดังนั้นกฎหมายจึงได้มีการกำหนดเกี่ยวกับสถานที่เก็บ อาคารบริการ เขตสถานี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บริการบริเวณ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อันตราย ซึ่งมีความแตกต่างกันออกไป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การออกกฎกระทรวงก็เพื่อให้มีความ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ปลอดภัยและ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ป้องกันมิให้เกิดภยันตรายแก่ประชาชน จึงมีข้อกำหนดในการเก็บ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ละชนิด แบ่งออก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การเก็บเชื้อเพลิงแข็ง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ในที่นี้จะกล่าวถึงเชื้อเพลิงแข็งจำพวกถ่านหิน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หลักเกณฑ์ที่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ถ่านหินที่ขุดได้ใหม่ๆ ต้องตากทิ้งไว้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2-3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สัปดาห์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อย่ากองถ่านหินให้กองโตเกินไป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อย่ากองถ่านหินสูงมากจนเกินไป เพราะจะทำให้ความร้อนระบายออกได้ยาก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หมั่นตรวจอุณหภูมิของถ่านหินอยู่เสมอ พยายามอย่าให้ร้อนเกิน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50</a:t>
            </a:r>
            <a:r>
              <a:rPr lang="th-TH" sz="2000" baseline="30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อย่ากองถ่านหินใกล้สิ่งที่ร้อน เช่น ปล่องไฟ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ถ้าจะเก็บถ่านหินเป็นเวลานานๆ ควรอัดผิวรอบกองถ่านหินให้แน่น เพื่อกัน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อากาศเข้า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 หรืออาจจะใช้น้ำมันดิบปกปิดผิว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4" y="770939"/>
            <a:ext cx="328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การเก็บรักษาวัสดุเชื้อเพลิง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02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224</Words>
  <Application>Microsoft Office PowerPoint</Application>
  <PresentationFormat>นำเสนอทางหน้าจอ (4:3)</PresentationFormat>
  <Paragraphs>190</Paragraphs>
  <Slides>25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5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Wingdings 2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116</cp:revision>
  <dcterms:created xsi:type="dcterms:W3CDTF">2019-09-21T15:42:58Z</dcterms:created>
  <dcterms:modified xsi:type="dcterms:W3CDTF">2019-11-26T21:55:17Z</dcterms:modified>
</cp:coreProperties>
</file>