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0" r:id="rId2"/>
    <p:sldId id="498" r:id="rId3"/>
    <p:sldId id="515" r:id="rId4"/>
    <p:sldId id="499" r:id="rId5"/>
    <p:sldId id="500" r:id="rId6"/>
    <p:sldId id="501" r:id="rId7"/>
    <p:sldId id="502" r:id="rId8"/>
    <p:sldId id="503" r:id="rId9"/>
    <p:sldId id="504" r:id="rId10"/>
    <p:sldId id="508" r:id="rId11"/>
    <p:sldId id="509" r:id="rId12"/>
    <p:sldId id="510" r:id="rId13"/>
    <p:sldId id="512" r:id="rId14"/>
    <p:sldId id="519" r:id="rId15"/>
    <p:sldId id="513" r:id="rId16"/>
    <p:sldId id="520" r:id="rId17"/>
    <p:sldId id="521" r:id="rId18"/>
    <p:sldId id="522" r:id="rId19"/>
    <p:sldId id="523" r:id="rId20"/>
    <p:sldId id="524" r:id="rId21"/>
    <p:sldId id="525" r:id="rId22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DB9"/>
    <a:srgbClr val="80AC54"/>
    <a:srgbClr val="00FFFF"/>
    <a:srgbClr val="CCFFCC"/>
    <a:srgbClr val="FFCCFF"/>
    <a:srgbClr val="FFCC66"/>
    <a:srgbClr val="CCECFF"/>
    <a:srgbClr val="FF9933"/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85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23/04/67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87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37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grpSp>
        <p:nvGrpSpPr>
          <p:cNvPr id="7" name="กลุ่ม 7"/>
          <p:cNvGrpSpPr/>
          <p:nvPr/>
        </p:nvGrpSpPr>
        <p:grpSpPr>
          <a:xfrm>
            <a:off x="0" y="0"/>
            <a:ext cx="9144000" cy="6858000"/>
            <a:chOff x="1612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B19896-977B-429C-A2B4-BA2A33D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" y="0"/>
              <a:ext cx="9144000" cy="6858000"/>
            </a:xfrm>
            <a:prstGeom prst="rect">
              <a:avLst/>
            </a:prstGeom>
          </p:spPr>
        </p:pic>
        <p:sp>
          <p:nvSpPr>
            <p:cNvPr id="9" name="ตัวแทนหมายเลขสไลด์ 15">
              <a:extLst>
                <a:ext uri="{FF2B5EF4-FFF2-40B4-BE49-F238E27FC236}">
                  <a16:creationId xmlns:a16="http://schemas.microsoft.com/office/drawing/2014/main" id="{99C975CD-EA88-439D-9574-1DA450BD8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99592" y="332656"/>
              <a:ext cx="105336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1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0" name="ตัวแทนหมายเลขสไลด์ 15">
              <a:extLst>
                <a:ext uri="{FF2B5EF4-FFF2-40B4-BE49-F238E27FC236}">
                  <a16:creationId xmlns:a16="http://schemas.microsoft.com/office/drawing/2014/main" id="{C1197FF0-FE9D-459B-9414-89FA0062BF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5300" y="1268760"/>
              <a:ext cx="44396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sz="7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การเคลื่อนที่</a:t>
              </a:r>
            </a:p>
            <a:p>
              <a:pPr algn="ctr">
                <a:lnSpc>
                  <a:spcPct val="80000"/>
                </a:lnSpc>
              </a:pPr>
              <a:r>
                <a:rPr lang="th-TH" sz="7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ในแนวเส้นตรง</a:t>
              </a:r>
            </a:p>
            <a:p>
              <a:pPr algn="ctr">
                <a:lnSpc>
                  <a:spcPct val="80000"/>
                </a:lnSpc>
              </a:pPr>
              <a:r>
                <a:rPr lang="th-TH" sz="7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และแนวโค้ง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791131"/>
            <a:ext cx="7055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การกระจัดของวัตถุจากจุด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ไปจุด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กำหนดให้เป็นเส้นโค้ง</a:t>
            </a: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39" y="1484784"/>
            <a:ext cx="4500488" cy="3202028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2141971" y="5013176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การเคลื่อนที่ในสองมิติ</a:t>
            </a:r>
          </a:p>
        </p:txBody>
      </p:sp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7544" y="62068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ตำแหน่งและการกระจัดของวัตถุในช่วงเวลา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</a:t>
            </a:r>
            <a:r>
              <a:rPr lang="en-US" b="1" baseline="-25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ถึง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</a:t>
            </a:r>
            <a:r>
              <a:rPr lang="en-US" b="1" baseline="-25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</a:p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โดยค่าความเร็วเฉลี่ยการเคลื่อนที่ทางแกน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x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y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ได้ดังนี้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1331640" y="1700808"/>
            <a:ext cx="6984776" cy="1483281"/>
            <a:chOff x="1331640" y="2060848"/>
            <a:chExt cx="6984776" cy="1483281"/>
          </a:xfrm>
        </p:grpSpPr>
        <p:sp>
          <p:nvSpPr>
            <p:cNvPr id="41" name="สี่เหลี่ยมผืนผ้ามุมมน 60"/>
            <p:cNvSpPr/>
            <p:nvPr/>
          </p:nvSpPr>
          <p:spPr>
            <a:xfrm>
              <a:off x="1331640" y="2060848"/>
              <a:ext cx="6984776" cy="1483281"/>
            </a:xfrm>
            <a:prstGeom prst="roundRect">
              <a:avLst>
                <a:gd name="adj" fmla="val 1165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192470"/>
              <a:ext cx="6735622" cy="1308538"/>
            </a:xfrm>
            <a:prstGeom prst="rect">
              <a:avLst/>
            </a:prstGeom>
          </p:spPr>
        </p:pic>
      </p:grpSp>
      <p:sp>
        <p:nvSpPr>
          <p:cNvPr id="22" name="สี่เหลี่ยมผืนผ้า 21"/>
          <p:cNvSpPr/>
          <p:nvPr/>
        </p:nvSpPr>
        <p:spPr>
          <a:xfrm>
            <a:off x="467544" y="353533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ความเร็วเฉลี่ยการเคลื่อนที่ในสองมิติหาได้ด้วยการรวมค่าความเร็วเฉลี่ยทางแกน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x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y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เข้าด้วยกัน ได้ดังนี้</a:t>
            </a:r>
          </a:p>
        </p:txBody>
      </p:sp>
      <p:grpSp>
        <p:nvGrpSpPr>
          <p:cNvPr id="23" name="กลุ่ม 22"/>
          <p:cNvGrpSpPr/>
          <p:nvPr/>
        </p:nvGrpSpPr>
        <p:grpSpPr>
          <a:xfrm>
            <a:off x="1024913" y="4653136"/>
            <a:ext cx="7472773" cy="1080120"/>
            <a:chOff x="1024913" y="2313409"/>
            <a:chExt cx="7472773" cy="1080120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1024913" y="2313409"/>
              <a:ext cx="7472773" cy="1080120"/>
            </a:xfrm>
            <a:prstGeom prst="roundRect">
              <a:avLst>
                <a:gd name="adj" fmla="val 1165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43" y="2573001"/>
              <a:ext cx="7202032" cy="733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97139"/>
            <a:ext cx="8401960" cy="139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555620" y="1916832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การเคลื่อนที่แบบ</a:t>
            </a:r>
            <a:r>
              <a:rPr lang="th-TH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โพรเจกไทล์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เป็นการเคลื่อนที่ของวัตถุอย่างอิสระโดยเริ่มต้นต้องมีความเร็วเริ่มต้นในแนวระดับ ส่วนความเร็วเริ่มต้นในแนวดิ่งจะมีหรือไม่ก็ได้ การขว้างวัตถุออกไปในอากาศในแนวเอียงไปจากแนวดิ่งแรงดึงดูดของโลกจะฉุดวัตถุในแนวดิ่งตลอดเวลาทำให้วัตถุเคลื่อนที่ในแนวโค้ง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82" y="3761681"/>
            <a:ext cx="3360018" cy="2336504"/>
          </a:xfrm>
          <a:prstGeom prst="rect">
            <a:avLst/>
          </a:prstGeom>
        </p:spPr>
      </p:pic>
      <p:sp>
        <p:nvSpPr>
          <p:cNvPr id="34" name="สี่เหลี่ยมผืนผ้า 33"/>
          <p:cNvSpPr/>
          <p:nvPr/>
        </p:nvSpPr>
        <p:spPr>
          <a:xfrm>
            <a:off x="2165747" y="612523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แสดงการเคลื่อนที่ของวัตถุแบบ</a:t>
            </a:r>
            <a:r>
              <a:rPr lang="th-TH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โพรเจกไทล์</a:t>
            </a:r>
            <a:endParaRPr lang="th-TH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สี่เหลี่ยมผืนผ้า 39"/>
          <p:cNvSpPr/>
          <p:nvPr/>
        </p:nvSpPr>
        <p:spPr>
          <a:xfrm>
            <a:off x="467544" y="1815590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ผลของแรงที่มีต่อทิศทางการเคลื่อนที่วัตถุ เมื่อแรงทำมุมกับความเร็วโดยมุมเปลี่ยนตลอดเวลาระหว่าง 0</a:t>
            </a:r>
            <a:r>
              <a:rPr lang="en-US" sz="2600" b="1" baseline="30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ถึง 180</a:t>
            </a:r>
            <a:r>
              <a:rPr lang="en-US" sz="2600" b="1" baseline="30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วัตถุมีการเคลื่อนที่เป็นทางโค้งแบบ</a:t>
            </a:r>
            <a:r>
              <a:rPr lang="th-TH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โพรเจกไทล์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ถ้าแรงมีทิศทางตั้งฉากกับความเร็วตลอดเวลาการเคลื่อนที่ของวัตถุจะเป็นรูปโค้งแบบวงกลม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578444" y="3700263"/>
            <a:ext cx="8170020" cy="2092881"/>
            <a:chOff x="578444" y="3700263"/>
            <a:chExt cx="8170020" cy="209288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578444" y="3700263"/>
              <a:ext cx="817002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การเคลื่อนที่ของวัตถุที่ติดกับเชือกถูกเหวี่ยงให้เคลื่อนที่ในระนาบระดับพบว่าแรงตึงเชือก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กระทำต่อวัตถุตลอดเวลามีทิศพุ่งเข้าหาจุด  0 วัตถุจะอยู่ห่างจากจุด 0 คงที่ตลอดเวลา ทางเดินของวัตถุจึงเป็นรูปวงกลม ทิศทางของแรง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ตั้งฉากกับความเร็ว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ของวัตถุตลอดเวลา แรง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มีทิศทางพุ่งเข้าหาจุดศูนย์กลางของทางเดินของวัตถุตลอดเวลาจึงเรียกแรง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นี้ว่าแรงสู่ศูนย์กลาง </a:t>
              </a:r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416" y="4149080"/>
              <a:ext cx="256784" cy="293468"/>
            </a:xfrm>
            <a:prstGeom prst="rect">
              <a:avLst/>
            </a:prstGeom>
          </p:spPr>
        </p:pic>
        <p:pic>
          <p:nvPicPr>
            <p:cNvPr id="41" name="รูปภาพ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482" y="4566176"/>
              <a:ext cx="256784" cy="293468"/>
            </a:xfrm>
            <a:prstGeom prst="rect">
              <a:avLst/>
            </a:prstGeom>
          </p:spPr>
        </p:pic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744" y="4935732"/>
              <a:ext cx="232911" cy="293468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941168"/>
              <a:ext cx="256784" cy="293468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5353033"/>
              <a:ext cx="256784" cy="293468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624" y="5335733"/>
              <a:ext cx="403406" cy="357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18" y="406536"/>
            <a:ext cx="3420748" cy="2842592"/>
          </a:xfrm>
          <a:prstGeom prst="rect">
            <a:avLst/>
          </a:prstGeom>
        </p:spPr>
      </p:pic>
      <p:sp>
        <p:nvSpPr>
          <p:cNvPr id="31" name="สี่เหลี่ยมผืนผ้า 30"/>
          <p:cNvSpPr/>
          <p:nvPr/>
        </p:nvSpPr>
        <p:spPr>
          <a:xfrm>
            <a:off x="2165746" y="3244914"/>
            <a:ext cx="507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แรงกระทำต่อวัตถุที่เคลื่อนที่ในแนววงกลมในระนาบระดับ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67544" y="37170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วัตถุเคลื่อนที่แบบวงกลมด้วยอัตราเร็วคงที่ ปริมาณที่เกี่ยวข้องกับการเคลื่อนที่แบบวงกลมด้วยอัตราเร็วคงที่ คือ</a:t>
            </a:r>
          </a:p>
        </p:txBody>
      </p:sp>
      <p:grpSp>
        <p:nvGrpSpPr>
          <p:cNvPr id="33" name="กลุ่ม 32"/>
          <p:cNvGrpSpPr/>
          <p:nvPr/>
        </p:nvGrpSpPr>
        <p:grpSpPr>
          <a:xfrm>
            <a:off x="755576" y="4780309"/>
            <a:ext cx="8208646" cy="523220"/>
            <a:chOff x="4914777" y="2947624"/>
            <a:chExt cx="8208646" cy="523220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36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7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5529524" y="2947624"/>
              <a:ext cx="75938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คาบ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เวลาที่วัตถุเคลื่อนที่ครบ 1 รอบ หน่วยเป็นวินาที/รอบ</a:t>
              </a:r>
            </a:p>
          </p:txBody>
        </p:sp>
      </p:grpSp>
      <p:grpSp>
        <p:nvGrpSpPr>
          <p:cNvPr id="38" name="กลุ่ม 37"/>
          <p:cNvGrpSpPr/>
          <p:nvPr/>
        </p:nvGrpSpPr>
        <p:grpSpPr>
          <a:xfrm>
            <a:off x="755576" y="5558075"/>
            <a:ext cx="8208646" cy="523220"/>
            <a:chOff x="4914777" y="2947624"/>
            <a:chExt cx="8208646" cy="523220"/>
          </a:xfrm>
        </p:grpSpPr>
        <p:grpSp>
          <p:nvGrpSpPr>
            <p:cNvPr id="39" name="กลุ่ม 38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1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0" name="สี่เหลี่ยมผืนผ้า 39"/>
            <p:cNvSpPr/>
            <p:nvPr/>
          </p:nvSpPr>
          <p:spPr>
            <a:xfrm>
              <a:off x="5529524" y="2947624"/>
              <a:ext cx="75938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ความถี่ (</a:t>
              </a:r>
              <a:r>
                <a:rPr lang="en-US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จำนวนรอบที่วัตถุเคลื่อนที่ได้ภายในเวลา 1 วินาที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9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18" y="332656"/>
            <a:ext cx="3420748" cy="2753560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2093739" y="3140968"/>
            <a:ext cx="507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วัตถุเคลื่อนที่ในแนววงกลมในระนาบระดับด้วยอัตราเร็วคงตัว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7544" y="36450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วัตถุเคลื่อนที่แบบวงกลมด้วยอัตราเร็วคงที่ คาบและความถี่จะมีค่าคงที่จะได้ว่า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1012220" y="4676278"/>
            <a:ext cx="7472773" cy="846093"/>
            <a:chOff x="1024913" y="4599131"/>
            <a:chExt cx="7472773" cy="846093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024913" y="4599131"/>
              <a:ext cx="7472773" cy="846093"/>
            </a:xfrm>
            <a:prstGeom prst="roundRect">
              <a:avLst>
                <a:gd name="adj" fmla="val 20417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19296"/>
              <a:ext cx="6943882" cy="560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4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7544" y="54868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ความสัมพันธ์ระหว่าง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V, T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วัตถุเคลื่อนที่เป็นวงกลมรอบจุด 0 มีรัศมี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r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และอัตราเร็วคงที่ โดยพิจารณาการเคลื่อนที่ครบ 1 รอบ จะได้ว่า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862064" y="1502787"/>
            <a:ext cx="7519898" cy="2934325"/>
            <a:chOff x="1024913" y="4243952"/>
            <a:chExt cx="7519898" cy="2934325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024913" y="4243952"/>
              <a:ext cx="7472773" cy="2934325"/>
            </a:xfrm>
            <a:prstGeom prst="roundRect">
              <a:avLst>
                <a:gd name="adj" fmla="val 7377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449" y="4441973"/>
              <a:ext cx="7410362" cy="2477130"/>
            </a:xfrm>
            <a:prstGeom prst="rect">
              <a:avLst/>
            </a:prstGeom>
          </p:spPr>
        </p:pic>
      </p:grpSp>
      <p:grpSp>
        <p:nvGrpSpPr>
          <p:cNvPr id="7" name="กลุ่ม 6"/>
          <p:cNvGrpSpPr/>
          <p:nvPr/>
        </p:nvGrpSpPr>
        <p:grpSpPr>
          <a:xfrm>
            <a:off x="467544" y="4689756"/>
            <a:ext cx="8208912" cy="1384995"/>
            <a:chOff x="467544" y="4689756"/>
            <a:chExt cx="8208912" cy="1384995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467544" y="4689756"/>
              <a:ext cx="8208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วัตถุเคลื่อนที่ในแนววงกลมด้วยอัตราเร็วคงที่ ทำให้ความเร็วของวัตถุเปลี่ยนไปตลอดเวลา โดยมีความเร่ง พิจารณาวัตถุเคลื่อนที่จาก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ในช่วงเวลาสั้น ๆ </a:t>
              </a: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91" y="5547726"/>
              <a:ext cx="516132" cy="473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6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0" y="436248"/>
            <a:ext cx="6813350" cy="2724556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1691681" y="324491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การเปลี่ยนแปลงความเร็วของวัตถุซึ่งเคลื่อนที่ในแนววงกลมทำให้เกิดความเร่ง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67544" y="37890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รูปสามเหลี่ยม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PQR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กับสามเหลี่ยม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AOB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เป็นสามเหลี่ยมคล้ายจะได้ว่า</a:t>
            </a:r>
          </a:p>
        </p:txBody>
      </p:sp>
      <p:grpSp>
        <p:nvGrpSpPr>
          <p:cNvPr id="23" name="กลุ่ม 22"/>
          <p:cNvGrpSpPr/>
          <p:nvPr/>
        </p:nvGrpSpPr>
        <p:grpSpPr>
          <a:xfrm>
            <a:off x="3203848" y="4509120"/>
            <a:ext cx="3816424" cy="1200809"/>
            <a:chOff x="3059202" y="5004635"/>
            <a:chExt cx="3816424" cy="1200809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3059202" y="5004635"/>
              <a:ext cx="3816424" cy="1200809"/>
            </a:xfrm>
            <a:prstGeom prst="roundRect">
              <a:avLst>
                <a:gd name="adj" fmla="val 10878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554" y="5155632"/>
              <a:ext cx="2938152" cy="1049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6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39552" y="40466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ความยาวเส้นตรง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AB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มีค่าเท่ากับความยาวของส่วนโค้ง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AB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ซึ่งมีค่าเท่ากับ 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</a:t>
            </a:r>
            <a:r>
              <a:rPr lang="el-GR" sz="20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Δ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grpSp>
        <p:nvGrpSpPr>
          <p:cNvPr id="23" name="กลุ่ม 22"/>
          <p:cNvGrpSpPr/>
          <p:nvPr/>
        </p:nvGrpSpPr>
        <p:grpSpPr>
          <a:xfrm>
            <a:off x="2411760" y="1412776"/>
            <a:ext cx="3816424" cy="2840038"/>
            <a:chOff x="3059202" y="4860619"/>
            <a:chExt cx="3816424" cy="2840038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3059202" y="4860619"/>
              <a:ext cx="3816424" cy="2840038"/>
            </a:xfrm>
            <a:prstGeom prst="roundRect">
              <a:avLst>
                <a:gd name="adj" fmla="val 828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216" y="5057931"/>
              <a:ext cx="3346214" cy="2642726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911052" y="4414780"/>
            <a:ext cx="7333356" cy="1670701"/>
            <a:chOff x="1432499" y="5444989"/>
            <a:chExt cx="7333356" cy="1670701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432499" y="5444989"/>
              <a:ext cx="7143005" cy="1670701"/>
            </a:xfrm>
            <a:prstGeom prst="roundRect">
              <a:avLst>
                <a:gd name="adj" fmla="val 828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07" y="5467321"/>
              <a:ext cx="7267648" cy="161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2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39552" y="45866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แรงที่ทำให้วัตถุเคลื่อนที่แบบวงกลม แรงลัพธ์ที่มากระทำต่อวัตถุกับความเร่งของวัตถุมีทิศทางเดียวกันเขียนสมการได้ดังนี้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911052" y="1412776"/>
            <a:ext cx="7477372" cy="1464577"/>
            <a:chOff x="1432499" y="5444989"/>
            <a:chExt cx="7477372" cy="1464577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432499" y="5444989"/>
              <a:ext cx="7477372" cy="1464577"/>
            </a:xfrm>
            <a:prstGeom prst="roundRect">
              <a:avLst>
                <a:gd name="adj" fmla="val 828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056" y="5459506"/>
              <a:ext cx="7153950" cy="1450060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539552" y="2996952"/>
            <a:ext cx="8208912" cy="954107"/>
            <a:chOff x="539552" y="3317482"/>
            <a:chExt cx="8208912" cy="954107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539552" y="3317482"/>
              <a:ext cx="82089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อัตราการเปลี่ยนแปลงของมุมที่จุดศูนย์กลางเนื่องจากการกวาดไปของรัศมีใน 1 วินาที คือ อัตราเร็วเชิงมุม         มีหน่วยเป็น 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เรเดียน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/วินาที</a:t>
              </a: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322" y="3717032"/>
              <a:ext cx="439160" cy="515062"/>
            </a:xfrm>
            <a:prstGeom prst="rect">
              <a:avLst/>
            </a:prstGeom>
          </p:spPr>
        </p:pic>
      </p:grp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24" y="3951059"/>
            <a:ext cx="2425178" cy="2059688"/>
          </a:xfrm>
          <a:prstGeom prst="rect">
            <a:avLst/>
          </a:prstGeom>
        </p:spPr>
      </p:pic>
      <p:sp>
        <p:nvSpPr>
          <p:cNvPr id="26" name="สี่เหลี่ยมผืนผ้า 25"/>
          <p:cNvSpPr/>
          <p:nvPr/>
        </p:nvSpPr>
        <p:spPr>
          <a:xfrm>
            <a:off x="1026865" y="6039625"/>
            <a:ext cx="507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การเคลื่อนที่แบบวงกลมทำให้มุมที่จุดศูนย์กลางเปลี่ยนแปลง</a:t>
            </a:r>
          </a:p>
        </p:txBody>
      </p:sp>
    </p:spTree>
    <p:extLst>
      <p:ext uri="{BB962C8B-B14F-4D97-AF65-F5344CB8AC3E}">
        <p14:creationId xmlns:p14="http://schemas.microsoft.com/office/powerpoint/2010/main" val="3066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8" y="4509120"/>
            <a:ext cx="5702026" cy="113881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67545" y="1988840"/>
            <a:ext cx="8205940" cy="1395447"/>
            <a:chOff x="720982" y="2708920"/>
            <a:chExt cx="8205940" cy="1395447"/>
          </a:xfrm>
        </p:grpSpPr>
        <p:sp>
          <p:nvSpPr>
            <p:cNvPr id="13" name="สี่เหลี่ยมผืนผ้ามุมมน 10"/>
            <p:cNvSpPr/>
            <p:nvPr/>
          </p:nvSpPr>
          <p:spPr>
            <a:xfrm>
              <a:off x="720982" y="2708920"/>
              <a:ext cx="8205940" cy="1395447"/>
            </a:xfrm>
            <a:prstGeom prst="roundRect">
              <a:avLst>
                <a:gd name="adj" fmla="val 12147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0982" y="2780928"/>
              <a:ext cx="82059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การเคลื่อนที่ของวัตถุตำแหน่งของวัตถุจะมีการเปลี่ยนที่อยู่ การบอกตำแหน่งของวัตถุต้องเทียบกับจุดอ้างอิง ตำแหน่งของวัตถุที่มีการเคลื่อนที่ในแนวเส้นตรงจุดอ้างอิงอยู่บนแนวเส้นตรงเดียวกันใช้จุดศูนย์(0) เป็นจุดอ้างอิง</a:t>
              </a: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962893" y="3429000"/>
            <a:ext cx="7497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ระยะห่างของวัตถุจากจุดอ้างอิง (0) ไปทางขวามีทิศทางเป็นบวก (+)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962893" y="3861048"/>
            <a:ext cx="7497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ระยะห่างของวัตถุจากจุดอ้างอิง (0) ไปทางซ้ายมีทิศทางเป็นลบ (-)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962893" y="4293096"/>
            <a:ext cx="7497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ตัวอย่างการบอกตำแหน่งของจุด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จะได้ว่า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51520" y="551723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การบอกตำแหน่งของวัตถุสำหรับการเคลื่อนที่แนวตรง</a:t>
            </a:r>
          </a:p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จุด 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อยู่ ณ ตำแหน่ง + 20 หน่วย เทียบกับจุด 0  </a:t>
            </a:r>
          </a:p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จุด 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อยู่ ณ ตำแหน่ง - 60 หน่วย เทียบกับจุด 0</a:t>
            </a: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39552" y="45866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1  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เรเดียน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มีค่าเท่ากับมุมที่จุดศูนย์กลางของวงกลมมีส่วนโค้งรองรับมุมยาวเท่ากับรัศมี จะได้ว่า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911052" y="1412776"/>
            <a:ext cx="7477372" cy="760547"/>
            <a:chOff x="1432499" y="5733020"/>
            <a:chExt cx="7477372" cy="760547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432499" y="5733020"/>
              <a:ext cx="7477372" cy="760547"/>
            </a:xfrm>
            <a:prstGeom prst="roundRect">
              <a:avLst>
                <a:gd name="adj" fmla="val 17961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056" y="5875505"/>
              <a:ext cx="7153950" cy="618062"/>
            </a:xfrm>
            <a:prstGeom prst="rect">
              <a:avLst/>
            </a:prstGeom>
          </p:spPr>
        </p:pic>
      </p:grpSp>
      <p:grpSp>
        <p:nvGrpSpPr>
          <p:cNvPr id="23" name="กลุ่ม 22"/>
          <p:cNvGrpSpPr/>
          <p:nvPr/>
        </p:nvGrpSpPr>
        <p:grpSpPr>
          <a:xfrm>
            <a:off x="815876" y="2420888"/>
            <a:ext cx="7333356" cy="1670701"/>
            <a:chOff x="1432499" y="5444989"/>
            <a:chExt cx="7333356" cy="1670701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1432499" y="5444989"/>
              <a:ext cx="7143005" cy="1670701"/>
            </a:xfrm>
            <a:prstGeom prst="roundRect">
              <a:avLst>
                <a:gd name="adj" fmla="val 8287"/>
              </a:avLst>
            </a:prstGeom>
            <a:solidFill>
              <a:srgbClr val="CBD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07" y="5507987"/>
              <a:ext cx="7267648" cy="1532263"/>
            </a:xfrm>
            <a:prstGeom prst="rect">
              <a:avLst/>
            </a:prstGeom>
          </p:spPr>
        </p:pic>
      </p:grpSp>
      <p:sp>
        <p:nvSpPr>
          <p:cNvPr id="27" name="สี่เหลี่ยมผืนผ้า 26"/>
          <p:cNvSpPr/>
          <p:nvPr/>
        </p:nvSpPr>
        <p:spPr>
          <a:xfrm>
            <a:off x="539552" y="430545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จากนิยามอัตราเร็วเชิงมุมจะได้ว่า</a:t>
            </a:r>
          </a:p>
        </p:txBody>
      </p:sp>
      <p:grpSp>
        <p:nvGrpSpPr>
          <p:cNvPr id="28" name="กลุ่ม 27"/>
          <p:cNvGrpSpPr/>
          <p:nvPr/>
        </p:nvGrpSpPr>
        <p:grpSpPr>
          <a:xfrm>
            <a:off x="815876" y="5013176"/>
            <a:ext cx="7396998" cy="864097"/>
            <a:chOff x="1432499" y="5869016"/>
            <a:chExt cx="7396998" cy="864097"/>
          </a:xfrm>
        </p:grpSpPr>
        <p:sp>
          <p:nvSpPr>
            <p:cNvPr id="29" name="สี่เหลี่ยมผืนผ้ามุมมน 60"/>
            <p:cNvSpPr/>
            <p:nvPr/>
          </p:nvSpPr>
          <p:spPr>
            <a:xfrm>
              <a:off x="1432499" y="5869016"/>
              <a:ext cx="7396998" cy="864097"/>
            </a:xfrm>
            <a:prstGeom prst="roundRect">
              <a:avLst>
                <a:gd name="adj" fmla="val 19755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07" y="6037041"/>
              <a:ext cx="7267648" cy="62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5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907704" y="1412776"/>
            <a:ext cx="5549612" cy="4949923"/>
            <a:chOff x="2429151" y="5733020"/>
            <a:chExt cx="5549612" cy="4949923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2429151" y="5733020"/>
              <a:ext cx="5549612" cy="4949923"/>
            </a:xfrm>
            <a:prstGeom prst="roundRect">
              <a:avLst>
                <a:gd name="adj" fmla="val 288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"/>
            <a:stretch/>
          </p:blipFill>
          <p:spPr>
            <a:xfrm>
              <a:off x="2570476" y="5875774"/>
              <a:ext cx="5201418" cy="4498351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39552" y="45866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ความสัมพันธ์ระหว่างมุมในหน่วยองศา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กับเรเดียน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มุมรอบจุดศูนย์กลางของวงกลมเท่ากับ 360 องศา</a:t>
            </a:r>
          </a:p>
        </p:txBody>
      </p:sp>
    </p:spTree>
    <p:extLst>
      <p:ext uri="{BB962C8B-B14F-4D97-AF65-F5344CB8AC3E}">
        <p14:creationId xmlns:p14="http://schemas.microsoft.com/office/powerpoint/2010/main" val="35734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11"/>
          <p:cNvGrpSpPr/>
          <p:nvPr/>
        </p:nvGrpSpPr>
        <p:grpSpPr>
          <a:xfrm>
            <a:off x="467545" y="2049229"/>
            <a:ext cx="8205940" cy="3828043"/>
            <a:chOff x="720982" y="2708920"/>
            <a:chExt cx="8205940" cy="3828043"/>
          </a:xfrm>
        </p:grpSpPr>
        <p:sp>
          <p:nvSpPr>
            <p:cNvPr id="27" name="สี่เหลี่ยมผืนผ้ามุมมน 10"/>
            <p:cNvSpPr/>
            <p:nvPr/>
          </p:nvSpPr>
          <p:spPr>
            <a:xfrm>
              <a:off x="720982" y="2708920"/>
              <a:ext cx="8205940" cy="3828043"/>
            </a:xfrm>
            <a:prstGeom prst="roundRect">
              <a:avLst>
                <a:gd name="adj" fmla="val 622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720982" y="2780928"/>
              <a:ext cx="8205939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	การเคลื่อนที่ของวัตถุตำแหน่งของวัตถุมีการเปลี่ยนไปจากตำแหน่งเดิมไปยังตำแหน่งใหม่เป็นการเคลื่อนที่แบบเลื่อนตำแหน่ง ตำแหน่งเริ่มต้นเส้นทางการเคลื่อนที่และตำแหน่งสุดท้ายของการเคลื่อนที่ หาระยะทางได้จากความยาวตามเส้นทางการเคลื่อนที่ วัตถุมีการเคลื่อนที่จากตำแหน่งหนึ่งไปยังอีกตำแหน่งหนึ่ง การบอกตำแหน่งใหม่เทียบกับตำแหน่งเดิม เพื่อให้ถูกต้อง และชัดเจนต้องบอกทั้งทิศทางและระยะทาง ปริมาณที่บอกให้ทราบถึงการเปลี่ยนตำแหน่ง คือ การกระจัดการแสดงระยะทางและการกระจัดวัตถุเคลื่อนที่จาก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ไปยัง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 2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เส้นทางจะได้ว่า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รูปภาพ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8" y="746398"/>
            <a:ext cx="6502988" cy="1981724"/>
          </a:xfrm>
          <a:prstGeom prst="rect">
            <a:avLst/>
          </a:prstGeom>
        </p:spPr>
      </p:pic>
      <p:sp>
        <p:nvSpPr>
          <p:cNvPr id="70" name="สี่เหลี่ยมผืนผ้า 69"/>
          <p:cNvSpPr/>
          <p:nvPr/>
        </p:nvSpPr>
        <p:spPr>
          <a:xfrm>
            <a:off x="2347703" y="2728122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รูปแสดงระยะทางและการกระจัด</a:t>
            </a:r>
          </a:p>
        </p:txBody>
      </p:sp>
      <p:pic>
        <p:nvPicPr>
          <p:cNvPr id="71" name="รูปภาพ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2" y="3667126"/>
            <a:ext cx="6974074" cy="9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11"/>
          <p:cNvGrpSpPr/>
          <p:nvPr/>
        </p:nvGrpSpPr>
        <p:grpSpPr>
          <a:xfrm>
            <a:off x="467545" y="1988840"/>
            <a:ext cx="8205940" cy="1457003"/>
            <a:chOff x="720982" y="2708920"/>
            <a:chExt cx="8205940" cy="1457003"/>
          </a:xfrm>
        </p:grpSpPr>
        <p:sp>
          <p:nvSpPr>
            <p:cNvPr id="61" name="สี่เหลี่ยมผืนผ้ามุมมน 10"/>
            <p:cNvSpPr/>
            <p:nvPr/>
          </p:nvSpPr>
          <p:spPr>
            <a:xfrm>
              <a:off x="720982" y="2708920"/>
              <a:ext cx="8205940" cy="1395447"/>
            </a:xfrm>
            <a:prstGeom prst="roundRect">
              <a:avLst>
                <a:gd name="adj" fmla="val 12147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Rectangle 14"/>
            <p:cNvSpPr/>
            <p:nvPr/>
          </p:nvSpPr>
          <p:spPr>
            <a:xfrm>
              <a:off x="720982" y="2780928"/>
              <a:ext cx="820593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 ระยะทางในวินาทีหนึ่งวินาทีใด คือ ระยะทางในช่วงเวลา 1 วินาที ณ วินาทีนั้น ๆ เช่น ระยะทางในวินาทีที่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ระยะทางจากวินาทีที่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– 1)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ถึงวินาทีที่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 ( S</a:t>
              </a:r>
              <a:r>
                <a:rPr lang="en-US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)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63" name="รูปภาพ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9" y="3562350"/>
            <a:ext cx="8340534" cy="2135932"/>
          </a:xfrm>
          <a:prstGeom prst="rect">
            <a:avLst/>
          </a:prstGeom>
        </p:spPr>
      </p:pic>
      <p:sp>
        <p:nvSpPr>
          <p:cNvPr id="64" name="สี่เหลี่ยมผืนผ้า 63"/>
          <p:cNvSpPr/>
          <p:nvPr/>
        </p:nvSpPr>
        <p:spPr>
          <a:xfrm>
            <a:off x="2702747" y="562117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รูประยะทางในช่วงวินาทีหนึ่งวินาทีใด</a:t>
            </a:r>
          </a:p>
        </p:txBody>
      </p: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1" y="666516"/>
            <a:ext cx="7307714" cy="2569048"/>
          </a:xfrm>
          <a:prstGeom prst="rect">
            <a:avLst/>
          </a:prstGeom>
        </p:spPr>
      </p:pic>
      <p:grpSp>
        <p:nvGrpSpPr>
          <p:cNvPr id="4" name="กลุ่ม 3"/>
          <p:cNvGrpSpPr/>
          <p:nvPr/>
        </p:nvGrpSpPr>
        <p:grpSpPr>
          <a:xfrm>
            <a:off x="540886" y="3645023"/>
            <a:ext cx="7936364" cy="2160241"/>
            <a:chOff x="540886" y="3645023"/>
            <a:chExt cx="7936364" cy="2160241"/>
          </a:xfrm>
        </p:grpSpPr>
        <p:sp>
          <p:nvSpPr>
            <p:cNvPr id="52" name="สี่เหลี่ยมผืนผ้ามุมมน 60"/>
            <p:cNvSpPr/>
            <p:nvPr/>
          </p:nvSpPr>
          <p:spPr>
            <a:xfrm>
              <a:off x="855210" y="3645023"/>
              <a:ext cx="7622040" cy="2160241"/>
            </a:xfrm>
            <a:prstGeom prst="roundRect">
              <a:avLst>
                <a:gd name="adj" fmla="val 953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86" y="3846071"/>
              <a:ext cx="7936364" cy="1734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11"/>
          <p:cNvGrpSpPr/>
          <p:nvPr/>
        </p:nvGrpSpPr>
        <p:grpSpPr>
          <a:xfrm>
            <a:off x="467545" y="1961545"/>
            <a:ext cx="8205940" cy="1395447"/>
            <a:chOff x="720982" y="2708920"/>
            <a:chExt cx="8205940" cy="1395447"/>
          </a:xfrm>
        </p:grpSpPr>
        <p:sp>
          <p:nvSpPr>
            <p:cNvPr id="10" name="สี่เหลี่ยมผืนผ้ามุมมน 10"/>
            <p:cNvSpPr/>
            <p:nvPr/>
          </p:nvSpPr>
          <p:spPr>
            <a:xfrm>
              <a:off x="720982" y="2708920"/>
              <a:ext cx="8205940" cy="1395447"/>
            </a:xfrm>
            <a:prstGeom prst="roundRect">
              <a:avLst>
                <a:gd name="adj" fmla="val 1214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CCFF"/>
                </a:solidFill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720982" y="2780928"/>
              <a:ext cx="820593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  การเคลื่อนที่ในแนวดิ่งภายใต้แรงดึงดูดของโลกหมายถึง การเคลื่อนที่ของวัตถุโดยมีความเร่งคงที่เท่ากับความเร่งเนื่องจากแรงดึงดูดของโลก ทิศทางลงสู่จุดศูนย์กลางของโลกมีค่าเท่ากับ 9.81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m/S</a:t>
              </a:r>
              <a:r>
                <a:rPr lang="en-US" sz="2600" b="1" baseline="30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</a:t>
              </a:r>
              <a:endParaRPr lang="th-TH" sz="2600" b="1" baseline="30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957942" y="3481844"/>
            <a:ext cx="6139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การเคลื่อนที่ในแนวดิ่งมีการเคลื่อนที่ 3 แบบ คือ</a:t>
            </a:r>
          </a:p>
        </p:txBody>
      </p:sp>
      <p:grpSp>
        <p:nvGrpSpPr>
          <p:cNvPr id="13" name="กลุ่ม 32"/>
          <p:cNvGrpSpPr/>
          <p:nvPr/>
        </p:nvGrpSpPr>
        <p:grpSpPr>
          <a:xfrm>
            <a:off x="587840" y="4057908"/>
            <a:ext cx="7625034" cy="523220"/>
            <a:chOff x="4914777" y="2947624"/>
            <a:chExt cx="7625034" cy="523220"/>
          </a:xfrm>
        </p:grpSpPr>
        <p:grpSp>
          <p:nvGrpSpPr>
            <p:cNvPr id="15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8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7" name="สี่เหลี่ยมผืนผ้า 34"/>
            <p:cNvSpPr/>
            <p:nvPr/>
          </p:nvSpPr>
          <p:spPr>
            <a:xfrm>
              <a:off x="5529525" y="2947624"/>
              <a:ext cx="70102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การปล่อยวัตถุลงมาในแนวดิ่งความเร็วต้นเท่ากับศูนย์ (</a:t>
              </a:r>
              <a:r>
                <a:rPr lang="en-US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 = 0)</a:t>
              </a:r>
              <a:endParaRPr lang="th-TH" b="1" dirty="0">
                <a:solidFill>
                  <a:srgbClr val="CC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0" name="กลุ่ม 32"/>
          <p:cNvGrpSpPr/>
          <p:nvPr/>
        </p:nvGrpSpPr>
        <p:grpSpPr>
          <a:xfrm>
            <a:off x="587840" y="4705980"/>
            <a:ext cx="7512552" cy="523220"/>
            <a:chOff x="4914777" y="2947624"/>
            <a:chExt cx="7512552" cy="523220"/>
          </a:xfrm>
        </p:grpSpPr>
        <p:grpSp>
          <p:nvGrpSpPr>
            <p:cNvPr id="21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3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2" name="สี่เหลี่ยมผืนผ้า 34"/>
            <p:cNvSpPr/>
            <p:nvPr/>
          </p:nvSpPr>
          <p:spPr>
            <a:xfrm>
              <a:off x="5529524" y="2947624"/>
              <a:ext cx="68978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การปาวัตถุลงในแนวดิ่งความเร็วต้นมากกว่าศูนย์ (</a:t>
              </a:r>
              <a:r>
                <a:rPr lang="en-US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 &gt; 0)</a:t>
              </a:r>
              <a:endParaRPr lang="th-TH" b="1" dirty="0">
                <a:solidFill>
                  <a:srgbClr val="CC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5" name="กลุ่ม 32"/>
          <p:cNvGrpSpPr/>
          <p:nvPr/>
        </p:nvGrpSpPr>
        <p:grpSpPr>
          <a:xfrm>
            <a:off x="587840" y="5354052"/>
            <a:ext cx="7512552" cy="523220"/>
            <a:chOff x="4914777" y="2947624"/>
            <a:chExt cx="7512552" cy="523220"/>
          </a:xfrm>
        </p:grpSpPr>
        <p:grpSp>
          <p:nvGrpSpPr>
            <p:cNvPr id="2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CC00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3.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8" name="สี่เหลี่ยมผืนผ้า 34"/>
            <p:cNvSpPr/>
            <p:nvPr/>
          </p:nvSpPr>
          <p:spPr>
            <a:xfrm>
              <a:off x="5529524" y="2947624"/>
              <a:ext cx="68978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การปาวัตถุขึ้นไปในแนวดิ่งความเร็วต้นมากกว่าศูนย์ (</a:t>
              </a:r>
              <a:r>
                <a:rPr lang="en-US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 &gt; 0)</a:t>
              </a:r>
              <a:endParaRPr lang="th-TH" b="1" dirty="0">
                <a:solidFill>
                  <a:srgbClr val="CC0099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6" y="260648"/>
            <a:ext cx="5554004" cy="2130382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2339752" y="2348880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การเคลื่อนที่ของวัตถุภายใต้แรงดึงดูดของโลก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35149" y="270892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การปล่อยวัตถุลงมาในแนวดิ่งและการปาวัตถุลงในแนวดิ่ง วัตถุเคลื่อนที่เป็นเส้นตรงด้วยความเร่งคงที่ สูตรที่ใช้คำนวณดังนี้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1186236" y="3573016"/>
            <a:ext cx="6706737" cy="1690117"/>
            <a:chOff x="1043608" y="4331171"/>
            <a:chExt cx="6706737" cy="1690117"/>
          </a:xfrm>
        </p:grpSpPr>
        <p:sp>
          <p:nvSpPr>
            <p:cNvPr id="28" name="สี่เหลี่ยมผืนผ้ามุมมน 60"/>
            <p:cNvSpPr/>
            <p:nvPr/>
          </p:nvSpPr>
          <p:spPr>
            <a:xfrm>
              <a:off x="1043608" y="4331171"/>
              <a:ext cx="6706737" cy="1690117"/>
            </a:xfrm>
            <a:prstGeom prst="roundRect">
              <a:avLst>
                <a:gd name="adj" fmla="val 953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78" y="4331171"/>
              <a:ext cx="6322820" cy="1618674"/>
            </a:xfrm>
            <a:prstGeom prst="rect">
              <a:avLst/>
            </a:prstGeom>
          </p:spPr>
        </p:pic>
      </p:grpSp>
      <p:sp>
        <p:nvSpPr>
          <p:cNvPr id="40" name="สี่เหลี่ยมผืนผ้า 39"/>
          <p:cNvSpPr/>
          <p:nvPr/>
        </p:nvSpPr>
        <p:spPr>
          <a:xfrm>
            <a:off x="435149" y="530120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การปาวัตถุขึ้นไปในแนวดิ่ง วัตถุเคลื่อนที่เป็นเส้นตรงมี 2 ทิศทางคือขึ้นและลง เครื่องหมายเป็นบวก (+) วัตถุเคลื่อนที่ขึ้น เครื่องหมายเป็นลบ (-) วัตถุเคลื่อนที่ลงตามลักษณะของการเคลื่อนที่</a:t>
            </a:r>
          </a:p>
        </p:txBody>
      </p:sp>
    </p:spTree>
    <p:extLst>
      <p:ext uri="{BB962C8B-B14F-4D97-AF65-F5344CB8AC3E}">
        <p14:creationId xmlns:p14="http://schemas.microsoft.com/office/powerpoint/2010/main" val="1250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97139"/>
            <a:ext cx="8401960" cy="139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กลุ่ม 4"/>
          <p:cNvGrpSpPr/>
          <p:nvPr/>
        </p:nvGrpSpPr>
        <p:grpSpPr>
          <a:xfrm>
            <a:off x="467544" y="1916831"/>
            <a:ext cx="8208912" cy="1452935"/>
            <a:chOff x="467544" y="1916831"/>
            <a:chExt cx="8208912" cy="1452935"/>
          </a:xfrm>
        </p:grpSpPr>
        <p:sp>
          <p:nvSpPr>
            <p:cNvPr id="39" name="สี่เหลี่ยมผืนผ้ามุมมน 60"/>
            <p:cNvSpPr/>
            <p:nvPr/>
          </p:nvSpPr>
          <p:spPr>
            <a:xfrm>
              <a:off x="467544" y="1916831"/>
              <a:ext cx="8208912" cy="1452935"/>
            </a:xfrm>
            <a:prstGeom prst="roundRect">
              <a:avLst>
                <a:gd name="adj" fmla="val 953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611560" y="1988840"/>
              <a:ext cx="78861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การเคลื่อนที่ในสองมิติโดยแยกเป็นการเคลื่อนที่ในหนึ่งมิติในสองทิศที่ตั้งฉากกัน ตามแนวแกน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x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และ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y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นำการเคลื่อนที่ในทิศทั้งสองมารวมกันแบบเวกเตอร์</a:t>
              </a: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483915" y="3488233"/>
            <a:ext cx="8208912" cy="948879"/>
            <a:chOff x="483915" y="3488233"/>
            <a:chExt cx="8208912" cy="948879"/>
          </a:xfrm>
        </p:grpSpPr>
        <p:sp>
          <p:nvSpPr>
            <p:cNvPr id="40" name="สี่เหลี่ยมผืนผ้ามุมมน 60"/>
            <p:cNvSpPr/>
            <p:nvPr/>
          </p:nvSpPr>
          <p:spPr>
            <a:xfrm>
              <a:off x="483915" y="3488233"/>
              <a:ext cx="8208912" cy="948879"/>
            </a:xfrm>
            <a:prstGeom prst="roundRect">
              <a:avLst>
                <a:gd name="adj" fmla="val 16565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574306" y="3513782"/>
              <a:ext cx="78861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คลื่อนที่ในสามมิติโดยการแยกคิดเป็นการเคลื่อนที่ในหนึ่งมิติตามแกนตั้งฉากกันและกันสามแกนตามแนวแกน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x, y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z</a:t>
              </a:r>
              <a:endPara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494978" y="4574455"/>
            <a:ext cx="8208912" cy="1452935"/>
            <a:chOff x="494978" y="4574455"/>
            <a:chExt cx="8208912" cy="1452935"/>
          </a:xfrm>
        </p:grpSpPr>
        <p:sp>
          <p:nvSpPr>
            <p:cNvPr id="41" name="สี่เหลี่ยมผืนผ้ามุมมน 60"/>
            <p:cNvSpPr/>
            <p:nvPr/>
          </p:nvSpPr>
          <p:spPr>
            <a:xfrm>
              <a:off x="494978" y="4574455"/>
              <a:ext cx="8208912" cy="1452935"/>
            </a:xfrm>
            <a:prstGeom prst="roundRect">
              <a:avLst>
                <a:gd name="adj" fmla="val 9538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611560" y="4653136"/>
              <a:ext cx="78861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การหาความเร็วเฉลี่ยของการเคลื่อนที่ในสองมิติ กำหนดให้ตำแหน่งของวัตถุในสองมิติที่จุด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เวลา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t1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กำหนดได้ด้วยค่า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x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y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ในแนวแกน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x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y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ตำแหน่งจุด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เวลา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กำหนดได้ด้วยค่า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x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y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</a:t>
              </a:r>
              <a:endParaRPr lang="th-TH" sz="2600" b="1" baseline="-25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6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20370</TotalTime>
  <Words>1214</Words>
  <Application>Microsoft Office PowerPoint</Application>
  <PresentationFormat>นำเสนอทางหน้าจอ (4:3)</PresentationFormat>
  <Paragraphs>99</Paragraphs>
  <Slides>21</Slides>
  <Notes>21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จิตวัฒนาสัน เกษามา</cp:lastModifiedBy>
  <cp:revision>1665</cp:revision>
  <cp:lastPrinted>2013-12-18T04:28:54Z</cp:lastPrinted>
  <dcterms:created xsi:type="dcterms:W3CDTF">2013-09-10T05:06:28Z</dcterms:created>
  <dcterms:modified xsi:type="dcterms:W3CDTF">2024-04-23T02:21:09Z</dcterms:modified>
</cp:coreProperties>
</file>