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80" r:id="rId2"/>
    <p:sldId id="498" r:id="rId3"/>
    <p:sldId id="515" r:id="rId4"/>
    <p:sldId id="499" r:id="rId5"/>
    <p:sldId id="500" r:id="rId6"/>
    <p:sldId id="519" r:id="rId7"/>
    <p:sldId id="501" r:id="rId8"/>
    <p:sldId id="502" r:id="rId9"/>
    <p:sldId id="503" r:id="rId10"/>
    <p:sldId id="521" r:id="rId11"/>
    <p:sldId id="520" r:id="rId12"/>
    <p:sldId id="504" r:id="rId13"/>
    <p:sldId id="508" r:id="rId14"/>
    <p:sldId id="509" r:id="rId15"/>
    <p:sldId id="510" r:id="rId16"/>
    <p:sldId id="511" r:id="rId17"/>
    <p:sldId id="512" r:id="rId18"/>
    <p:sldId id="513" r:id="rId19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F0066"/>
    <a:srgbClr val="BDEEFF"/>
    <a:srgbClr val="FF33CC"/>
    <a:srgbClr val="FED6EE"/>
    <a:srgbClr val="FFE79B"/>
    <a:srgbClr val="FFCF37"/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85" d="100"/>
          <a:sy n="85" d="100"/>
        </p:scale>
        <p:origin x="1685" y="62"/>
      </p:cViewPr>
      <p:guideLst>
        <p:guide orient="horz" pos="2069"/>
        <p:guide pos="2925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4/23/2024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23/04/67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23/04/67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1372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819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6242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179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727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9875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9841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powerpoint-00.pptx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1" y="6237312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093296"/>
            <a:ext cx="729095" cy="682822"/>
          </a:xfrm>
          <a:prstGeom prst="rect">
            <a:avLst/>
          </a:prstGeom>
        </p:spPr>
      </p:pic>
      <p:grpSp>
        <p:nvGrpSpPr>
          <p:cNvPr id="7" name="กลุ่ม 7"/>
          <p:cNvGrpSpPr/>
          <p:nvPr/>
        </p:nvGrpSpPr>
        <p:grpSpPr>
          <a:xfrm>
            <a:off x="0" y="0"/>
            <a:ext cx="9144000" cy="6858000"/>
            <a:chOff x="1612" y="0"/>
            <a:chExt cx="9144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4B19896-977B-429C-A2B4-BA2A33DE2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2" y="0"/>
              <a:ext cx="9144000" cy="6858000"/>
            </a:xfrm>
            <a:prstGeom prst="rect">
              <a:avLst/>
            </a:prstGeom>
          </p:spPr>
        </p:pic>
        <p:sp>
          <p:nvSpPr>
            <p:cNvPr id="9" name="ตัวแทนหมายเลขสไลด์ 15">
              <a:extLst>
                <a:ext uri="{FF2B5EF4-FFF2-40B4-BE49-F238E27FC236}">
                  <a16:creationId xmlns:a16="http://schemas.microsoft.com/office/drawing/2014/main" id="{99C975CD-EA88-439D-9574-1DA450BD89B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99592" y="332656"/>
              <a:ext cx="1053363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/>
              <a:r>
                <a:rPr lang="th-TH" sz="1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10" name="ตัวแทนหมายเลขสไลด์ 15">
              <a:extLst>
                <a:ext uri="{FF2B5EF4-FFF2-40B4-BE49-F238E27FC236}">
                  <a16:creationId xmlns:a16="http://schemas.microsoft.com/office/drawing/2014/main" id="{C1197FF0-FE9D-459B-9414-89FA0062BF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837308" y="2060848"/>
              <a:ext cx="4439692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th-TH" sz="8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ความเสียดทาน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กลุ่ม 32"/>
          <p:cNvGrpSpPr/>
          <p:nvPr/>
        </p:nvGrpSpPr>
        <p:grpSpPr>
          <a:xfrm>
            <a:off x="654347" y="620688"/>
            <a:ext cx="4271745" cy="2246769"/>
            <a:chOff x="4914777" y="2947624"/>
            <a:chExt cx="4271745" cy="2246769"/>
          </a:xfrm>
        </p:grpSpPr>
        <p:grpSp>
          <p:nvGrpSpPr>
            <p:cNvPr id="26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8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9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7" name="สี่เหลี่ยมผืนผ้า 34"/>
            <p:cNvSpPr/>
            <p:nvPr/>
          </p:nvSpPr>
          <p:spPr>
            <a:xfrm>
              <a:off x="5529525" y="2947624"/>
              <a:ext cx="365699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เมื่อนำวัตถุหนัก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วางอยู่บนพื้นเอียงทำมุม </a:t>
              </a:r>
              <a:r>
                <a:rPr lang="el-GR" b="1" i="1" dirty="0">
                  <a:latin typeface="Times New Roman"/>
                  <a:ea typeface="SimSun" pitchFamily="2" charset="-122"/>
                  <a:cs typeface="Times New Roman"/>
                </a:rPr>
                <a:t>θ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กับแนวระดับวัตถุเลื่อนลงด้วยความเร็วคงตัว</a:t>
              </a:r>
            </a:p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เนื่องจากวัตถุสมดุลจะได้ความสัมพันธ์ดังนี้</a:t>
              </a:r>
              <a:endPara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37" name="Group 30"/>
          <p:cNvGrpSpPr/>
          <p:nvPr/>
        </p:nvGrpSpPr>
        <p:grpSpPr>
          <a:xfrm>
            <a:off x="4956702" y="260648"/>
            <a:ext cx="3884548" cy="2674815"/>
            <a:chOff x="1674807" y="3435753"/>
            <a:chExt cx="3884548" cy="2674815"/>
          </a:xfrm>
        </p:grpSpPr>
        <p:sp>
          <p:nvSpPr>
            <p:cNvPr id="38" name="สี่เหลี่ยมผืนผ้ามุมมน 60"/>
            <p:cNvSpPr/>
            <p:nvPr/>
          </p:nvSpPr>
          <p:spPr>
            <a:xfrm>
              <a:off x="1839600" y="3617142"/>
              <a:ext cx="3380471" cy="2493426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4807" y="3435753"/>
              <a:ext cx="3884548" cy="2640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33"/>
          <p:cNvSpPr/>
          <p:nvPr/>
        </p:nvSpPr>
        <p:spPr>
          <a:xfrm>
            <a:off x="4524231" y="2924944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การหาค่าสัมประสิทธิ์ความเสียดทานบนพื้นเอียง  </a:t>
            </a:r>
            <a:r>
              <a:rPr lang="el-GR" sz="2000" b="1" i="1" dirty="0">
                <a:solidFill>
                  <a:srgbClr val="0070C0"/>
                </a:solidFill>
                <a:latin typeface="Times New Roman"/>
                <a:ea typeface="SimSun" pitchFamily="2" charset="-122"/>
                <a:cs typeface="Times New Roman"/>
              </a:rPr>
              <a:t>μ</a:t>
            </a:r>
            <a:r>
              <a:rPr lang="en-US" sz="2000" b="1" i="1" baseline="-25000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k</a:t>
            </a:r>
          </a:p>
        </p:txBody>
      </p:sp>
      <p:grpSp>
        <p:nvGrpSpPr>
          <p:cNvPr id="19" name="Group 30"/>
          <p:cNvGrpSpPr/>
          <p:nvPr/>
        </p:nvGrpSpPr>
        <p:grpSpPr>
          <a:xfrm>
            <a:off x="1256240" y="3356992"/>
            <a:ext cx="6197684" cy="2592288"/>
            <a:chOff x="137941" y="3970220"/>
            <a:chExt cx="6197684" cy="2592288"/>
          </a:xfrm>
        </p:grpSpPr>
        <p:sp>
          <p:nvSpPr>
            <p:cNvPr id="23" name="สี่เหลี่ยมผืนผ้ามุมมน 60"/>
            <p:cNvSpPr/>
            <p:nvPr/>
          </p:nvSpPr>
          <p:spPr>
            <a:xfrm>
              <a:off x="137941" y="3970220"/>
              <a:ext cx="6197684" cy="2592288"/>
            </a:xfrm>
            <a:prstGeom prst="roundRect">
              <a:avLst>
                <a:gd name="adj" fmla="val 4039"/>
              </a:avLst>
            </a:prstGeom>
            <a:solidFill>
              <a:srgbClr val="BD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5706" y="4089950"/>
              <a:ext cx="5828820" cy="221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8334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46972"/>
              </p:ext>
            </p:extLst>
          </p:nvPr>
        </p:nvGraphicFramePr>
        <p:xfrm>
          <a:off x="971600" y="1052736"/>
          <a:ext cx="7200800" cy="5059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ผิวสัมผัสระหว่าง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สัมประสิทธิ์</a:t>
                      </a:r>
                    </a:p>
                    <a:p>
                      <a:pPr algn="ctr"/>
                      <a:r>
                        <a:rPr lang="th-TH" sz="2000" b="1" kern="12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ความเสียดทานสถิต  </a:t>
                      </a:r>
                      <a:r>
                        <a:rPr lang="el-GR" sz="2000" b="1" i="1" dirty="0">
                          <a:solidFill>
                            <a:schemeClr val="bg1"/>
                          </a:solidFill>
                          <a:latin typeface="Times New Roman"/>
                          <a:ea typeface="SimSun" pitchFamily="2" charset="-122"/>
                          <a:cs typeface="Times New Roman"/>
                        </a:rPr>
                        <a:t>μ</a:t>
                      </a:r>
                      <a:r>
                        <a:rPr lang="en-US" sz="2000" b="1" i="1" baseline="-25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สัมประสิทธิ์</a:t>
                      </a:r>
                    </a:p>
                    <a:p>
                      <a:pPr algn="ctr"/>
                      <a:r>
                        <a:rPr lang="th-TH" sz="2000" b="1" kern="12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ความเสียดทานจลน์  </a:t>
                      </a:r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 </a:t>
                      </a:r>
                      <a:r>
                        <a:rPr lang="el-GR" sz="2000" b="1" i="1" dirty="0">
                          <a:solidFill>
                            <a:schemeClr val="bg1"/>
                          </a:solidFill>
                          <a:latin typeface="Times New Roman"/>
                          <a:ea typeface="SimSun" pitchFamily="2" charset="-122"/>
                          <a:cs typeface="Times New Roman"/>
                        </a:rPr>
                        <a:t>μ</a:t>
                      </a:r>
                      <a:r>
                        <a:rPr lang="en-US" sz="2000" b="1" i="1" baseline="-25000" dirty="0">
                          <a:solidFill>
                            <a:schemeClr val="bg1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312"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ไม้บนไม้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เหล็กกล้ากับเหล็กกล้า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อะลูมิเนียมกับเหล็กกล้า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ทองแดงกับเหล็กกล้า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ทองเหลืองกับเหล็กกล้า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แก้วกับแก้ว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ทองแดงกับแก้ว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ยางกับคอนกรีต (แห้ง)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ยางกับคอนกรีต (เปียก)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ล้อยางกับถนน (แห้ง)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ล้อยางกับถนน (เปียก)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h-TH" sz="2000" b="1" kern="1200" dirty="0">
                          <a:solidFill>
                            <a:srgbClr val="D60093"/>
                          </a:solidFill>
                          <a:latin typeface="Browallia New" panose="020B0604020202020204" pitchFamily="34" charset="-34"/>
                          <a:ea typeface="SimSun" pitchFamily="2" charset="-122"/>
                          <a:cs typeface="Browallia New" panose="020B0604020202020204" pitchFamily="34" charset="-34"/>
                        </a:rPr>
                        <a:t>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539552" y="404664"/>
            <a:ext cx="8064896" cy="504056"/>
            <a:chOff x="539552" y="476672"/>
            <a:chExt cx="8064896" cy="504056"/>
          </a:xfrm>
        </p:grpSpPr>
        <p:sp>
          <p:nvSpPr>
            <p:cNvPr id="24" name="สี่เหลี่ยมผืนผ้ามุมมน 60"/>
            <p:cNvSpPr/>
            <p:nvPr/>
          </p:nvSpPr>
          <p:spPr>
            <a:xfrm>
              <a:off x="539552" y="476672"/>
              <a:ext cx="8064896" cy="504056"/>
            </a:xfrm>
            <a:prstGeom prst="roundRect">
              <a:avLst>
                <a:gd name="adj" fmla="val 17328"/>
              </a:avLst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539552" y="476672"/>
              <a:ext cx="806489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ตาราง สัมประสิทธิ์ความเสียดทานสถิต (</a:t>
              </a:r>
              <a:r>
                <a:rPr lang="en-US" sz="2400" b="1" i="1" dirty="0" err="1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μ</a:t>
              </a:r>
              <a:r>
                <a:rPr lang="en-US" sz="2600" b="1" baseline="-25000" dirty="0" err="1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และสัมประสิทธิ์ความเสียดทานจลน์ (</a:t>
              </a:r>
              <a:r>
                <a:rPr lang="en-US" sz="2400" b="1" i="1" dirty="0" err="1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μ</a:t>
              </a:r>
              <a:r>
                <a:rPr lang="en-US" sz="2600" b="1" baseline="-25000" dirty="0" err="1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r>
                <a:rPr lang="en-US" sz="2400" b="1" dirty="0">
                  <a:solidFill>
                    <a:schemeClr val="bg1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</a:t>
              </a:r>
              <a:endParaRPr lang="th-TH" sz="2400" b="1" dirty="0">
                <a:solidFill>
                  <a:schemeClr val="bg1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09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" y="397139"/>
            <a:ext cx="8401960" cy="1395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5" name="กลุ่ม 4"/>
          <p:cNvGrpSpPr/>
          <p:nvPr/>
        </p:nvGrpSpPr>
        <p:grpSpPr>
          <a:xfrm>
            <a:off x="413792" y="1988840"/>
            <a:ext cx="8262664" cy="2123659"/>
            <a:chOff x="501868" y="2060848"/>
            <a:chExt cx="8262664" cy="2123659"/>
          </a:xfrm>
        </p:grpSpPr>
        <p:sp>
          <p:nvSpPr>
            <p:cNvPr id="42" name="สี่เหลี่ยมผืนผ้ามุมมน 60"/>
            <p:cNvSpPr/>
            <p:nvPr/>
          </p:nvSpPr>
          <p:spPr>
            <a:xfrm>
              <a:off x="501868" y="2060849"/>
              <a:ext cx="8262664" cy="2123658"/>
            </a:xfrm>
            <a:prstGeom prst="roundRect">
              <a:avLst>
                <a:gd name="adj" fmla="val 5142"/>
              </a:avLst>
            </a:prstGeom>
            <a:solidFill>
              <a:srgbClr val="FFE79B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" name="สี่เหลี่ยมผืนผ้า 3"/>
            <p:cNvSpPr/>
            <p:nvPr/>
          </p:nvSpPr>
          <p:spPr>
            <a:xfrm>
              <a:off x="501868" y="2060848"/>
              <a:ext cx="826266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แรงเสียดทานกลิ้ง คือ แรงเสียดทานที่เกิดขึ้นเมื่อวัตถุกลิ้งไปบนอีกวัตถุหนึ่งโดยไม่มีการลื่นไถล แรงเสียดทานกลิ้งมีค่าน้อยกว่าแรงเสียดทานจลน์มาก ขึ้นอยู่กับลักษณะผิวสัมผัส เช่น ล้อรถยนต์หมุนไปตามถนน ลูกกลมโลหะกลิ้งบนโลหะค่าสัมประสิทธิ์ความเสียดทานกลิ้ง (</a:t>
              </a:r>
              <a:r>
                <a:rPr lang="en-US" sz="2600" i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μ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r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จะมีค่าเท่ากับแรงเสียดทานกลิ้งต่อแรงกดในแนวตั้งฉากกับผิวสัมผัส จะได้ว่า</a:t>
              </a:r>
            </a:p>
          </p:txBody>
        </p:sp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220" y="4151466"/>
            <a:ext cx="6376580" cy="210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4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82" y="311597"/>
            <a:ext cx="8334890" cy="1384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0" name="กลุ่ม 32"/>
          <p:cNvGrpSpPr/>
          <p:nvPr/>
        </p:nvGrpSpPr>
        <p:grpSpPr>
          <a:xfrm>
            <a:off x="611826" y="1844824"/>
            <a:ext cx="8208646" cy="1384995"/>
            <a:chOff x="4914777" y="2947624"/>
            <a:chExt cx="8208646" cy="1384995"/>
          </a:xfrm>
        </p:grpSpPr>
        <p:grpSp>
          <p:nvGrpSpPr>
            <p:cNvPr id="4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33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43" name="สี่เหลี่ยมผืนผ้า 34"/>
            <p:cNvSpPr/>
            <p:nvPr/>
          </p:nvSpPr>
          <p:spPr>
            <a:xfrm>
              <a:off x="5529524" y="2947624"/>
              <a:ext cx="759389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FF33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พื้นเอียงลื่น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ไม่มีแรงเสียดทาน แรงที่กระทำต่อวัตถุมี 2 แรง คือ แรงดึงดูดโลก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mg)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และปฏิกิริยาที่พื้นทำตั้งฉากกับผิวสัมผัส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N)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ได้ดังนี้</a:t>
              </a:r>
            </a:p>
          </p:txBody>
        </p:sp>
      </p:grpSp>
      <p:grpSp>
        <p:nvGrpSpPr>
          <p:cNvPr id="20" name="Group 30"/>
          <p:cNvGrpSpPr/>
          <p:nvPr/>
        </p:nvGrpSpPr>
        <p:grpSpPr>
          <a:xfrm>
            <a:off x="2771800" y="2882487"/>
            <a:ext cx="3991364" cy="2850769"/>
            <a:chOff x="1602376" y="3259799"/>
            <a:chExt cx="3991364" cy="2850769"/>
          </a:xfrm>
        </p:grpSpPr>
        <p:sp>
          <p:nvSpPr>
            <p:cNvPr id="21" name="สี่เหลี่ยมผืนผ้ามุมมน 60"/>
            <p:cNvSpPr/>
            <p:nvPr/>
          </p:nvSpPr>
          <p:spPr>
            <a:xfrm>
              <a:off x="1602376" y="3259799"/>
              <a:ext cx="3991364" cy="2850769"/>
            </a:xfrm>
            <a:prstGeom prst="roundRect">
              <a:avLst>
                <a:gd name="adj" fmla="val 704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74807" y="3428030"/>
              <a:ext cx="3884548" cy="2640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33"/>
          <p:cNvSpPr/>
          <p:nvPr/>
        </p:nvSpPr>
        <p:spPr>
          <a:xfrm>
            <a:off x="4139952" y="5909210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พื้นเอียงลื่น</a:t>
            </a:r>
          </a:p>
        </p:txBody>
      </p:sp>
    </p:spTree>
    <p:extLst>
      <p:ext uri="{BB962C8B-B14F-4D97-AF65-F5344CB8AC3E}">
        <p14:creationId xmlns:p14="http://schemas.microsoft.com/office/powerpoint/2010/main" val="4130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2" y="332656"/>
            <a:ext cx="5079580" cy="2810984"/>
          </a:xfrm>
          <a:prstGeom prst="rect">
            <a:avLst/>
          </a:prstGeom>
        </p:spPr>
      </p:pic>
      <p:grpSp>
        <p:nvGrpSpPr>
          <p:cNvPr id="19" name="กลุ่ม 32"/>
          <p:cNvGrpSpPr/>
          <p:nvPr/>
        </p:nvGrpSpPr>
        <p:grpSpPr>
          <a:xfrm>
            <a:off x="611826" y="2996952"/>
            <a:ext cx="8208646" cy="523220"/>
            <a:chOff x="4914777" y="2947624"/>
            <a:chExt cx="8208646" cy="523220"/>
          </a:xfrm>
        </p:grpSpPr>
        <p:grpSp>
          <p:nvGrpSpPr>
            <p:cNvPr id="20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2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33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3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1" name="สี่เหลี่ยมผืนผ้า 34"/>
            <p:cNvSpPr/>
            <p:nvPr/>
          </p:nvSpPr>
          <p:spPr>
            <a:xfrm>
              <a:off x="5529524" y="2947624"/>
              <a:ext cx="75938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solidFill>
                    <a:srgbClr val="FF33CC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พื้นเอียงขรุขระ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มีแรงเสียดทานจากการแยกแรง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Mg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ได้ดังนี้</a:t>
              </a: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539552" y="3573016"/>
            <a:ext cx="3286249" cy="2442060"/>
            <a:chOff x="1602376" y="3259800"/>
            <a:chExt cx="3286249" cy="2442060"/>
          </a:xfrm>
        </p:grpSpPr>
        <p:sp>
          <p:nvSpPr>
            <p:cNvPr id="26" name="สี่เหลี่ยมผืนผ้ามุมมน 60"/>
            <p:cNvSpPr/>
            <p:nvPr/>
          </p:nvSpPr>
          <p:spPr>
            <a:xfrm>
              <a:off x="1602376" y="3259800"/>
              <a:ext cx="3286249" cy="2442060"/>
            </a:xfrm>
            <a:prstGeom prst="roundRect">
              <a:avLst>
                <a:gd name="adj" fmla="val 704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48265" y="3366746"/>
              <a:ext cx="3091392" cy="2242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Rectangle 33"/>
          <p:cNvSpPr/>
          <p:nvPr/>
        </p:nvSpPr>
        <p:spPr>
          <a:xfrm>
            <a:off x="1331640" y="6093296"/>
            <a:ext cx="1329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พื้นเอียงขรุขระ</a:t>
            </a:r>
          </a:p>
        </p:txBody>
      </p:sp>
      <p:pic>
        <p:nvPicPr>
          <p:cNvPr id="36" name="รูปภาพ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00" y="4149080"/>
            <a:ext cx="4789064" cy="13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7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2" name="กลุ่ม 31"/>
          <p:cNvGrpSpPr/>
          <p:nvPr/>
        </p:nvGrpSpPr>
        <p:grpSpPr>
          <a:xfrm>
            <a:off x="520554" y="1809398"/>
            <a:ext cx="8083894" cy="1907634"/>
            <a:chOff x="501868" y="2060849"/>
            <a:chExt cx="8083894" cy="1907634"/>
          </a:xfrm>
        </p:grpSpPr>
        <p:sp>
          <p:nvSpPr>
            <p:cNvPr id="33" name="สี่เหลี่ยมผืนผ้ามุมมน 60"/>
            <p:cNvSpPr/>
            <p:nvPr/>
          </p:nvSpPr>
          <p:spPr>
            <a:xfrm>
              <a:off x="501868" y="2060849"/>
              <a:ext cx="8083894" cy="1907634"/>
            </a:xfrm>
            <a:prstGeom prst="roundRect">
              <a:avLst>
                <a:gd name="adj" fmla="val 9636"/>
              </a:avLst>
            </a:prstGeom>
            <a:solidFill>
              <a:srgbClr val="FED6EE"/>
            </a:solidFill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/>
            <p:cNvSpPr/>
            <p:nvPr/>
          </p:nvSpPr>
          <p:spPr>
            <a:xfrm>
              <a:off x="501868" y="2080593"/>
              <a:ext cx="8083894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กฎแรงดึงดูดระหว่างมวลของ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นิว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ตันมีใจความว่าวัตถุทั้งหลายในเอกภพจะออกแรงดึงดูดซึ่งกันและกัน โดยขนาดของแรงดึงดูดระหว่างวัตถุคู่หนึ่งๆ จะแปรผันตรงกับผลคูณระหว่างมวลวัตถุทั้งสองและจะแปรผกผันกับกำลังสองของระยะห่างระหว่างวัตถุทั้งสองนั้นจะได้ว่า</a:t>
              </a:r>
            </a:p>
          </p:txBody>
        </p:sp>
      </p:grpSp>
      <p:pic>
        <p:nvPicPr>
          <p:cNvPr id="35" name="รูปภาพ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2" y="4210050"/>
            <a:ext cx="7483478" cy="150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74" y="625860"/>
            <a:ext cx="7483478" cy="1002940"/>
          </a:xfrm>
          <a:prstGeom prst="rect">
            <a:avLst/>
          </a:prstGeom>
        </p:spPr>
      </p:pic>
      <p:grpSp>
        <p:nvGrpSpPr>
          <p:cNvPr id="58" name="Group 30"/>
          <p:cNvGrpSpPr/>
          <p:nvPr/>
        </p:nvGrpSpPr>
        <p:grpSpPr>
          <a:xfrm>
            <a:off x="683568" y="2204864"/>
            <a:ext cx="7923137" cy="2442060"/>
            <a:chOff x="-232193" y="3259800"/>
            <a:chExt cx="7923137" cy="2442060"/>
          </a:xfrm>
        </p:grpSpPr>
        <p:sp>
          <p:nvSpPr>
            <p:cNvPr id="59" name="สี่เหลี่ยมผืนผ้ามุมมน 60"/>
            <p:cNvSpPr/>
            <p:nvPr/>
          </p:nvSpPr>
          <p:spPr>
            <a:xfrm>
              <a:off x="-232193" y="3259800"/>
              <a:ext cx="7814117" cy="2442060"/>
            </a:xfrm>
            <a:prstGeom prst="roundRect">
              <a:avLst>
                <a:gd name="adj" fmla="val 938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2086" y="3541790"/>
              <a:ext cx="7843030" cy="1892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" name="Rectangle 33"/>
          <p:cNvSpPr/>
          <p:nvPr/>
        </p:nvSpPr>
        <p:spPr>
          <a:xfrm>
            <a:off x="3077956" y="5013176"/>
            <a:ext cx="29851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แรงดึงดูดระหว่างมวลของวัตถุคู่หนึ่ง</a:t>
            </a:r>
          </a:p>
        </p:txBody>
      </p:sp>
    </p:spTree>
    <p:extLst>
      <p:ext uri="{BB962C8B-B14F-4D97-AF65-F5344CB8AC3E}">
        <p14:creationId xmlns:p14="http://schemas.microsoft.com/office/powerpoint/2010/main" val="82032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7" y="344494"/>
            <a:ext cx="8278510" cy="1375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กลุ่ม 14"/>
          <p:cNvGrpSpPr/>
          <p:nvPr/>
        </p:nvGrpSpPr>
        <p:grpSpPr>
          <a:xfrm>
            <a:off x="520554" y="1809398"/>
            <a:ext cx="8155902" cy="2339682"/>
            <a:chOff x="501868" y="2060849"/>
            <a:chExt cx="8155902" cy="2339682"/>
          </a:xfrm>
        </p:grpSpPr>
        <p:sp>
          <p:nvSpPr>
            <p:cNvPr id="17" name="สี่เหลี่ยมผืนผ้ามุมมน 60"/>
            <p:cNvSpPr/>
            <p:nvPr/>
          </p:nvSpPr>
          <p:spPr>
            <a:xfrm>
              <a:off x="501868" y="2060849"/>
              <a:ext cx="8083894" cy="2339682"/>
            </a:xfrm>
            <a:prstGeom prst="roundRect">
              <a:avLst>
                <a:gd name="adj" fmla="val 9636"/>
              </a:avLst>
            </a:prstGeom>
            <a:solidFill>
              <a:srgbClr val="FFCC99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8" name="สี่เหลี่ยมผืนผ้า 17"/>
            <p:cNvSpPr/>
            <p:nvPr/>
          </p:nvSpPr>
          <p:spPr>
            <a:xfrm>
              <a:off x="573876" y="2080593"/>
              <a:ext cx="8083894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มวลของวัตถุขนาดใหญ่ เช่น โลก ดวงจันทร์ ดาวเคราะห์ ไม่สามารถใช้เครื่องชั่งมวลขนาดใหญ่ได้ แต่หามวลของวัตถุที่มีขนาดใหญ่ๆ ได้โดยใช้กฎแรงดึงดูดระหว่างมวลของ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นิว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ตัน วัตถุมีมวล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อยู่ที่ผิวโลก โลกจะออกแรงดึงดูดมวล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ด้วยขนาดแรง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และแรงดึงดูดระหว่างมวลนี้แท้ที่จริงก็คือ แรงโน้มถ่วง (</a:t>
              </a:r>
              <a:r>
                <a:rPr lang="en-US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g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หรือ</a:t>
              </a:r>
              <a:r>
                <a:rPr lang="th-TH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นํ้า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หนัก (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w) = mg</a:t>
              </a:r>
              <a:endPara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40" y="4543425"/>
            <a:ext cx="6546618" cy="16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3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66" y="847725"/>
            <a:ext cx="7196862" cy="409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4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9" y="312521"/>
            <a:ext cx="8397462" cy="1394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กลุ่ม 32"/>
          <p:cNvGrpSpPr/>
          <p:nvPr/>
        </p:nvGrpSpPr>
        <p:grpSpPr>
          <a:xfrm>
            <a:off x="539818" y="2132856"/>
            <a:ext cx="8208646" cy="892552"/>
            <a:chOff x="4914777" y="2947624"/>
            <a:chExt cx="8208646" cy="892552"/>
          </a:xfrm>
        </p:grpSpPr>
        <p:grpSp>
          <p:nvGrpSpPr>
            <p:cNvPr id="2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4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ED3F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5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3" name="สี่เหลี่ยมผืนผ้า 34"/>
            <p:cNvSpPr/>
            <p:nvPr/>
          </p:nvSpPr>
          <p:spPr>
            <a:xfrm>
              <a:off x="5529524" y="2947624"/>
              <a:ext cx="75938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แรงเสียดทานสถิต (</a:t>
              </a:r>
              <a:r>
                <a:rPr lang="en-US" sz="2600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Static Friction)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เกิดจากการที่มีแรงภายนอกกระทำกับวัตถุ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พยายามให้วัตถุเคลื่อนที่และวัตถุนั้นยังไม่เคลื่อนที่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</a:t>
              </a:r>
            </a:p>
          </p:txBody>
        </p:sp>
      </p:grpSp>
      <p:grpSp>
        <p:nvGrpSpPr>
          <p:cNvPr id="26" name="กลุ่ม 32"/>
          <p:cNvGrpSpPr/>
          <p:nvPr/>
        </p:nvGrpSpPr>
        <p:grpSpPr>
          <a:xfrm>
            <a:off x="539818" y="3356992"/>
            <a:ext cx="8208646" cy="892552"/>
            <a:chOff x="4914777" y="2947624"/>
            <a:chExt cx="8208646" cy="892552"/>
          </a:xfrm>
        </p:grpSpPr>
        <p:grpSp>
          <p:nvGrpSpPr>
            <p:cNvPr id="2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2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ED3FC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3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28" name="สี่เหลี่ยมผืนผ้า 34"/>
            <p:cNvSpPr/>
            <p:nvPr/>
          </p:nvSpPr>
          <p:spPr>
            <a:xfrm>
              <a:off x="5529524" y="2947624"/>
              <a:ext cx="75938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แรงเสียดทานจลน์ (</a:t>
              </a:r>
              <a:r>
                <a:rPr lang="en-US" sz="2600" b="1" dirty="0">
                  <a:solidFill>
                    <a:srgbClr val="CC0099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Kinetic Friction)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คือ แรงเสียดทานที่เกิดขึ้นเมื่อวัตถุกำลังเคลื่อนที่ 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</a:t>
              </a:r>
            </a:p>
          </p:txBody>
        </p:sp>
      </p:grp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368" y="4293096"/>
            <a:ext cx="5310682" cy="153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27784" y="5747206"/>
            <a:ext cx="3336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แรงเสียดทานที่เกิดขึ้นระหว่างวัตถุกับพื้น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46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76672"/>
            <a:ext cx="80648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แรงเสียดทานที่กระทำกับวัตถุขณะอยู่กับที่จนเริ่มเคลื่อนที่และเคลื่อนที่ด้วยความเร็วคงตัว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43" y="1196752"/>
            <a:ext cx="8377732" cy="187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2422690" y="3068960"/>
            <a:ext cx="3741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แสดงแรงเสียดทานสถิตและแรงเสียดทานจลน์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544" y="3573016"/>
            <a:ext cx="496855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แรง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เป็นแรงที่กระทำกับวัตถุที่เพิ่มขึ้นจนถึงเริ่มขยับ วัตถุยังไม่เคลื่อนที่แรงเสียดทานจะเท่ากับแรงที่กระทำกับวัตถุ เมื่อวัตถุเริ่มขยับที่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a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แรงที่กระทำกับวัตถุจะเท่ากับแรงเสียดทานสถิตสูงสุด (</a:t>
            </a:r>
            <a:r>
              <a:rPr lang="en-US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</a:t>
            </a:r>
            <a:r>
              <a:rPr lang="en-US" sz="2600" b="1" baseline="-2500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และเมื่อวัตถุเริ่มเคลื่อนที่แล้วแรงเสียดทานจะลดลงจาก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ออกไป คือ แรงเสียดทานจลน์ (</a:t>
            </a:r>
            <a:r>
              <a:rPr lang="en-US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</a:t>
            </a:r>
            <a:r>
              <a:rPr lang="en-US" sz="2600" b="1" baseline="-2500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)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14564"/>
          <a:stretch/>
        </p:blipFill>
        <p:spPr bwMode="auto">
          <a:xfrm>
            <a:off x="5433091" y="3501008"/>
            <a:ext cx="3326816" cy="196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5388249" y="5373216"/>
            <a:ext cx="3360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แรงเสียดทานและกราฟของแรงเสียดทาน</a:t>
            </a:r>
          </a:p>
          <a:p>
            <a:pPr algn="ctr"/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ที่กระทำกับวัตถุ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1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4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grpSp>
        <p:nvGrpSpPr>
          <p:cNvPr id="31" name="กลุ่ม 32"/>
          <p:cNvGrpSpPr/>
          <p:nvPr/>
        </p:nvGrpSpPr>
        <p:grpSpPr>
          <a:xfrm>
            <a:off x="539818" y="2035778"/>
            <a:ext cx="8208646" cy="492443"/>
            <a:chOff x="4914777" y="2947624"/>
            <a:chExt cx="8208646" cy="492443"/>
          </a:xfrm>
        </p:grpSpPr>
        <p:grpSp>
          <p:nvGrpSpPr>
            <p:cNvPr id="3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41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42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33" name="สี่เหลี่ยมผืนผ้า 34"/>
            <p:cNvSpPr/>
            <p:nvPr/>
          </p:nvSpPr>
          <p:spPr>
            <a:xfrm>
              <a:off x="5529524" y="2947624"/>
              <a:ext cx="75938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เมื่อออกแรง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ผลักวัตถุหนัก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ให้เริ่มเคลื่อนที่ จะได้ว่า</a:t>
              </a:r>
              <a:endPara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331640" y="2806710"/>
            <a:ext cx="1494420" cy="1152128"/>
            <a:chOff x="1565412" y="2708920"/>
            <a:chExt cx="1494420" cy="1152128"/>
          </a:xfrm>
        </p:grpSpPr>
        <p:sp>
          <p:nvSpPr>
            <p:cNvPr id="69" name="สี่เหลี่ยมผืนผ้ามุมมน 60"/>
            <p:cNvSpPr/>
            <p:nvPr/>
          </p:nvSpPr>
          <p:spPr>
            <a:xfrm>
              <a:off x="1565412" y="2708920"/>
              <a:ext cx="1494420" cy="1152128"/>
            </a:xfrm>
            <a:prstGeom prst="roundRect">
              <a:avLst>
                <a:gd name="adj" fmla="val 953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91680" y="2838708"/>
              <a:ext cx="1296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=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F</a:t>
              </a:r>
            </a:p>
            <a:p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N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=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</a:t>
              </a: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1400" y="2552700"/>
            <a:ext cx="3203424" cy="27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356657" y="5364807"/>
            <a:ext cx="4124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การหาค่าสัมประสิทธิ์ความเสียดทานบนพื้นราบ </a:t>
            </a:r>
            <a:r>
              <a:rPr lang="en-US" sz="2000" b="1" i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</a:t>
            </a:r>
            <a:r>
              <a:rPr lang="en-US" b="1" i="1" baseline="-25000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  <a:endParaRPr lang="en-US" b="1" i="1" baseline="-25000" dirty="0">
              <a:solidFill>
                <a:srgbClr val="0070C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50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5193" y="404664"/>
            <a:ext cx="3203424" cy="211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Rectangle 59"/>
          <p:cNvSpPr/>
          <p:nvPr/>
        </p:nvSpPr>
        <p:spPr>
          <a:xfrm>
            <a:off x="2734481" y="2636912"/>
            <a:ext cx="41248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กราฟระหว่างแรงดันกับนํ้าหนักวัตถุ (เริ่มเคลื่อนที่)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3037022"/>
            <a:ext cx="2804122" cy="178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41910" y="4548193"/>
            <a:ext cx="772257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โดย</a:t>
            </a:r>
          </a:p>
          <a:p>
            <a:r>
              <a:rPr lang="en-US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</a:t>
            </a:r>
            <a:r>
              <a:rPr lang="en-US" sz="2600" b="1" baseline="-2500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แรงเสียดทานสถิต</a:t>
            </a:r>
          </a:p>
          <a:p>
            <a:r>
              <a:rPr lang="en-US" sz="2600" b="1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</a:t>
            </a:r>
            <a:r>
              <a:rPr lang="en-US" sz="2600" b="1" baseline="-25000" dirty="0" err="1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=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ค่าสัมประสิทธิ์ความเสียดทานสถิต (หาได้จากกราฟ)</a:t>
            </a:r>
          </a:p>
          <a:p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N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=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แรงปฏิกิริยาที่ผิวสัมผัส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994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กลุ่ม 32"/>
          <p:cNvGrpSpPr/>
          <p:nvPr/>
        </p:nvGrpSpPr>
        <p:grpSpPr>
          <a:xfrm>
            <a:off x="539818" y="476672"/>
            <a:ext cx="8208646" cy="492443"/>
            <a:chOff x="4914777" y="2947624"/>
            <a:chExt cx="8208646" cy="492443"/>
          </a:xfrm>
        </p:grpSpPr>
        <p:grpSp>
          <p:nvGrpSpPr>
            <p:cNvPr id="12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5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17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2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3" name="สี่เหลี่ยมผืนผ้า 34"/>
            <p:cNvSpPr/>
            <p:nvPr/>
          </p:nvSpPr>
          <p:spPr>
            <a:xfrm>
              <a:off x="5529524" y="2947624"/>
              <a:ext cx="759389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เมื่อออกแรง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วัตถุเคลื่อนที่ด้วยความเร็วคงที่ จะได้ว่า</a:t>
              </a:r>
              <a:endPara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07704" y="1196752"/>
            <a:ext cx="1494420" cy="1152128"/>
            <a:chOff x="1565412" y="2708920"/>
            <a:chExt cx="1494420" cy="1152128"/>
          </a:xfrm>
        </p:grpSpPr>
        <p:sp>
          <p:nvSpPr>
            <p:cNvPr id="19" name="สี่เหลี่ยมผืนผ้ามุมมน 60"/>
            <p:cNvSpPr/>
            <p:nvPr/>
          </p:nvSpPr>
          <p:spPr>
            <a:xfrm>
              <a:off x="1565412" y="2708920"/>
              <a:ext cx="1494420" cy="1152128"/>
            </a:xfrm>
            <a:prstGeom prst="roundRect">
              <a:avLst>
                <a:gd name="adj" fmla="val 953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91680" y="2838708"/>
              <a:ext cx="1296144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=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F</a:t>
              </a:r>
            </a:p>
            <a:p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N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=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 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909" y="836712"/>
            <a:ext cx="3063010" cy="243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11960" y="3212976"/>
            <a:ext cx="41841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การหาค่าสัมประสิทธิ์ความเสียดทานบนพื้นราบ </a:t>
            </a:r>
            <a:r>
              <a:rPr lang="en-US" sz="2000" b="1" dirty="0" err="1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</a:t>
            </a:r>
            <a:r>
              <a:rPr lang="en-US" sz="2000" b="1" i="1" baseline="-25000" dirty="0" err="1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k</a:t>
            </a:r>
            <a:endParaRPr lang="en-US" sz="2000" b="1" i="1" baseline="-25000" dirty="0">
              <a:solidFill>
                <a:srgbClr val="0070C0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6" y="3645024"/>
            <a:ext cx="80648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ความสัมพันธ์ระหว่าง </a:t>
            </a:r>
            <a:r>
              <a: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F, W </a:t>
            </a:r>
            <a:r>
              <a:rPr lang="th-TH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เขียนกราฟได้ดังนี้</a:t>
            </a:r>
            <a:endParaRPr lang="en-US" sz="2600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91680" y="4083797"/>
            <a:ext cx="3528392" cy="2078601"/>
            <a:chOff x="1691680" y="4083797"/>
            <a:chExt cx="3528392" cy="2078601"/>
          </a:xfrm>
        </p:grpSpPr>
        <p:sp>
          <p:nvSpPr>
            <p:cNvPr id="26" name="สี่เหลี่ยมผืนผ้ามุมมน 60"/>
            <p:cNvSpPr/>
            <p:nvPr/>
          </p:nvSpPr>
          <p:spPr>
            <a:xfrm>
              <a:off x="1691680" y="4083797"/>
              <a:ext cx="3528392" cy="2078601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98611" y="4083798"/>
              <a:ext cx="3063010" cy="197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1493024" y="6162398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กราฟระหว่างแรงดันกับนํ้าหนักวัตถุ (</a:t>
            </a:r>
            <a:r>
              <a:rPr lang="en-US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v </a:t>
            </a:r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คงที่)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3322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728725" y="514350"/>
            <a:ext cx="6021620" cy="2808312"/>
            <a:chOff x="1691680" y="3670715"/>
            <a:chExt cx="6021620" cy="2808312"/>
          </a:xfrm>
        </p:grpSpPr>
        <p:sp>
          <p:nvSpPr>
            <p:cNvPr id="52" name="สี่เหลี่ยมผืนผ้ามุมมน 60"/>
            <p:cNvSpPr/>
            <p:nvPr/>
          </p:nvSpPr>
          <p:spPr>
            <a:xfrm>
              <a:off x="1691680" y="3670715"/>
              <a:ext cx="6021620" cy="2808312"/>
            </a:xfrm>
            <a:prstGeom prst="roundRect">
              <a:avLst>
                <a:gd name="adj" fmla="val 8448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60459" y="3708393"/>
              <a:ext cx="5731602" cy="272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" name="กลุ่ม 32"/>
          <p:cNvGrpSpPr/>
          <p:nvPr/>
        </p:nvGrpSpPr>
        <p:grpSpPr>
          <a:xfrm>
            <a:off x="539818" y="3429000"/>
            <a:ext cx="8208646" cy="892552"/>
            <a:chOff x="4914777" y="2947624"/>
            <a:chExt cx="8208646" cy="892552"/>
          </a:xfrm>
        </p:grpSpPr>
        <p:grpSp>
          <p:nvGrpSpPr>
            <p:cNvPr id="55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57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58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3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56" name="สี่เหลี่ยมผืนผ้า 34"/>
            <p:cNvSpPr/>
            <p:nvPr/>
          </p:nvSpPr>
          <p:spPr>
            <a:xfrm>
              <a:off x="5529524" y="2947624"/>
              <a:ext cx="7593899" cy="89255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พิจารณากราฟระหว่าง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กับ 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N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พบว่าค่าแรงเสียดทานสถิต (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มากกว่าค่าแรงเสียดทานจลน์ และ มากกว่า (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f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)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และ 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มากกว่า </a:t>
              </a:r>
              <a:r>
                <a:rPr lang="en-US" sz="2600" b="1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m</a:t>
              </a:r>
              <a:r>
                <a:rPr lang="en-US" sz="2600" b="1" baseline="-25000" dirty="0" err="1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k</a:t>
              </a:r>
              <a:endParaRPr lang="en-US" sz="2600" b="1" baseline="-2500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797504" y="4192790"/>
            <a:ext cx="3528392" cy="1972514"/>
            <a:chOff x="1691680" y="4140958"/>
            <a:chExt cx="3528392" cy="1972514"/>
          </a:xfrm>
        </p:grpSpPr>
        <p:sp>
          <p:nvSpPr>
            <p:cNvPr id="61" name="สี่เหลี่ยมผืนผ้ามุมมน 60"/>
            <p:cNvSpPr/>
            <p:nvPr/>
          </p:nvSpPr>
          <p:spPr>
            <a:xfrm>
              <a:off x="1691680" y="4169256"/>
              <a:ext cx="3528392" cy="1941311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9821" y="4140958"/>
              <a:ext cx="3000589" cy="197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Rectangle 62"/>
          <p:cNvSpPr/>
          <p:nvPr/>
        </p:nvSpPr>
        <p:spPr>
          <a:xfrm>
            <a:off x="1598848" y="6214230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กราฟระหว่างแรงเสียดทานกับแรงปฏิกิริยา</a:t>
            </a:r>
            <a:endParaRPr lang="en-US" sz="2000" b="1" i="1" dirty="0">
              <a:solidFill>
                <a:srgbClr val="0066FF"/>
              </a:solidFill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59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0" y="242794"/>
            <a:ext cx="8552104" cy="142068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67544" y="1916832"/>
            <a:ext cx="8136904" cy="1479646"/>
            <a:chOff x="467544" y="2021362"/>
            <a:chExt cx="8136904" cy="1479646"/>
          </a:xfrm>
        </p:grpSpPr>
        <p:sp>
          <p:nvSpPr>
            <p:cNvPr id="10" name="สี่เหลี่ยมผืนผ้ามุมมน 60"/>
            <p:cNvSpPr/>
            <p:nvPr/>
          </p:nvSpPr>
          <p:spPr>
            <a:xfrm>
              <a:off x="467544" y="2021362"/>
              <a:ext cx="8136904" cy="1479646"/>
            </a:xfrm>
            <a:prstGeom prst="roundRect">
              <a:avLst>
                <a:gd name="adj" fmla="val 1295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1560" y="2132856"/>
              <a:ext cx="7776864" cy="12926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สัมประสิทธิ์ของความเสียดทาน คือ อัตราส่วนระหว่างแรงเสียดทานซึ่งพอดีต้านการเคลื่อนที่ของวัตถุกับแรงในแนวตั้งฉากที่กดผิววัตถุทั้งสองเข้าหากัน มีดังนี้</a:t>
              </a:r>
              <a:endParaRPr 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5" name="กลุ่ม 32"/>
          <p:cNvGrpSpPr/>
          <p:nvPr/>
        </p:nvGrpSpPr>
        <p:grpSpPr>
          <a:xfrm>
            <a:off x="516279" y="3717032"/>
            <a:ext cx="8088169" cy="1384995"/>
            <a:chOff x="4914777" y="2947624"/>
            <a:chExt cx="8088169" cy="1384995"/>
          </a:xfrm>
        </p:grpSpPr>
        <p:grpSp>
          <p:nvGrpSpPr>
            <p:cNvPr id="17" name="กลุ่ม 33"/>
            <p:cNvGrpSpPr/>
            <p:nvPr/>
          </p:nvGrpSpPr>
          <p:grpSpPr>
            <a:xfrm>
              <a:off x="4914777" y="2958337"/>
              <a:ext cx="470238" cy="470238"/>
              <a:chOff x="5339261" y="3085437"/>
              <a:chExt cx="470238" cy="470238"/>
            </a:xfrm>
          </p:grpSpPr>
          <p:sp>
            <p:nvSpPr>
              <p:cNvPr id="19" name="Oval 738">
                <a:extLst>
                  <a:ext uri="{FF2B5EF4-FFF2-40B4-BE49-F238E27FC236}">
                    <a16:creationId xmlns:a16="http://schemas.microsoft.com/office/drawing/2014/main" id="{F5A7CD10-7C51-444A-8A5B-A52CA395795C}"/>
                  </a:ext>
                </a:extLst>
              </p:cNvPr>
              <p:cNvSpPr/>
              <p:nvPr/>
            </p:nvSpPr>
            <p:spPr>
              <a:xfrm>
                <a:off x="5339261" y="3085437"/>
                <a:ext cx="470238" cy="470238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  <p:sp>
            <p:nvSpPr>
              <p:cNvPr id="20" name="TextBox 741">
                <a:extLst>
                  <a:ext uri="{FF2B5EF4-FFF2-40B4-BE49-F238E27FC236}">
                    <a16:creationId xmlns:a16="http://schemas.microsoft.com/office/drawing/2014/main" id="{7F0B688D-A742-43E8-B63E-795E852D0734}"/>
                  </a:ext>
                </a:extLst>
              </p:cNvPr>
              <p:cNvSpPr txBox="1"/>
              <p:nvPr/>
            </p:nvSpPr>
            <p:spPr>
              <a:xfrm>
                <a:off x="5367699" y="3135890"/>
                <a:ext cx="409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th-TH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5pPr>
                <a:lvl6pPr marL="22860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6pPr>
                <a:lvl7pPr marL="27432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7pPr>
                <a:lvl8pPr marL="32004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8pPr>
                <a:lvl9pPr marL="3657600" algn="l" defTabSz="914400" rtl="0" eaLnBrk="1" latinLnBrk="0" hangingPunct="1">
                  <a:defRPr sz="2800" kern="1200">
                    <a:solidFill>
                      <a:schemeClr val="tx1"/>
                    </a:solidFill>
                    <a:latin typeface="Arial" charset="0"/>
                    <a:ea typeface="+mn-ea"/>
                    <a:cs typeface="Angsana New" pitchFamily="18" charset="-34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400" b="1" kern="0" noProof="0" dirty="0">
                    <a:solidFill>
                      <a:prstClr val="white"/>
                    </a:solidFill>
                    <a:latin typeface="Arial"/>
                    <a:ea typeface="Arial Unicode MS"/>
                    <a:cs typeface="Arial" pitchFamily="34" charset="0"/>
                  </a:rPr>
                  <a:t>1</a:t>
                </a:r>
                <a:r>
                  <a:rPr kumimoji="0" lang="en-US" altLang="ko-KR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Arial Unicode MS"/>
                    <a:cs typeface="Arial" pitchFamily="34" charset="0"/>
                  </a:rPr>
                  <a:t>.</a:t>
                </a:r>
                <a:endPara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  <a:cs typeface="Arial" pitchFamily="34" charset="0"/>
                </a:endParaRPr>
              </a:p>
            </p:txBody>
          </p:sp>
        </p:grpSp>
        <p:sp>
          <p:nvSpPr>
            <p:cNvPr id="18" name="สี่เหลี่ยมผืนผ้า 34"/>
            <p:cNvSpPr/>
            <p:nvPr/>
          </p:nvSpPr>
          <p:spPr>
            <a:xfrm>
              <a:off x="5529525" y="2947624"/>
              <a:ext cx="747342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th-TH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5pPr>
              <a:lvl6pPr marL="22860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6pPr>
              <a:lvl7pPr marL="27432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7pPr>
              <a:lvl8pPr marL="32004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8pPr>
              <a:lvl9pPr marL="3657600" algn="l" defTabSz="914400" rtl="0" eaLnBrk="1" latinLnBrk="0" hangingPunct="1">
                <a:defRPr sz="2800" kern="1200">
                  <a:solidFill>
                    <a:schemeClr val="tx1"/>
                  </a:solidFill>
                  <a:latin typeface="Arial" charset="0"/>
                  <a:ea typeface="+mn-ea"/>
                  <a:cs typeface="Angsana New" pitchFamily="18" charset="-34"/>
                </a:defRPr>
              </a:lvl9pPr>
            </a:lstStyle>
            <a:p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เมื่อนำวัตถุหนัก 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W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วางอยู่บนพื้นเอียงทำมุม </a:t>
              </a:r>
              <a:r>
                <a:rPr lang="el-GR" b="1" i="1" dirty="0">
                  <a:latin typeface="Times New Roman"/>
                  <a:ea typeface="SimSun" pitchFamily="2" charset="-122"/>
                  <a:cs typeface="Times New Roman"/>
                </a:rPr>
                <a:t>θ</a:t>
              </a:r>
              <a:r>
                <a:rPr lang="en-US" sz="2600" b="1" baseline="-25000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s</a:t>
              </a:r>
              <a:r>
                <a:rPr lang="en-US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กับแนวระดับวัตถุเริ่มเลื่อนลงจะมีแรงกระทำกับวัตถุ เนื่องจากวัตถุสมดุลจะได้ความสัมพันธ์ดังนี้</a:t>
              </a:r>
              <a:endParaRPr lang="en-US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12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fld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7" name="Group 30"/>
          <p:cNvGrpSpPr/>
          <p:nvPr/>
        </p:nvGrpSpPr>
        <p:grpSpPr>
          <a:xfrm>
            <a:off x="2760035" y="620688"/>
            <a:ext cx="3528392" cy="2143252"/>
            <a:chOff x="1691680" y="3970220"/>
            <a:chExt cx="3528392" cy="2143252"/>
          </a:xfrm>
        </p:grpSpPr>
        <p:sp>
          <p:nvSpPr>
            <p:cNvPr id="48" name="สี่เหลี่ยมผืนผ้ามุมมน 60"/>
            <p:cNvSpPr/>
            <p:nvPr/>
          </p:nvSpPr>
          <p:spPr>
            <a:xfrm>
              <a:off x="1691680" y="3970220"/>
              <a:ext cx="3528392" cy="2140347"/>
            </a:xfrm>
            <a:prstGeom prst="roundRect">
              <a:avLst>
                <a:gd name="adj" fmla="val 4039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9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1390" y="4140958"/>
              <a:ext cx="2797451" cy="1972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ectangle 33"/>
          <p:cNvSpPr/>
          <p:nvPr/>
        </p:nvSpPr>
        <p:spPr>
          <a:xfrm>
            <a:off x="2527868" y="2924944"/>
            <a:ext cx="42242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i="1" dirty="0">
                <a:solidFill>
                  <a:srgbClr val="0066FF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การหาค่าสัมประสิทธิ์ความเสียดทานบนพื้นเอียง </a:t>
            </a:r>
            <a:r>
              <a:rPr lang="el-GR" sz="2000" b="1" i="1" dirty="0">
                <a:solidFill>
                  <a:srgbClr val="0070C0"/>
                </a:solidFill>
                <a:latin typeface="Times New Roman"/>
                <a:ea typeface="SimSun" pitchFamily="2" charset="-122"/>
                <a:cs typeface="Times New Roman"/>
              </a:rPr>
              <a:t>μ</a:t>
            </a:r>
            <a:r>
              <a:rPr lang="en-US" sz="2000" b="1" i="1" baseline="-25000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</a:t>
            </a:r>
          </a:p>
        </p:txBody>
      </p:sp>
      <p:grpSp>
        <p:nvGrpSpPr>
          <p:cNvPr id="51" name="Group 30"/>
          <p:cNvGrpSpPr/>
          <p:nvPr/>
        </p:nvGrpSpPr>
        <p:grpSpPr>
          <a:xfrm>
            <a:off x="1678779" y="3573016"/>
            <a:ext cx="5922409" cy="2260546"/>
            <a:chOff x="413215" y="3970220"/>
            <a:chExt cx="5922409" cy="2260546"/>
          </a:xfrm>
        </p:grpSpPr>
        <p:sp>
          <p:nvSpPr>
            <p:cNvPr id="52" name="สี่เหลี่ยมผืนผ้ามุมมน 60"/>
            <p:cNvSpPr/>
            <p:nvPr/>
          </p:nvSpPr>
          <p:spPr>
            <a:xfrm>
              <a:off x="413215" y="3970220"/>
              <a:ext cx="5922409" cy="2260546"/>
            </a:xfrm>
            <a:prstGeom prst="roundRect">
              <a:avLst>
                <a:gd name="adj" fmla="val 4039"/>
              </a:avLst>
            </a:prstGeom>
            <a:solidFill>
              <a:srgbClr val="BDE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3215" y="4118126"/>
              <a:ext cx="5833802" cy="2018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004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21294</TotalTime>
  <Words>908</Words>
  <Application>Microsoft Office PowerPoint</Application>
  <PresentationFormat>นำเสนอทางหน้าจอ (4:3)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4" baseType="lpstr">
      <vt:lpstr>Arial</vt:lpstr>
      <vt:lpstr>Browallia New</vt:lpstr>
      <vt:lpstr>Calibri</vt:lpstr>
      <vt:lpstr>Cordia New</vt:lpstr>
      <vt:lpstr>Times New Roman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จิตวัฒนาสัน เกษามา</cp:lastModifiedBy>
  <cp:revision>1665</cp:revision>
  <cp:lastPrinted>2013-12-18T04:28:54Z</cp:lastPrinted>
  <dcterms:created xsi:type="dcterms:W3CDTF">2013-09-10T05:06:28Z</dcterms:created>
  <dcterms:modified xsi:type="dcterms:W3CDTF">2024-04-23T02:21:39Z</dcterms:modified>
</cp:coreProperties>
</file>