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80" r:id="rId2"/>
    <p:sldId id="498" r:id="rId3"/>
    <p:sldId id="515" r:id="rId4"/>
    <p:sldId id="499" r:id="rId5"/>
    <p:sldId id="500" r:id="rId6"/>
    <p:sldId id="519" r:id="rId7"/>
    <p:sldId id="501" r:id="rId8"/>
    <p:sldId id="502" r:id="rId9"/>
    <p:sldId id="503" r:id="rId10"/>
    <p:sldId id="521" r:id="rId11"/>
    <p:sldId id="520" r:id="rId12"/>
    <p:sldId id="522" r:id="rId13"/>
    <p:sldId id="523" r:id="rId14"/>
    <p:sldId id="524" r:id="rId15"/>
    <p:sldId id="525" r:id="rId16"/>
    <p:sldId id="526" r:id="rId17"/>
    <p:sldId id="504" r:id="rId18"/>
    <p:sldId id="508" r:id="rId19"/>
    <p:sldId id="509" r:id="rId20"/>
    <p:sldId id="527" r:id="rId21"/>
    <p:sldId id="510" r:id="rId22"/>
    <p:sldId id="511" r:id="rId23"/>
    <p:sldId id="528" r:id="rId24"/>
    <p:sldId id="512" r:id="rId25"/>
    <p:sldId id="513" r:id="rId26"/>
    <p:sldId id="529" r:id="rId27"/>
    <p:sldId id="530" r:id="rId28"/>
    <p:sldId id="531" r:id="rId29"/>
    <p:sldId id="532" r:id="rId30"/>
    <p:sldId id="533" r:id="rId31"/>
    <p:sldId id="534" r:id="rId32"/>
    <p:sldId id="535" r:id="rId33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DBF"/>
    <a:srgbClr val="CC0099"/>
    <a:srgbClr val="FFCCFF"/>
    <a:srgbClr val="FD7FE2"/>
    <a:srgbClr val="F6CE86"/>
    <a:srgbClr val="B1D0F5"/>
    <a:srgbClr val="FEC6F2"/>
    <a:srgbClr val="000000"/>
    <a:srgbClr val="FEACEC"/>
    <a:srgbClr val="F1B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85" d="100"/>
          <a:sy n="85" d="100"/>
        </p:scale>
        <p:origin x="1685" y="6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23/04/67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37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7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87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6.png"/><Relationship Id="rId4" Type="http://schemas.openxmlformats.org/officeDocument/2006/relationships/image" Target="../media/image6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1.png"/><Relationship Id="rId4" Type="http://schemas.openxmlformats.org/officeDocument/2006/relationships/image" Target="../media/image6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4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76.png"/><Relationship Id="rId4" Type="http://schemas.openxmlformats.org/officeDocument/2006/relationships/image" Target="../media/image5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grpSp>
        <p:nvGrpSpPr>
          <p:cNvPr id="7" name="กลุ่ม 7"/>
          <p:cNvGrpSpPr/>
          <p:nvPr/>
        </p:nvGrpSpPr>
        <p:grpSpPr>
          <a:xfrm>
            <a:off x="0" y="0"/>
            <a:ext cx="9144000" cy="6858000"/>
            <a:chOff x="1612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B19896-977B-429C-A2B4-BA2A33DE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" y="0"/>
              <a:ext cx="9144000" cy="6858000"/>
            </a:xfrm>
            <a:prstGeom prst="rect">
              <a:avLst/>
            </a:prstGeom>
          </p:spPr>
        </p:pic>
        <p:sp>
          <p:nvSpPr>
            <p:cNvPr id="9" name="ตัวแทนหมายเลขสไลด์ 15">
              <a:extLst>
                <a:ext uri="{FF2B5EF4-FFF2-40B4-BE49-F238E27FC236}">
                  <a16:creationId xmlns:a16="http://schemas.microsoft.com/office/drawing/2014/main" id="{99C975CD-EA88-439D-9574-1DA450BD89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99592" y="332656"/>
              <a:ext cx="105336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13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0" name="ตัวแทนหมายเลขสไลด์ 15">
              <a:extLst>
                <a:ext uri="{FF2B5EF4-FFF2-40B4-BE49-F238E27FC236}">
                  <a16:creationId xmlns:a16="http://schemas.microsoft.com/office/drawing/2014/main" id="{C1197FF0-FE9D-459B-9414-89FA0062BF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7308" y="2060848"/>
              <a:ext cx="443969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ความเร็ว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76804" y="476672"/>
            <a:ext cx="5254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1.3  การกระจัด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S)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เพิ่มขึ้น</a:t>
            </a:r>
            <a:r>
              <a:rPr lang="th-TH" b="1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ไม่สมํ่า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จะได้ว่า</a:t>
            </a:r>
          </a:p>
        </p:txBody>
      </p:sp>
      <p:grpSp>
        <p:nvGrpSpPr>
          <p:cNvPr id="21" name="Group 50"/>
          <p:cNvGrpSpPr/>
          <p:nvPr/>
        </p:nvGrpSpPr>
        <p:grpSpPr>
          <a:xfrm>
            <a:off x="1691680" y="999892"/>
            <a:ext cx="5328592" cy="1637020"/>
            <a:chOff x="1853612" y="4373275"/>
            <a:chExt cx="5328592" cy="1637020"/>
          </a:xfrm>
        </p:grpSpPr>
        <p:sp>
          <p:nvSpPr>
            <p:cNvPr id="22" name="สี่เหลี่ยมผืนผ้ามุมมน 60"/>
            <p:cNvSpPr/>
            <p:nvPr/>
          </p:nvSpPr>
          <p:spPr>
            <a:xfrm>
              <a:off x="1853612" y="4373275"/>
              <a:ext cx="5328592" cy="1637020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3522" y="4421133"/>
              <a:ext cx="4931470" cy="1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182491" y="2924944"/>
            <a:ext cx="4189709" cy="2448272"/>
            <a:chOff x="1547663" y="4209164"/>
            <a:chExt cx="4189709" cy="2448272"/>
          </a:xfrm>
        </p:grpSpPr>
        <p:sp>
          <p:nvSpPr>
            <p:cNvPr id="32" name="สี่เหลี่ยมผืนผ้ามุมมน 60"/>
            <p:cNvSpPr/>
            <p:nvPr/>
          </p:nvSpPr>
          <p:spPr>
            <a:xfrm>
              <a:off x="1547663" y="4209164"/>
              <a:ext cx="4189709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4128" y="4353180"/>
              <a:ext cx="3582058" cy="209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2830558" y="5428817"/>
            <a:ext cx="2842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การกระจัด (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s)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เพิ่มขึ้น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ไม่สมํ่า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</a:t>
            </a:r>
          </a:p>
        </p:txBody>
      </p:sp>
    </p:spTree>
    <p:extLst>
      <p:ext uri="{BB962C8B-B14F-4D97-AF65-F5344CB8AC3E}">
        <p14:creationId xmlns:p14="http://schemas.microsoft.com/office/powerpoint/2010/main" val="37833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กลุ่ม 32"/>
          <p:cNvGrpSpPr/>
          <p:nvPr/>
        </p:nvGrpSpPr>
        <p:grpSpPr>
          <a:xfrm>
            <a:off x="576517" y="476672"/>
            <a:ext cx="8088169" cy="523220"/>
            <a:chOff x="4914777" y="2947624"/>
            <a:chExt cx="8088169" cy="523220"/>
          </a:xfrm>
        </p:grpSpPr>
        <p:grpSp>
          <p:nvGrpSpPr>
            <p:cNvPr id="13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7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5" name="สี่เหลี่ยมผืนผ้า 34"/>
            <p:cNvSpPr/>
            <p:nvPr/>
          </p:nvSpPr>
          <p:spPr>
            <a:xfrm>
              <a:off x="5529525" y="2947624"/>
              <a:ext cx="7473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กราฟความสัมพันธ์ระหว่าง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v-t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1176804" y="961564"/>
            <a:ext cx="340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2.1  ความเร็ว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v)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คงที่ จะได้ว่า</a:t>
            </a:r>
          </a:p>
        </p:txBody>
      </p:sp>
      <p:grpSp>
        <p:nvGrpSpPr>
          <p:cNvPr id="20" name="Group 50"/>
          <p:cNvGrpSpPr/>
          <p:nvPr/>
        </p:nvGrpSpPr>
        <p:grpSpPr>
          <a:xfrm>
            <a:off x="1619672" y="1552293"/>
            <a:ext cx="5328592" cy="1444659"/>
            <a:chOff x="1853612" y="4373275"/>
            <a:chExt cx="5328592" cy="1444659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853612" y="4373275"/>
              <a:ext cx="5328592" cy="1444659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9514" y="4521790"/>
              <a:ext cx="5078674" cy="1189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30"/>
          <p:cNvGrpSpPr/>
          <p:nvPr/>
        </p:nvGrpSpPr>
        <p:grpSpPr>
          <a:xfrm>
            <a:off x="2110483" y="3477345"/>
            <a:ext cx="4189709" cy="2448272"/>
            <a:chOff x="1547663" y="4209164"/>
            <a:chExt cx="4189709" cy="2448272"/>
          </a:xfrm>
        </p:grpSpPr>
        <p:sp>
          <p:nvSpPr>
            <p:cNvPr id="25" name="สี่เหลี่ยมผืนผ้ามุมมน 60"/>
            <p:cNvSpPr/>
            <p:nvPr/>
          </p:nvSpPr>
          <p:spPr>
            <a:xfrm>
              <a:off x="1547663" y="4209164"/>
              <a:ext cx="4189709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0774" y="4353180"/>
              <a:ext cx="3368765" cy="209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33"/>
          <p:cNvSpPr/>
          <p:nvPr/>
        </p:nvSpPr>
        <p:spPr>
          <a:xfrm>
            <a:off x="3394534" y="5981218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ความเร็วคงที่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3490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76804" y="620688"/>
            <a:ext cx="5330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2.2  ความเร็ว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v)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เพิ่มขึ้น</a:t>
            </a:r>
            <a:r>
              <a:rPr lang="th-TH" b="1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อย่างสมํ่า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จะได้ว่า</a:t>
            </a:r>
          </a:p>
        </p:txBody>
      </p:sp>
      <p:grpSp>
        <p:nvGrpSpPr>
          <p:cNvPr id="20" name="Group 50"/>
          <p:cNvGrpSpPr/>
          <p:nvPr/>
        </p:nvGrpSpPr>
        <p:grpSpPr>
          <a:xfrm>
            <a:off x="1619672" y="1211417"/>
            <a:ext cx="5328592" cy="1450532"/>
            <a:chOff x="1853612" y="4373275"/>
            <a:chExt cx="5328592" cy="1450532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853612" y="4373275"/>
              <a:ext cx="5328592" cy="1444659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8575" y="4409633"/>
              <a:ext cx="4720552" cy="141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30"/>
          <p:cNvGrpSpPr/>
          <p:nvPr/>
        </p:nvGrpSpPr>
        <p:grpSpPr>
          <a:xfrm>
            <a:off x="2110483" y="2924944"/>
            <a:ext cx="4189709" cy="2448272"/>
            <a:chOff x="1547663" y="4209164"/>
            <a:chExt cx="4189709" cy="2448272"/>
          </a:xfrm>
        </p:grpSpPr>
        <p:sp>
          <p:nvSpPr>
            <p:cNvPr id="25" name="สี่เหลี่ยมผืนผ้ามุมมน 60"/>
            <p:cNvSpPr/>
            <p:nvPr/>
          </p:nvSpPr>
          <p:spPr>
            <a:xfrm>
              <a:off x="1547663" y="4209164"/>
              <a:ext cx="4189709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838" y="4358820"/>
              <a:ext cx="3644638" cy="2085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33"/>
          <p:cNvSpPr/>
          <p:nvPr/>
        </p:nvSpPr>
        <p:spPr>
          <a:xfrm>
            <a:off x="2987824" y="5589240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ความเร็วเพิ่มขึ้น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อย่างสมํ่า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</a:t>
            </a:r>
          </a:p>
        </p:txBody>
      </p:sp>
    </p:spTree>
    <p:extLst>
      <p:ext uri="{BB962C8B-B14F-4D97-AF65-F5344CB8AC3E}">
        <p14:creationId xmlns:p14="http://schemas.microsoft.com/office/powerpoint/2010/main" val="9058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76804" y="620688"/>
            <a:ext cx="503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2.3  ความเร็ว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v)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เพิ่มขึ้น</a:t>
            </a:r>
            <a:r>
              <a:rPr lang="th-TH" b="1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ไม่สมํ่า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จะได้ว่า</a:t>
            </a:r>
          </a:p>
        </p:txBody>
      </p:sp>
      <p:grpSp>
        <p:nvGrpSpPr>
          <p:cNvPr id="20" name="Group 50"/>
          <p:cNvGrpSpPr/>
          <p:nvPr/>
        </p:nvGrpSpPr>
        <p:grpSpPr>
          <a:xfrm>
            <a:off x="1619672" y="1211417"/>
            <a:ext cx="5328592" cy="1450532"/>
            <a:chOff x="1853612" y="4373275"/>
            <a:chExt cx="5328592" cy="1450532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853612" y="4373275"/>
              <a:ext cx="5328592" cy="1444659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9441" y="4409633"/>
              <a:ext cx="4178820" cy="141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30"/>
          <p:cNvGrpSpPr/>
          <p:nvPr/>
        </p:nvGrpSpPr>
        <p:grpSpPr>
          <a:xfrm>
            <a:off x="2110483" y="2924944"/>
            <a:ext cx="4189709" cy="2448272"/>
            <a:chOff x="1547663" y="4209164"/>
            <a:chExt cx="4189709" cy="2448272"/>
          </a:xfrm>
        </p:grpSpPr>
        <p:sp>
          <p:nvSpPr>
            <p:cNvPr id="25" name="สี่เหลี่ยมผืนผ้ามุมมน 60"/>
            <p:cNvSpPr/>
            <p:nvPr/>
          </p:nvSpPr>
          <p:spPr>
            <a:xfrm>
              <a:off x="1547663" y="4209164"/>
              <a:ext cx="4189709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2176" y="4358820"/>
              <a:ext cx="3405961" cy="2085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33"/>
          <p:cNvSpPr/>
          <p:nvPr/>
        </p:nvSpPr>
        <p:spPr>
          <a:xfrm>
            <a:off x="2987824" y="5589240"/>
            <a:ext cx="2388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ความเร็วเพิ่มขึ้น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ไม่สมํ่า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</a:t>
            </a:r>
          </a:p>
        </p:txBody>
      </p:sp>
    </p:spTree>
    <p:extLst>
      <p:ext uri="{BB962C8B-B14F-4D97-AF65-F5344CB8AC3E}">
        <p14:creationId xmlns:p14="http://schemas.microsoft.com/office/powerpoint/2010/main" val="36359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กลุ่ม 32"/>
          <p:cNvGrpSpPr/>
          <p:nvPr/>
        </p:nvGrpSpPr>
        <p:grpSpPr>
          <a:xfrm>
            <a:off x="576517" y="476672"/>
            <a:ext cx="8088169" cy="523220"/>
            <a:chOff x="4914777" y="2947624"/>
            <a:chExt cx="8088169" cy="523220"/>
          </a:xfrm>
        </p:grpSpPr>
        <p:grpSp>
          <p:nvGrpSpPr>
            <p:cNvPr id="1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8" name="สี่เหลี่ยมผืนผ้า 34"/>
            <p:cNvSpPr/>
            <p:nvPr/>
          </p:nvSpPr>
          <p:spPr>
            <a:xfrm>
              <a:off x="5529525" y="2947624"/>
              <a:ext cx="7473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กราฟความสัมพันธ์ระหว่าง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a-t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1176804" y="961564"/>
            <a:ext cx="3438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3.1  ความเร่งมีค่าคงที่ จะได้ว่า</a:t>
            </a:r>
          </a:p>
        </p:txBody>
      </p:sp>
      <p:grpSp>
        <p:nvGrpSpPr>
          <p:cNvPr id="30" name="Group 50"/>
          <p:cNvGrpSpPr/>
          <p:nvPr/>
        </p:nvGrpSpPr>
        <p:grpSpPr>
          <a:xfrm>
            <a:off x="1619672" y="1628800"/>
            <a:ext cx="5328592" cy="1296144"/>
            <a:chOff x="1853612" y="4449782"/>
            <a:chExt cx="5328592" cy="1296144"/>
          </a:xfrm>
        </p:grpSpPr>
        <p:sp>
          <p:nvSpPr>
            <p:cNvPr id="31" name="สี่เหลี่ยมผืนผ้ามุมมน 60"/>
            <p:cNvSpPr/>
            <p:nvPr/>
          </p:nvSpPr>
          <p:spPr>
            <a:xfrm>
              <a:off x="1853612" y="4449782"/>
              <a:ext cx="5328592" cy="1296144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8187" y="4582051"/>
              <a:ext cx="4481328" cy="106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0"/>
          <p:cNvGrpSpPr/>
          <p:nvPr/>
        </p:nvGrpSpPr>
        <p:grpSpPr>
          <a:xfrm>
            <a:off x="1907705" y="3284984"/>
            <a:ext cx="4392488" cy="2640633"/>
            <a:chOff x="1344885" y="4016803"/>
            <a:chExt cx="4392488" cy="2640633"/>
          </a:xfrm>
        </p:grpSpPr>
        <p:sp>
          <p:nvSpPr>
            <p:cNvPr id="34" name="สี่เหลี่ยมผืนผ้ามุมมน 60"/>
            <p:cNvSpPr/>
            <p:nvPr/>
          </p:nvSpPr>
          <p:spPr>
            <a:xfrm>
              <a:off x="1344885" y="4016803"/>
              <a:ext cx="4392488" cy="2640633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0651" y="4217970"/>
              <a:ext cx="4249012" cy="236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tangle 33"/>
          <p:cNvSpPr/>
          <p:nvPr/>
        </p:nvSpPr>
        <p:spPr>
          <a:xfrm>
            <a:off x="3394534" y="5981218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ความเร่งมีค่าคงที่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797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176804" y="620688"/>
            <a:ext cx="4892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3.2  ความเร่งเพิ่มขึ้น</a:t>
            </a:r>
            <a:r>
              <a:rPr lang="th-TH" b="1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อย่างสมํ่า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จะได้ว่า</a:t>
            </a:r>
          </a:p>
        </p:txBody>
      </p:sp>
      <p:grpSp>
        <p:nvGrpSpPr>
          <p:cNvPr id="30" name="Group 50"/>
          <p:cNvGrpSpPr/>
          <p:nvPr/>
        </p:nvGrpSpPr>
        <p:grpSpPr>
          <a:xfrm>
            <a:off x="1619672" y="1287924"/>
            <a:ext cx="5328592" cy="1296144"/>
            <a:chOff x="1853612" y="4449782"/>
            <a:chExt cx="5328592" cy="1296144"/>
          </a:xfrm>
        </p:grpSpPr>
        <p:sp>
          <p:nvSpPr>
            <p:cNvPr id="31" name="สี่เหลี่ยมผืนผ้ามุมมน 60"/>
            <p:cNvSpPr/>
            <p:nvPr/>
          </p:nvSpPr>
          <p:spPr>
            <a:xfrm>
              <a:off x="1853612" y="4449782"/>
              <a:ext cx="5328592" cy="1296144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8336" y="4582051"/>
              <a:ext cx="3981030" cy="106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0"/>
          <p:cNvGrpSpPr/>
          <p:nvPr/>
        </p:nvGrpSpPr>
        <p:grpSpPr>
          <a:xfrm>
            <a:off x="1907705" y="2944108"/>
            <a:ext cx="4392488" cy="2640633"/>
            <a:chOff x="1344885" y="4016803"/>
            <a:chExt cx="4392488" cy="2640633"/>
          </a:xfrm>
        </p:grpSpPr>
        <p:sp>
          <p:nvSpPr>
            <p:cNvPr id="34" name="สี่เหลี่ยมผืนผ้ามุมมน 60"/>
            <p:cNvSpPr/>
            <p:nvPr/>
          </p:nvSpPr>
          <p:spPr>
            <a:xfrm>
              <a:off x="1344885" y="4016803"/>
              <a:ext cx="4392488" cy="2640633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1167" y="4217970"/>
              <a:ext cx="3707980" cy="236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tangle 33"/>
          <p:cNvSpPr/>
          <p:nvPr/>
        </p:nvSpPr>
        <p:spPr>
          <a:xfrm>
            <a:off x="2699792" y="5762289"/>
            <a:ext cx="2582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ความเร่งเพิ่มขึ้น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อย่างสมํ่า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</a:t>
            </a:r>
          </a:p>
        </p:txBody>
      </p:sp>
    </p:spTree>
    <p:extLst>
      <p:ext uri="{BB962C8B-B14F-4D97-AF65-F5344CB8AC3E}">
        <p14:creationId xmlns:p14="http://schemas.microsoft.com/office/powerpoint/2010/main" val="7396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176804" y="620688"/>
            <a:ext cx="5176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3.3  ความเร่งเพิ่มขึ้นอย่าง</a:t>
            </a:r>
            <a:r>
              <a:rPr lang="th-TH" b="1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ไม่สมํ่า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จะได้ว่า</a:t>
            </a:r>
          </a:p>
        </p:txBody>
      </p:sp>
      <p:grpSp>
        <p:nvGrpSpPr>
          <p:cNvPr id="30" name="Group 50"/>
          <p:cNvGrpSpPr/>
          <p:nvPr/>
        </p:nvGrpSpPr>
        <p:grpSpPr>
          <a:xfrm>
            <a:off x="1619672" y="1287924"/>
            <a:ext cx="5328592" cy="1296144"/>
            <a:chOff x="1853612" y="4449782"/>
            <a:chExt cx="5328592" cy="1296144"/>
          </a:xfrm>
        </p:grpSpPr>
        <p:sp>
          <p:nvSpPr>
            <p:cNvPr id="31" name="สี่เหลี่ยมผืนผ้ามุมมน 60"/>
            <p:cNvSpPr/>
            <p:nvPr/>
          </p:nvSpPr>
          <p:spPr>
            <a:xfrm>
              <a:off x="1853612" y="4449782"/>
              <a:ext cx="5328592" cy="1296144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9187" y="4785327"/>
              <a:ext cx="3719328" cy="66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0"/>
          <p:cNvGrpSpPr/>
          <p:nvPr/>
        </p:nvGrpSpPr>
        <p:grpSpPr>
          <a:xfrm>
            <a:off x="1907705" y="2944108"/>
            <a:ext cx="4392488" cy="2640633"/>
            <a:chOff x="1344885" y="4016803"/>
            <a:chExt cx="4392488" cy="2640633"/>
          </a:xfrm>
        </p:grpSpPr>
        <p:sp>
          <p:nvSpPr>
            <p:cNvPr id="34" name="สี่เหลี่ยมผืนผ้ามุมมน 60"/>
            <p:cNvSpPr/>
            <p:nvPr/>
          </p:nvSpPr>
          <p:spPr>
            <a:xfrm>
              <a:off x="1344885" y="4016803"/>
              <a:ext cx="4392488" cy="2640633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6800" y="4177845"/>
              <a:ext cx="3936714" cy="244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tangle 33"/>
          <p:cNvSpPr/>
          <p:nvPr/>
        </p:nvSpPr>
        <p:spPr>
          <a:xfrm>
            <a:off x="2699792" y="5762289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ความเร่งเพิ่มขึ้นอย่าง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ไม่สมํ่า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</a:t>
            </a:r>
          </a:p>
        </p:txBody>
      </p:sp>
    </p:spTree>
    <p:extLst>
      <p:ext uri="{BB962C8B-B14F-4D97-AF65-F5344CB8AC3E}">
        <p14:creationId xmlns:p14="http://schemas.microsoft.com/office/powerpoint/2010/main" val="39058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" y="312587"/>
            <a:ext cx="8401960" cy="139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กลุ่ม 32"/>
          <p:cNvGrpSpPr/>
          <p:nvPr/>
        </p:nvGrpSpPr>
        <p:grpSpPr>
          <a:xfrm>
            <a:off x="576517" y="1772816"/>
            <a:ext cx="8088169" cy="523220"/>
            <a:chOff x="4914777" y="2947624"/>
            <a:chExt cx="8088169" cy="523220"/>
          </a:xfrm>
        </p:grpSpPr>
        <p:grpSp>
          <p:nvGrpSpPr>
            <p:cNvPr id="1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8" name="สี่เหลี่ยมผืนผ้า 34"/>
            <p:cNvSpPr/>
            <p:nvPr/>
          </p:nvSpPr>
          <p:spPr>
            <a:xfrm>
              <a:off x="5529525" y="2947624"/>
              <a:ext cx="7473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การหาความเร็วจากกราฟแบ่งได้ดังนี้</a:t>
              </a:r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1176804" y="2204864"/>
            <a:ext cx="65325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1.1  ค่าความเร็วเฉลี่ยระหว่าง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a, b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</a:t>
            </a:r>
          </a:p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ค่า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slope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ของเส้นตรงที่ลากผ่านจุด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จะได้ว่า</a:t>
            </a:r>
          </a:p>
        </p:txBody>
      </p:sp>
      <p:grpSp>
        <p:nvGrpSpPr>
          <p:cNvPr id="22" name="Group 50"/>
          <p:cNvGrpSpPr/>
          <p:nvPr/>
        </p:nvGrpSpPr>
        <p:grpSpPr>
          <a:xfrm>
            <a:off x="1318095" y="3140968"/>
            <a:ext cx="5990209" cy="1165389"/>
            <a:chOff x="1480027" y="4498127"/>
            <a:chExt cx="5990209" cy="1165389"/>
          </a:xfrm>
        </p:grpSpPr>
        <p:sp>
          <p:nvSpPr>
            <p:cNvPr id="23" name="สี่เหลี่ยมผืนผ้ามุมมน 60"/>
            <p:cNvSpPr/>
            <p:nvPr/>
          </p:nvSpPr>
          <p:spPr>
            <a:xfrm>
              <a:off x="1480027" y="4498127"/>
              <a:ext cx="5990209" cy="1165389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4043" y="4498127"/>
              <a:ext cx="5717426" cy="110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30"/>
          <p:cNvGrpSpPr/>
          <p:nvPr/>
        </p:nvGrpSpPr>
        <p:grpSpPr>
          <a:xfrm>
            <a:off x="1979712" y="4365104"/>
            <a:ext cx="3380471" cy="1901403"/>
            <a:chOff x="1839600" y="4209164"/>
            <a:chExt cx="3380471" cy="1901403"/>
          </a:xfrm>
        </p:grpSpPr>
        <p:sp>
          <p:nvSpPr>
            <p:cNvPr id="26" name="สี่เหลี่ยมผืนผ้ามุมมน 60"/>
            <p:cNvSpPr/>
            <p:nvPr/>
          </p:nvSpPr>
          <p:spPr>
            <a:xfrm>
              <a:off x="1839600" y="4209164"/>
              <a:ext cx="3380471" cy="1901403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0408" y="4277645"/>
              <a:ext cx="3249778" cy="174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33"/>
          <p:cNvSpPr/>
          <p:nvPr/>
        </p:nvSpPr>
        <p:spPr>
          <a:xfrm>
            <a:off x="2339752" y="6210697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การหาค่าความเร็วเฉลี่ยจากกราฟ</a:t>
            </a:r>
          </a:p>
        </p:txBody>
      </p:sp>
    </p:spTree>
    <p:extLst>
      <p:ext uri="{BB962C8B-B14F-4D97-AF65-F5344CB8AC3E}">
        <p14:creationId xmlns:p14="http://schemas.microsoft.com/office/powerpoint/2010/main" val="27736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176804" y="476672"/>
            <a:ext cx="49792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1.2  ค่าความเร็วขณะใดขณะหนึ่งที่จุด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</a:t>
            </a:r>
          </a:p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 ค่า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slope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ของเส้นสัมผัส ณ 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จะได้ว่า</a:t>
            </a:r>
          </a:p>
        </p:txBody>
      </p:sp>
      <p:grpSp>
        <p:nvGrpSpPr>
          <p:cNvPr id="18" name="Group 50"/>
          <p:cNvGrpSpPr/>
          <p:nvPr/>
        </p:nvGrpSpPr>
        <p:grpSpPr>
          <a:xfrm>
            <a:off x="1318095" y="1484784"/>
            <a:ext cx="5990209" cy="1384662"/>
            <a:chOff x="1480027" y="4295364"/>
            <a:chExt cx="5990209" cy="1384662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480027" y="4295364"/>
              <a:ext cx="5990209" cy="1384661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9957" y="4419164"/>
              <a:ext cx="5705598" cy="126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30"/>
          <p:cNvGrpSpPr/>
          <p:nvPr/>
        </p:nvGrpSpPr>
        <p:grpSpPr>
          <a:xfrm>
            <a:off x="1691680" y="3140968"/>
            <a:ext cx="4894874" cy="2552218"/>
            <a:chOff x="1036692" y="4436449"/>
            <a:chExt cx="4894874" cy="2552218"/>
          </a:xfrm>
        </p:grpSpPr>
        <p:sp>
          <p:nvSpPr>
            <p:cNvPr id="26" name="สี่เหลี่ยมผืนผ้ามุมมน 60"/>
            <p:cNvSpPr/>
            <p:nvPr/>
          </p:nvSpPr>
          <p:spPr>
            <a:xfrm>
              <a:off x="1036692" y="4436449"/>
              <a:ext cx="4894874" cy="2552218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5205" y="4438235"/>
              <a:ext cx="4500184" cy="242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33"/>
          <p:cNvSpPr/>
          <p:nvPr/>
        </p:nvSpPr>
        <p:spPr>
          <a:xfrm>
            <a:off x="2345106" y="5814120"/>
            <a:ext cx="365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การหาค่าความเร็วขณะใดขณะหนึ่งจากกราฟ</a:t>
            </a:r>
          </a:p>
        </p:txBody>
      </p:sp>
    </p:spTree>
    <p:extLst>
      <p:ext uri="{BB962C8B-B14F-4D97-AF65-F5344CB8AC3E}">
        <p14:creationId xmlns:p14="http://schemas.microsoft.com/office/powerpoint/2010/main" val="4130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กลุ่ม 32"/>
          <p:cNvGrpSpPr/>
          <p:nvPr/>
        </p:nvGrpSpPr>
        <p:grpSpPr>
          <a:xfrm>
            <a:off x="576517" y="548680"/>
            <a:ext cx="5822101" cy="523220"/>
            <a:chOff x="4914777" y="2947624"/>
            <a:chExt cx="5822101" cy="523220"/>
          </a:xfrm>
        </p:grpSpPr>
        <p:grpSp>
          <p:nvGrpSpPr>
            <p:cNvPr id="2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0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8" name="สี่เหลี่ยมผืนผ้า 34"/>
            <p:cNvSpPr/>
            <p:nvPr/>
          </p:nvSpPr>
          <p:spPr>
            <a:xfrm>
              <a:off x="5529526" y="2947624"/>
              <a:ext cx="52073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การหาความเร่งจากกราฟ แบ่งได้ดังนี้</a:t>
              </a:r>
            </a:p>
          </p:txBody>
        </p:sp>
      </p:grpSp>
      <p:sp>
        <p:nvSpPr>
          <p:cNvPr id="33" name="สี่เหลี่ยมผืนผ้า 32"/>
          <p:cNvSpPr/>
          <p:nvPr/>
        </p:nvSpPr>
        <p:spPr>
          <a:xfrm>
            <a:off x="1176805" y="1106741"/>
            <a:ext cx="7571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2.1  ค่าความเร่งเฉลี่ยระหว่าง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a, b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ค่า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slope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ของเส้นตรงที่ลากผ่านจุด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จะได้ว่า</a:t>
            </a:r>
          </a:p>
        </p:txBody>
      </p:sp>
      <p:grpSp>
        <p:nvGrpSpPr>
          <p:cNvPr id="34" name="Group 50"/>
          <p:cNvGrpSpPr/>
          <p:nvPr/>
        </p:nvGrpSpPr>
        <p:grpSpPr>
          <a:xfrm>
            <a:off x="1259632" y="2132856"/>
            <a:ext cx="5990209" cy="1295950"/>
            <a:chOff x="1480027" y="4367567"/>
            <a:chExt cx="5990209" cy="1295950"/>
          </a:xfrm>
        </p:grpSpPr>
        <p:sp>
          <p:nvSpPr>
            <p:cNvPr id="35" name="สี่เหลี่ยมผืนผ้ามุมมน 60"/>
            <p:cNvSpPr/>
            <p:nvPr/>
          </p:nvSpPr>
          <p:spPr>
            <a:xfrm>
              <a:off x="1480027" y="4367567"/>
              <a:ext cx="5990209" cy="1295950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4737" y="4498127"/>
              <a:ext cx="5356037" cy="110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0"/>
          <p:cNvGrpSpPr/>
          <p:nvPr/>
        </p:nvGrpSpPr>
        <p:grpSpPr>
          <a:xfrm>
            <a:off x="1935227" y="3645024"/>
            <a:ext cx="4214518" cy="2120169"/>
            <a:chOff x="1795115" y="4094343"/>
            <a:chExt cx="4214518" cy="2120169"/>
          </a:xfrm>
        </p:grpSpPr>
        <p:sp>
          <p:nvSpPr>
            <p:cNvPr id="39" name="สี่เหลี่ยมผืนผ้ามุมมน 60"/>
            <p:cNvSpPr/>
            <p:nvPr/>
          </p:nvSpPr>
          <p:spPr>
            <a:xfrm>
              <a:off x="1839600" y="4094343"/>
              <a:ext cx="4117702" cy="2120169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115" y="4125969"/>
              <a:ext cx="4214518" cy="204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33"/>
          <p:cNvSpPr/>
          <p:nvPr/>
        </p:nvSpPr>
        <p:spPr>
          <a:xfrm>
            <a:off x="2438541" y="5837202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การหาค่าความเร่งเฉลี่ยจากกราฟ</a:t>
            </a:r>
          </a:p>
        </p:txBody>
      </p: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 3"/>
          <p:cNvSpPr/>
          <p:nvPr/>
        </p:nvSpPr>
        <p:spPr>
          <a:xfrm>
            <a:off x="467543" y="1988840"/>
            <a:ext cx="8225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ความเร็ว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คือ อัตราการเปลี่ยนแปลงการกระจัดที่เปลี่ยนไปในหนึ่งหน่วยเวลา ความเร็วแบ่งออกได้ดังนี้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539552" y="2924944"/>
            <a:ext cx="8208646" cy="892552"/>
            <a:chOff x="539552" y="3124125"/>
            <a:chExt cx="8208646" cy="892552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539552" y="3124125"/>
              <a:ext cx="8208646" cy="892552"/>
              <a:chOff x="4914777" y="2947624"/>
              <a:chExt cx="8208646" cy="892552"/>
            </a:xfrm>
          </p:grpSpPr>
          <p:grpSp>
            <p:nvGrpSpPr>
              <p:cNvPr id="34" name="กลุ่ม 3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36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FF33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7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h-TH" altLang="ko-KR" sz="2400" b="1" kern="0" noProof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1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35" name="สี่เหลี่ยมผืนผ้า 34"/>
              <p:cNvSpPr/>
              <p:nvPr/>
            </p:nvSpPr>
            <p:spPr>
              <a:xfrm>
                <a:off x="5529524" y="2947624"/>
                <a:ext cx="759389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ความเร็วเฉลี่ย             คือ การกระจัดของวัตถุที่เปลี่ยนไปในเวลาหนึ่งหน่วย จะได้ว่า</a:t>
                </a:r>
              </a:p>
            </p:txBody>
          </p: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152731"/>
              <a:ext cx="589736" cy="401892"/>
            </a:xfrm>
            <a:prstGeom prst="rect">
              <a:avLst/>
            </a:prstGeom>
          </p:spPr>
        </p:pic>
      </p:grpSp>
      <p:grpSp>
        <p:nvGrpSpPr>
          <p:cNvPr id="38" name="Group 50"/>
          <p:cNvGrpSpPr/>
          <p:nvPr/>
        </p:nvGrpSpPr>
        <p:grpSpPr>
          <a:xfrm>
            <a:off x="1547664" y="3944669"/>
            <a:ext cx="6380398" cy="780475"/>
            <a:chOff x="1441840" y="4692427"/>
            <a:chExt cx="6380398" cy="780475"/>
          </a:xfrm>
        </p:grpSpPr>
        <p:sp>
          <p:nvSpPr>
            <p:cNvPr id="39" name="สี่เหลี่ยมผืนผ้ามุมมน 60"/>
            <p:cNvSpPr/>
            <p:nvPr/>
          </p:nvSpPr>
          <p:spPr>
            <a:xfrm>
              <a:off x="1441840" y="4692427"/>
              <a:ext cx="6380398" cy="780475"/>
            </a:xfrm>
            <a:prstGeom prst="roundRect">
              <a:avLst>
                <a:gd name="adj" fmla="val 17440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459" y="4775078"/>
              <a:ext cx="5731602" cy="58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กลุ่ม 10"/>
          <p:cNvGrpSpPr/>
          <p:nvPr/>
        </p:nvGrpSpPr>
        <p:grpSpPr>
          <a:xfrm>
            <a:off x="539552" y="4926247"/>
            <a:ext cx="8208646" cy="951025"/>
            <a:chOff x="539552" y="4926247"/>
            <a:chExt cx="8208646" cy="951025"/>
          </a:xfrm>
        </p:grpSpPr>
        <p:grpSp>
          <p:nvGrpSpPr>
            <p:cNvPr id="42" name="กลุ่ม 41"/>
            <p:cNvGrpSpPr/>
            <p:nvPr/>
          </p:nvGrpSpPr>
          <p:grpSpPr>
            <a:xfrm>
              <a:off x="539552" y="4984720"/>
              <a:ext cx="8208646" cy="892552"/>
              <a:chOff x="4914777" y="2947624"/>
              <a:chExt cx="8208646" cy="892552"/>
            </a:xfrm>
          </p:grpSpPr>
          <p:grpSp>
            <p:nvGrpSpPr>
              <p:cNvPr id="44" name="กลุ่ม 4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47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FF33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8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2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45" name="สี่เหลี่ยมผืนผ้า 44"/>
              <p:cNvSpPr/>
              <p:nvPr/>
            </p:nvSpPr>
            <p:spPr>
              <a:xfrm>
                <a:off x="5529524" y="2947624"/>
                <a:ext cx="759389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ความเร็วขณะใดขณะหนึ่ง              คือ ความเร็ว ณ เวลาใดเวลาหนึ่งเมื่อช่วงเวลาที่เคลื่อนที่น้อยมาก จะได้ว่า</a:t>
                </a: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006" y="4926247"/>
              <a:ext cx="572120" cy="53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1176805" y="642756"/>
            <a:ext cx="7571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2.2  ค่าความเร่งขณะใดขณะหนึ่งที่จุด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ว่า</a:t>
            </a:r>
          </a:p>
          <a:p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  Slope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ของเส้นสัมผัส ณ จุด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จะได้ว่า</a:t>
            </a:r>
          </a:p>
        </p:txBody>
      </p:sp>
      <p:grpSp>
        <p:nvGrpSpPr>
          <p:cNvPr id="34" name="Group 50"/>
          <p:cNvGrpSpPr/>
          <p:nvPr/>
        </p:nvGrpSpPr>
        <p:grpSpPr>
          <a:xfrm>
            <a:off x="1043608" y="1740880"/>
            <a:ext cx="6552727" cy="1323761"/>
            <a:chOff x="1205540" y="4367567"/>
            <a:chExt cx="6552727" cy="1323761"/>
          </a:xfrm>
        </p:grpSpPr>
        <p:sp>
          <p:nvSpPr>
            <p:cNvPr id="35" name="สี่เหลี่ยมผืนผ้ามุมมน 60"/>
            <p:cNvSpPr/>
            <p:nvPr/>
          </p:nvSpPr>
          <p:spPr>
            <a:xfrm>
              <a:off x="1205540" y="4367567"/>
              <a:ext cx="6552727" cy="1295950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16772" y="4407862"/>
              <a:ext cx="6141686" cy="128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0"/>
          <p:cNvGrpSpPr/>
          <p:nvPr/>
        </p:nvGrpSpPr>
        <p:grpSpPr>
          <a:xfrm>
            <a:off x="1835696" y="3284984"/>
            <a:ext cx="4824535" cy="2476017"/>
            <a:chOff x="1617145" y="3910256"/>
            <a:chExt cx="4746720" cy="2476017"/>
          </a:xfrm>
        </p:grpSpPr>
        <p:sp>
          <p:nvSpPr>
            <p:cNvPr id="39" name="สี่เหลี่ยมผืนผ้ามุมมน 60"/>
            <p:cNvSpPr/>
            <p:nvPr/>
          </p:nvSpPr>
          <p:spPr>
            <a:xfrm>
              <a:off x="1617145" y="3910256"/>
              <a:ext cx="4746720" cy="2476017"/>
            </a:xfrm>
            <a:prstGeom prst="roundRect">
              <a:avLst>
                <a:gd name="adj" fmla="val 711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0"/>
            <a:stretch/>
          </p:blipFill>
          <p:spPr bwMode="auto">
            <a:xfrm>
              <a:off x="1669418" y="4073322"/>
              <a:ext cx="4465912" cy="222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33"/>
          <p:cNvSpPr/>
          <p:nvPr/>
        </p:nvSpPr>
        <p:spPr>
          <a:xfrm>
            <a:off x="2692783" y="5877272"/>
            <a:ext cx="288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การหาค่าความเร่งขณะใดขณะหนึ่ง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29530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44494"/>
            <a:ext cx="8278510" cy="137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611560" y="19888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การหาพื้นที่ใต้กราฟของความสัมพันธ์ระหว่างความเร็วกับเวลาแบ่งได้ดังนี้</a:t>
            </a:r>
          </a:p>
        </p:txBody>
      </p:sp>
      <p:grpSp>
        <p:nvGrpSpPr>
          <p:cNvPr id="21" name="กลุ่ม 32"/>
          <p:cNvGrpSpPr/>
          <p:nvPr/>
        </p:nvGrpSpPr>
        <p:grpSpPr>
          <a:xfrm>
            <a:off x="622107" y="3121804"/>
            <a:ext cx="8063449" cy="954107"/>
            <a:chOff x="4914777" y="2947624"/>
            <a:chExt cx="8063449" cy="954107"/>
          </a:xfrm>
        </p:grpSpPr>
        <p:grpSp>
          <p:nvGrpSpPr>
            <p:cNvPr id="2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D7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3" name="สี่เหลี่ยมผืนผ้า 34"/>
            <p:cNvSpPr/>
            <p:nvPr/>
          </p:nvSpPr>
          <p:spPr>
            <a:xfrm>
              <a:off x="5529525" y="2947624"/>
              <a:ext cx="74487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ความเร็วคงที่ จากพื้นที่ใต้กราฟในช่วง 0 ถึง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เป็นรูปสี่เหลี่ยมผืนผ้า จะได้ว่า</a:t>
              </a:r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1236855" y="4221088"/>
            <a:ext cx="7224070" cy="1295950"/>
            <a:chOff x="750222" y="4367567"/>
            <a:chExt cx="7224070" cy="1295950"/>
          </a:xfrm>
        </p:grpSpPr>
        <p:sp>
          <p:nvSpPr>
            <p:cNvPr id="27" name="สี่เหลี่ยมผืนผ้ามุมมน 60"/>
            <p:cNvSpPr/>
            <p:nvPr/>
          </p:nvSpPr>
          <p:spPr>
            <a:xfrm>
              <a:off x="750222" y="4367567"/>
              <a:ext cx="7224070" cy="1295950"/>
            </a:xfrm>
            <a:prstGeom prst="roundRect">
              <a:avLst>
                <a:gd name="adj" fmla="val 1371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2987" y="4661329"/>
              <a:ext cx="6969256" cy="77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8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1835696" y="476672"/>
            <a:ext cx="4824535" cy="2476017"/>
            <a:chOff x="1617145" y="3910256"/>
            <a:chExt cx="4746720" cy="2476017"/>
          </a:xfrm>
        </p:grpSpPr>
        <p:sp>
          <p:nvSpPr>
            <p:cNvPr id="13" name="สี่เหลี่ยมผืนผ้ามุมมน 60"/>
            <p:cNvSpPr/>
            <p:nvPr/>
          </p:nvSpPr>
          <p:spPr>
            <a:xfrm>
              <a:off x="1617145" y="3910256"/>
              <a:ext cx="4746720" cy="2476017"/>
            </a:xfrm>
            <a:prstGeom prst="roundRect">
              <a:avLst>
                <a:gd name="adj" fmla="val 711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1444" y="4073322"/>
              <a:ext cx="3961862" cy="222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33"/>
          <p:cNvSpPr/>
          <p:nvPr/>
        </p:nvSpPr>
        <p:spPr>
          <a:xfrm>
            <a:off x="2692783" y="2996952"/>
            <a:ext cx="3060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การหาพื้นที่ใต้กราฟเมื่อความเร็วคงที่</a:t>
            </a:r>
          </a:p>
        </p:txBody>
      </p:sp>
      <p:grpSp>
        <p:nvGrpSpPr>
          <p:cNvPr id="18" name="กลุ่ม 32"/>
          <p:cNvGrpSpPr/>
          <p:nvPr/>
        </p:nvGrpSpPr>
        <p:grpSpPr>
          <a:xfrm>
            <a:off x="622107" y="3573016"/>
            <a:ext cx="8063449" cy="954107"/>
            <a:chOff x="4914777" y="2947624"/>
            <a:chExt cx="8063449" cy="954107"/>
          </a:xfrm>
        </p:grpSpPr>
        <p:grpSp>
          <p:nvGrpSpPr>
            <p:cNvPr id="19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1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D7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0" name="สี่เหลี่ยมผืนผ้า 34"/>
            <p:cNvSpPr/>
            <p:nvPr/>
          </p:nvSpPr>
          <p:spPr>
            <a:xfrm>
              <a:off x="5529525" y="2947624"/>
              <a:ext cx="74487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ความเร่งคงตัว จากพื้นที่ใต้กราฟในช่วง 0 ถึง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เป็นรูปสี่เหลี่ยมคางหมู จะได้ว่า</a:t>
              </a:r>
            </a:p>
          </p:txBody>
        </p:sp>
      </p:grpSp>
      <p:grpSp>
        <p:nvGrpSpPr>
          <p:cNvPr id="23" name="Group 50"/>
          <p:cNvGrpSpPr/>
          <p:nvPr/>
        </p:nvGrpSpPr>
        <p:grpSpPr>
          <a:xfrm>
            <a:off x="1236855" y="4672300"/>
            <a:ext cx="7224070" cy="1295950"/>
            <a:chOff x="750222" y="4367567"/>
            <a:chExt cx="7224070" cy="1295950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750222" y="4367567"/>
              <a:ext cx="7224070" cy="1295950"/>
            </a:xfrm>
            <a:prstGeom prst="roundRect">
              <a:avLst>
                <a:gd name="adj" fmla="val 1371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3536" y="4514917"/>
              <a:ext cx="6108158" cy="106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03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1691680" y="817037"/>
            <a:ext cx="5287508" cy="3084790"/>
            <a:chOff x="1351042" y="3910256"/>
            <a:chExt cx="5202225" cy="3084790"/>
          </a:xfrm>
        </p:grpSpPr>
        <p:sp>
          <p:nvSpPr>
            <p:cNvPr id="13" name="สี่เหลี่ยมผืนผ้ามุมมน 60"/>
            <p:cNvSpPr/>
            <p:nvPr/>
          </p:nvSpPr>
          <p:spPr>
            <a:xfrm>
              <a:off x="1351042" y="3910256"/>
              <a:ext cx="5202225" cy="3084790"/>
            </a:xfrm>
            <a:prstGeom prst="roundRect">
              <a:avLst>
                <a:gd name="adj" fmla="val 4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7112" y="4042718"/>
              <a:ext cx="4886753" cy="27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33"/>
          <p:cNvSpPr/>
          <p:nvPr/>
        </p:nvSpPr>
        <p:spPr>
          <a:xfrm>
            <a:off x="2987824" y="4037002"/>
            <a:ext cx="3060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การหาพื้นที่ใต้กราฟเมื่อความเร่งคงที่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28439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44494"/>
            <a:ext cx="8278510" cy="137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กลุ่ม 14"/>
          <p:cNvGrpSpPr/>
          <p:nvPr/>
        </p:nvGrpSpPr>
        <p:grpSpPr>
          <a:xfrm>
            <a:off x="520554" y="1809398"/>
            <a:ext cx="8155902" cy="1403578"/>
            <a:chOff x="501868" y="2060849"/>
            <a:chExt cx="8155902" cy="1403578"/>
          </a:xfrm>
        </p:grpSpPr>
        <p:sp>
          <p:nvSpPr>
            <p:cNvPr id="17" name="สี่เหลี่ยมผืนผ้ามุมมน 60"/>
            <p:cNvSpPr/>
            <p:nvPr/>
          </p:nvSpPr>
          <p:spPr>
            <a:xfrm>
              <a:off x="501868" y="2060849"/>
              <a:ext cx="8083894" cy="1403578"/>
            </a:xfrm>
            <a:prstGeom prst="roundRect">
              <a:avLst>
                <a:gd name="adj" fmla="val 9636"/>
              </a:avLst>
            </a:prstGeom>
            <a:solidFill>
              <a:srgbClr val="FFCC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573876" y="2080593"/>
              <a:ext cx="808389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วัตถุเคลื่อนที่ในแนวตรงด้วยความเร่งคงตัว โดยวัตถุเคลื่อนที่ด้วยความเร็วต้น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ที่เวลาเริ่มต้น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t = 0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เมื่อเวลาผ่านไป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วัตถุจะมีความเร็วเป็น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v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สมการสำหรับคำนวณหาปริมาณต่างๆ ของการเคลื่อนที่ในแนวตรงด้วยความเร่งคงที่ได้ดังนี้</a:t>
              </a: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1938628" y="3265165"/>
            <a:ext cx="4824535" cy="2481469"/>
            <a:chOff x="1617145" y="3910256"/>
            <a:chExt cx="4746720" cy="2481469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617145" y="3910256"/>
              <a:ext cx="4746720" cy="2476017"/>
            </a:xfrm>
            <a:prstGeom prst="roundRect">
              <a:avLst>
                <a:gd name="adj" fmla="val 711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186" y="3976931"/>
              <a:ext cx="4278379" cy="241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3"/>
          <p:cNvSpPr/>
          <p:nvPr/>
        </p:nvSpPr>
        <p:spPr>
          <a:xfrm>
            <a:off x="2612472" y="5811361"/>
            <a:ext cx="3297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กราฟความเร็วและเวลาของการเคลื่อนที่</a:t>
            </a:r>
          </a:p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ด้วยความเร่งคงที่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33858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กลุ่ม 32"/>
          <p:cNvGrpSpPr/>
          <p:nvPr/>
        </p:nvGrpSpPr>
        <p:grpSpPr>
          <a:xfrm>
            <a:off x="622107" y="548680"/>
            <a:ext cx="8063449" cy="523220"/>
            <a:chOff x="4914777" y="2947624"/>
            <a:chExt cx="8063449" cy="523220"/>
          </a:xfrm>
        </p:grpSpPr>
        <p:grpSp>
          <p:nvGrpSpPr>
            <p:cNvPr id="9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1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0" name="สี่เหลี่ยมผืนผ้า 34"/>
            <p:cNvSpPr/>
            <p:nvPr/>
          </p:nvSpPr>
          <p:spPr>
            <a:xfrm>
              <a:off x="5529525" y="2947624"/>
              <a:ext cx="7448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วัตถุเคลื่อนที่ด้วยความเร่งคงที่ขนาดของความเร็ว จะได้ดังนี้</a:t>
              </a:r>
            </a:p>
          </p:txBody>
        </p:sp>
      </p:grpSp>
      <p:grpSp>
        <p:nvGrpSpPr>
          <p:cNvPr id="15" name="Group 50"/>
          <p:cNvGrpSpPr/>
          <p:nvPr/>
        </p:nvGrpSpPr>
        <p:grpSpPr>
          <a:xfrm>
            <a:off x="1236856" y="1196752"/>
            <a:ext cx="6661620" cy="1561040"/>
            <a:chOff x="1096648" y="4256391"/>
            <a:chExt cx="6661620" cy="1561040"/>
          </a:xfrm>
          <a:solidFill>
            <a:schemeClr val="accent5">
              <a:lumMod val="90000"/>
            </a:schemeClr>
          </a:solidFill>
        </p:grpSpPr>
        <p:sp>
          <p:nvSpPr>
            <p:cNvPr id="17" name="สี่เหลี่ยมผืนผ้ามุมมน 60"/>
            <p:cNvSpPr/>
            <p:nvPr/>
          </p:nvSpPr>
          <p:spPr>
            <a:xfrm>
              <a:off x="1096648" y="4256391"/>
              <a:ext cx="6661620" cy="1561040"/>
            </a:xfrm>
            <a:prstGeom prst="roundRect">
              <a:avLst>
                <a:gd name="adj" fmla="val 13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9646" y="4345514"/>
              <a:ext cx="6415938" cy="1408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กลุ่ม 32"/>
          <p:cNvGrpSpPr/>
          <p:nvPr/>
        </p:nvGrpSpPr>
        <p:grpSpPr>
          <a:xfrm>
            <a:off x="622107" y="3006130"/>
            <a:ext cx="8063449" cy="523220"/>
            <a:chOff x="4914777" y="2947624"/>
            <a:chExt cx="8063449" cy="523220"/>
          </a:xfrm>
        </p:grpSpPr>
        <p:grpSp>
          <p:nvGrpSpPr>
            <p:cNvPr id="20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2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1" name="สี่เหลี่ยมผืนผ้า 34"/>
            <p:cNvSpPr/>
            <p:nvPr/>
          </p:nvSpPr>
          <p:spPr>
            <a:xfrm>
              <a:off x="5529525" y="2947624"/>
              <a:ext cx="7448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หาระยะทางของการเคลื่อนที่</a:t>
              </a:r>
            </a:p>
          </p:txBody>
        </p:sp>
      </p:grpSp>
      <p:grpSp>
        <p:nvGrpSpPr>
          <p:cNvPr id="24" name="Group 50"/>
          <p:cNvGrpSpPr/>
          <p:nvPr/>
        </p:nvGrpSpPr>
        <p:grpSpPr>
          <a:xfrm>
            <a:off x="1236856" y="3717032"/>
            <a:ext cx="6661620" cy="1561040"/>
            <a:chOff x="1096648" y="4256391"/>
            <a:chExt cx="6661620" cy="1561040"/>
          </a:xfrm>
          <a:solidFill>
            <a:schemeClr val="accent5">
              <a:lumMod val="90000"/>
            </a:schemeClr>
          </a:solidFill>
        </p:grpSpPr>
        <p:sp>
          <p:nvSpPr>
            <p:cNvPr id="25" name="สี่เหลี่ยมผืนผ้ามุมมน 60"/>
            <p:cNvSpPr/>
            <p:nvPr/>
          </p:nvSpPr>
          <p:spPr>
            <a:xfrm>
              <a:off x="1096648" y="4256391"/>
              <a:ext cx="6661620" cy="1561040"/>
            </a:xfrm>
            <a:prstGeom prst="roundRect">
              <a:avLst>
                <a:gd name="adj" fmla="val 13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9646" y="4574825"/>
              <a:ext cx="6415938" cy="949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4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622107" y="405152"/>
            <a:ext cx="8063449" cy="666748"/>
            <a:chOff x="622107" y="405152"/>
            <a:chExt cx="8063449" cy="666748"/>
          </a:xfrm>
        </p:grpSpPr>
        <p:grpSp>
          <p:nvGrpSpPr>
            <p:cNvPr id="8" name="กลุ่ม 32"/>
            <p:cNvGrpSpPr/>
            <p:nvPr/>
          </p:nvGrpSpPr>
          <p:grpSpPr>
            <a:xfrm>
              <a:off x="622107" y="548680"/>
              <a:ext cx="8063449" cy="523220"/>
              <a:chOff x="4914777" y="2947624"/>
              <a:chExt cx="8063449" cy="523220"/>
            </a:xfrm>
          </p:grpSpPr>
          <p:grpSp>
            <p:nvGrpSpPr>
              <p:cNvPr id="9" name="กลุ่ม 3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11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2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3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10" name="สี่เหลี่ยมผืนผ้า 34"/>
              <p:cNvSpPr/>
              <p:nvPr/>
            </p:nvSpPr>
            <p:spPr>
              <a:xfrm>
                <a:off x="5529525" y="2947624"/>
                <a:ext cx="74487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มีความเร่งคงตัว ค่า </a:t>
                </a:r>
                <a:r>
                  <a:rPr lang="en-US" b="1" dirty="0" err="1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v</a:t>
                </a:r>
                <a:r>
                  <a:rPr lang="en-US" sz="2600" b="1" baseline="-25000" dirty="0" err="1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av</a:t>
                </a:r>
                <a:r>
                  <a:rPr lang="en-US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หาได้จาก             จะได้ว่า</a:t>
                </a:r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205" y="405152"/>
              <a:ext cx="553918" cy="666748"/>
            </a:xfrm>
            <a:prstGeom prst="rect">
              <a:avLst/>
            </a:prstGeom>
          </p:spPr>
        </p:pic>
      </p:grpSp>
      <p:grpSp>
        <p:nvGrpSpPr>
          <p:cNvPr id="32" name="Group 50"/>
          <p:cNvGrpSpPr/>
          <p:nvPr/>
        </p:nvGrpSpPr>
        <p:grpSpPr>
          <a:xfrm>
            <a:off x="1236855" y="1196752"/>
            <a:ext cx="6661620" cy="1800200"/>
            <a:chOff x="1096648" y="4256391"/>
            <a:chExt cx="6661620" cy="1800200"/>
          </a:xfrm>
          <a:solidFill>
            <a:schemeClr val="accent5">
              <a:lumMod val="90000"/>
            </a:schemeClr>
          </a:solidFill>
        </p:grpSpPr>
        <p:sp>
          <p:nvSpPr>
            <p:cNvPr id="33" name="สี่เหลี่ยมผืนผ้ามุมมน 60"/>
            <p:cNvSpPr/>
            <p:nvPr/>
          </p:nvSpPr>
          <p:spPr>
            <a:xfrm>
              <a:off x="1096648" y="4256391"/>
              <a:ext cx="6661620" cy="1800200"/>
            </a:xfrm>
            <a:prstGeom prst="roundRect">
              <a:avLst>
                <a:gd name="adj" fmla="val 13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1373" y="4421714"/>
              <a:ext cx="6452484" cy="15354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50"/>
          <p:cNvGrpSpPr/>
          <p:nvPr/>
        </p:nvGrpSpPr>
        <p:grpSpPr>
          <a:xfrm>
            <a:off x="1236855" y="3140968"/>
            <a:ext cx="6661620" cy="1884809"/>
            <a:chOff x="1096648" y="4171782"/>
            <a:chExt cx="6661620" cy="1884809"/>
          </a:xfrm>
          <a:solidFill>
            <a:schemeClr val="accent5">
              <a:lumMod val="90000"/>
            </a:schemeClr>
          </a:solidFill>
        </p:grpSpPr>
        <p:sp>
          <p:nvSpPr>
            <p:cNvPr id="36" name="สี่เหลี่ยมผืนผ้ามุมมน 60"/>
            <p:cNvSpPr/>
            <p:nvPr/>
          </p:nvSpPr>
          <p:spPr>
            <a:xfrm>
              <a:off x="1096648" y="4171782"/>
              <a:ext cx="6661620" cy="1884809"/>
            </a:xfrm>
            <a:prstGeom prst="roundRect">
              <a:avLst>
                <a:gd name="adj" fmla="val 13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5971" y="4243790"/>
              <a:ext cx="5783288" cy="17640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6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50"/>
          <p:cNvGrpSpPr/>
          <p:nvPr/>
        </p:nvGrpSpPr>
        <p:grpSpPr>
          <a:xfrm>
            <a:off x="1236855" y="476672"/>
            <a:ext cx="6661620" cy="2592288"/>
            <a:chOff x="1096648" y="3968359"/>
            <a:chExt cx="6661620" cy="2592288"/>
          </a:xfrm>
          <a:solidFill>
            <a:schemeClr val="accent5">
              <a:lumMod val="90000"/>
            </a:schemeClr>
          </a:solidFill>
        </p:grpSpPr>
        <p:sp>
          <p:nvSpPr>
            <p:cNvPr id="33" name="สี่เหลี่ยมผืนผ้ามุมมน 60"/>
            <p:cNvSpPr/>
            <p:nvPr/>
          </p:nvSpPr>
          <p:spPr>
            <a:xfrm>
              <a:off x="1096648" y="3968359"/>
              <a:ext cx="6661620" cy="2592288"/>
            </a:xfrm>
            <a:prstGeom prst="roundRect">
              <a:avLst>
                <a:gd name="adj" fmla="val 13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186" y="4046228"/>
              <a:ext cx="5612858" cy="2286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50"/>
          <p:cNvGrpSpPr/>
          <p:nvPr/>
        </p:nvGrpSpPr>
        <p:grpSpPr>
          <a:xfrm>
            <a:off x="1266442" y="3212976"/>
            <a:ext cx="6661620" cy="2592288"/>
            <a:chOff x="1096648" y="3811742"/>
            <a:chExt cx="6661620" cy="2592288"/>
          </a:xfrm>
          <a:solidFill>
            <a:schemeClr val="accent5">
              <a:lumMod val="90000"/>
            </a:schemeClr>
          </a:solidFill>
        </p:grpSpPr>
        <p:sp>
          <p:nvSpPr>
            <p:cNvPr id="36" name="สี่เหลี่ยมผืนผ้ามุมมน 60"/>
            <p:cNvSpPr/>
            <p:nvPr/>
          </p:nvSpPr>
          <p:spPr>
            <a:xfrm>
              <a:off x="1096648" y="3811742"/>
              <a:ext cx="6661620" cy="2592288"/>
            </a:xfrm>
            <a:prstGeom prst="roundRect">
              <a:avLst>
                <a:gd name="adj" fmla="val 13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3370" y="3951566"/>
              <a:ext cx="5588490" cy="23485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3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44494"/>
            <a:ext cx="8278510" cy="137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กลุ่ม 5"/>
          <p:cNvGrpSpPr/>
          <p:nvPr/>
        </p:nvGrpSpPr>
        <p:grpSpPr>
          <a:xfrm>
            <a:off x="520554" y="2066072"/>
            <a:ext cx="8155902" cy="1650960"/>
            <a:chOff x="520554" y="1881406"/>
            <a:chExt cx="8155902" cy="1650960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520554" y="1881406"/>
              <a:ext cx="8155902" cy="1650960"/>
              <a:chOff x="501868" y="2060849"/>
              <a:chExt cx="8155902" cy="1650960"/>
            </a:xfrm>
          </p:grpSpPr>
          <p:sp>
            <p:nvSpPr>
              <p:cNvPr id="17" name="สี่เหลี่ยมผืนผ้ามุมมน 60"/>
              <p:cNvSpPr/>
              <p:nvPr/>
            </p:nvSpPr>
            <p:spPr>
              <a:xfrm>
                <a:off x="501868" y="2060849"/>
                <a:ext cx="8083894" cy="1650960"/>
              </a:xfrm>
              <a:prstGeom prst="roundRect">
                <a:avLst>
                  <a:gd name="adj" fmla="val 963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573876" y="2080593"/>
                <a:ext cx="808389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	</a:t>
                </a:r>
                <a:r>
                  <a:rPr lang="th-TH" sz="24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ธรรมชาติรอบตัวเรา ผู้สังเกตกับผู้ถูกสังเกต ต่างใช้ระบบโคออร์ดิเนตของตนเองและมีการเคลื่อนที่สัมพัทธ์กัน ในการบอกความเร็วของวัตถุหรือผู้ถูกสังเกตต้องบอกผู้สังเกตด้วยใส่อักษรห้อยท้ายสองตัว เช่น              หมายความว่า อักษรตัวแรกบอกชื่อวัตถุหรือผู้ถูกสังเกต อักษรตัวที่สองบอกชื่อผู้สังเกตหรือสิ่งเปรียบเทียบ</a:t>
                </a:r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5"/>
            <a:stretch/>
          </p:blipFill>
          <p:spPr>
            <a:xfrm>
              <a:off x="5008612" y="2647729"/>
              <a:ext cx="592088" cy="471284"/>
            </a:xfrm>
            <a:prstGeom prst="rect">
              <a:avLst/>
            </a:prstGeom>
          </p:spPr>
        </p:pic>
      </p:grpSp>
      <p:grpSp>
        <p:nvGrpSpPr>
          <p:cNvPr id="20" name="Group 30"/>
          <p:cNvGrpSpPr/>
          <p:nvPr/>
        </p:nvGrpSpPr>
        <p:grpSpPr>
          <a:xfrm>
            <a:off x="1115616" y="4077072"/>
            <a:ext cx="6768752" cy="1584176"/>
            <a:chOff x="599216" y="4338779"/>
            <a:chExt cx="6659579" cy="1584176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599216" y="4338779"/>
              <a:ext cx="6659579" cy="1584176"/>
            </a:xfrm>
            <a:prstGeom prst="roundRect">
              <a:avLst>
                <a:gd name="adj" fmla="val 1132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777" y="4561675"/>
              <a:ext cx="6327196" cy="124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33"/>
          <p:cNvSpPr/>
          <p:nvPr/>
        </p:nvSpPr>
        <p:spPr>
          <a:xfrm>
            <a:off x="2992391" y="5766445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ความเร็วของวัตถุ 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เทียบกับวัตถุ 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</a:t>
            </a:r>
            <a:endParaRPr lang="th-TH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56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2642" y="548680"/>
            <a:ext cx="4304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การหาความเร็วสัมพัทธ์ของวัตถุมีดังนี้</a:t>
            </a:r>
          </a:p>
        </p:txBody>
      </p:sp>
      <p:grpSp>
        <p:nvGrpSpPr>
          <p:cNvPr id="28" name="กลุ่ม 32"/>
          <p:cNvGrpSpPr/>
          <p:nvPr/>
        </p:nvGrpSpPr>
        <p:grpSpPr>
          <a:xfrm>
            <a:off x="622107" y="1124744"/>
            <a:ext cx="8063449" cy="954107"/>
            <a:chOff x="4914777" y="2947624"/>
            <a:chExt cx="8063449" cy="954107"/>
          </a:xfrm>
        </p:grpSpPr>
        <p:grpSp>
          <p:nvGrpSpPr>
            <p:cNvPr id="29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1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30" name="สี่เหลี่ยมผืนผ้า 34"/>
            <p:cNvSpPr/>
            <p:nvPr/>
          </p:nvSpPr>
          <p:spPr>
            <a:xfrm>
              <a:off x="5529525" y="2947624"/>
              <a:ext cx="74487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เขียนเวกเตอร์ ความเร็วของวัตถุหรือสิ่งที่ถูกสังเกตและความเร็วของผู้สังเกต</a:t>
              </a: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092345" y="2132856"/>
            <a:ext cx="7120529" cy="1561040"/>
            <a:chOff x="1092345" y="2276872"/>
            <a:chExt cx="7120529" cy="1561040"/>
          </a:xfrm>
        </p:grpSpPr>
        <p:sp>
          <p:nvSpPr>
            <p:cNvPr id="34" name="สี่เหลี่ยมผืนผ้ามุมมน 60"/>
            <p:cNvSpPr/>
            <p:nvPr/>
          </p:nvSpPr>
          <p:spPr>
            <a:xfrm>
              <a:off x="1092345" y="2276872"/>
              <a:ext cx="7120529" cy="1561040"/>
            </a:xfrm>
            <a:prstGeom prst="roundRect">
              <a:avLst>
                <a:gd name="adj" fmla="val 13719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086" y="2420888"/>
              <a:ext cx="6914314" cy="1260376"/>
            </a:xfrm>
            <a:prstGeom prst="rect">
              <a:avLst/>
            </a:prstGeom>
          </p:spPr>
        </p:pic>
      </p:grpSp>
      <p:grpSp>
        <p:nvGrpSpPr>
          <p:cNvPr id="36" name="กลุ่ม 32"/>
          <p:cNvGrpSpPr/>
          <p:nvPr/>
        </p:nvGrpSpPr>
        <p:grpSpPr>
          <a:xfrm>
            <a:off x="622107" y="3877469"/>
            <a:ext cx="8063449" cy="523220"/>
            <a:chOff x="4914777" y="2947624"/>
            <a:chExt cx="8063449" cy="523220"/>
          </a:xfrm>
        </p:grpSpPr>
        <p:grpSp>
          <p:nvGrpSpPr>
            <p:cNvPr id="3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38" name="สี่เหลี่ยมผืนผ้า 34"/>
            <p:cNvSpPr/>
            <p:nvPr/>
          </p:nvSpPr>
          <p:spPr>
            <a:xfrm>
              <a:off x="5529525" y="2947624"/>
              <a:ext cx="7448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เขียนเวกเตอร์ แสดงความเร็วตรงข้ามกับผู้สังเกต</a:t>
              </a: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2974833" y="4428381"/>
            <a:ext cx="3541383" cy="1561040"/>
            <a:chOff x="2974833" y="2276872"/>
            <a:chExt cx="3541383" cy="1561040"/>
          </a:xfrm>
        </p:grpSpPr>
        <p:sp>
          <p:nvSpPr>
            <p:cNvPr id="42" name="สี่เหลี่ยมผืนผ้ามุมมน 60"/>
            <p:cNvSpPr/>
            <p:nvPr/>
          </p:nvSpPr>
          <p:spPr>
            <a:xfrm>
              <a:off x="2974833" y="2276872"/>
              <a:ext cx="3541383" cy="1561040"/>
            </a:xfrm>
            <a:prstGeom prst="roundRect">
              <a:avLst>
                <a:gd name="adj" fmla="val 13719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3" name="รูปภาพ 4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85" y="2352836"/>
              <a:ext cx="3218716" cy="139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0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50"/>
          <p:cNvGrpSpPr/>
          <p:nvPr/>
        </p:nvGrpSpPr>
        <p:grpSpPr>
          <a:xfrm>
            <a:off x="1547664" y="676275"/>
            <a:ext cx="6380398" cy="796896"/>
            <a:chOff x="1441840" y="4676006"/>
            <a:chExt cx="6380398" cy="796896"/>
          </a:xfrm>
        </p:grpSpPr>
        <p:sp>
          <p:nvSpPr>
            <p:cNvPr id="15" name="สี่เหลี่ยมผืนผ้ามุมมน 60"/>
            <p:cNvSpPr/>
            <p:nvPr/>
          </p:nvSpPr>
          <p:spPr>
            <a:xfrm>
              <a:off x="1441840" y="4692427"/>
              <a:ext cx="6380398" cy="780475"/>
            </a:xfrm>
            <a:prstGeom prst="roundRect">
              <a:avLst>
                <a:gd name="adj" fmla="val 17440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5838" y="4676006"/>
              <a:ext cx="6220844" cy="78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กลุ่ม 6"/>
          <p:cNvGrpSpPr/>
          <p:nvPr/>
        </p:nvGrpSpPr>
        <p:grpSpPr>
          <a:xfrm>
            <a:off x="539552" y="1888376"/>
            <a:ext cx="8208646" cy="892552"/>
            <a:chOff x="539552" y="1888376"/>
            <a:chExt cx="8208646" cy="892552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539552" y="1888376"/>
              <a:ext cx="8208646" cy="892552"/>
              <a:chOff x="4914777" y="2947624"/>
              <a:chExt cx="8208646" cy="892552"/>
            </a:xfrm>
          </p:grpSpPr>
          <p:grpSp>
            <p:nvGrpSpPr>
              <p:cNvPr id="21" name="กลุ่ม 20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23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FF33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4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noProof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3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22" name="สี่เหลี่ยมผืนผ้า 21"/>
              <p:cNvSpPr/>
              <p:nvPr/>
            </p:nvSpPr>
            <p:spPr>
              <a:xfrm>
                <a:off x="5529524" y="2947624"/>
                <a:ext cx="759389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ความเร็วคงที่ </a:t>
                </a:r>
                <a:r>
                  <a:rPr lang="en-US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      </a:t>
                </a:r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คือ วัตถุมีการเคลื่อนที่</a:t>
                </a:r>
                <a:r>
                  <a:rPr lang="th-TH" sz="2600" b="1" dirty="0" err="1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อย่างสมํ่า</a:t>
                </a:r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เสมอในแนวเส้นตรงจะได้ว่า</a:t>
                </a:r>
              </a:p>
            </p:txBody>
          </p: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109" y="1892968"/>
              <a:ext cx="455912" cy="455912"/>
            </a:xfrm>
            <a:prstGeom prst="rect">
              <a:avLst/>
            </a:prstGeom>
          </p:spPr>
        </p:pic>
      </p:grpSp>
      <p:grpSp>
        <p:nvGrpSpPr>
          <p:cNvPr id="26" name="Group 50"/>
          <p:cNvGrpSpPr/>
          <p:nvPr/>
        </p:nvGrpSpPr>
        <p:grpSpPr>
          <a:xfrm>
            <a:off x="1547664" y="2969171"/>
            <a:ext cx="6380398" cy="780475"/>
            <a:chOff x="1441840" y="4692427"/>
            <a:chExt cx="6380398" cy="780475"/>
          </a:xfrm>
        </p:grpSpPr>
        <p:sp>
          <p:nvSpPr>
            <p:cNvPr id="27" name="สี่เหลี่ยมผืนผ้ามุมมน 60"/>
            <p:cNvSpPr/>
            <p:nvPr/>
          </p:nvSpPr>
          <p:spPr>
            <a:xfrm>
              <a:off x="1441840" y="4692427"/>
              <a:ext cx="6380398" cy="780475"/>
            </a:xfrm>
            <a:prstGeom prst="roundRect">
              <a:avLst>
                <a:gd name="adj" fmla="val 17440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5838" y="4713197"/>
              <a:ext cx="6220844" cy="71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กลุ่ม 49"/>
          <p:cNvGrpSpPr/>
          <p:nvPr/>
        </p:nvGrpSpPr>
        <p:grpSpPr>
          <a:xfrm>
            <a:off x="2195736" y="4509120"/>
            <a:ext cx="4896544" cy="1561040"/>
            <a:chOff x="2267744" y="2276872"/>
            <a:chExt cx="4896544" cy="1561040"/>
          </a:xfrm>
        </p:grpSpPr>
        <p:sp>
          <p:nvSpPr>
            <p:cNvPr id="51" name="สี่เหลี่ยมผืนผ้ามุมมน 60"/>
            <p:cNvSpPr/>
            <p:nvPr/>
          </p:nvSpPr>
          <p:spPr>
            <a:xfrm>
              <a:off x="2267744" y="2276872"/>
              <a:ext cx="4896544" cy="1561040"/>
            </a:xfrm>
            <a:prstGeom prst="roundRect">
              <a:avLst>
                <a:gd name="adj" fmla="val 13719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011" y="2334525"/>
              <a:ext cx="4204464" cy="1433102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622107" y="404664"/>
            <a:ext cx="8063449" cy="1384995"/>
            <a:chOff x="622107" y="620688"/>
            <a:chExt cx="8063449" cy="1384995"/>
          </a:xfrm>
        </p:grpSpPr>
        <p:grpSp>
          <p:nvGrpSpPr>
            <p:cNvPr id="28" name="กลุ่ม 32"/>
            <p:cNvGrpSpPr/>
            <p:nvPr/>
          </p:nvGrpSpPr>
          <p:grpSpPr>
            <a:xfrm>
              <a:off x="622107" y="620688"/>
              <a:ext cx="8063449" cy="1384995"/>
              <a:chOff x="4914777" y="2947624"/>
              <a:chExt cx="8063449" cy="1384995"/>
            </a:xfrm>
          </p:grpSpPr>
          <p:grpSp>
            <p:nvGrpSpPr>
              <p:cNvPr id="29" name="กลุ่ม 3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31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CC00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2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3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30" name="สี่เหลี่ยมผืนผ้า 34"/>
              <p:cNvSpPr/>
              <p:nvPr/>
            </p:nvSpPr>
            <p:spPr>
              <a:xfrm>
                <a:off x="5529525" y="2947624"/>
                <a:ext cx="744870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ความเร็วสัมพัทธ์ หาได้จาก ผลบวกของความเร็วของวัตถุกับความเร็วกลับทิศของผู้สังเกต คือ           ความเร็วของวัตถุ </a:t>
                </a:r>
                <a:r>
                  <a:rPr lang="en-US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B (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ผู้ถูกสังเกต) เทียบกับวัตถุ </a:t>
                </a:r>
                <a:r>
                  <a:rPr lang="en-US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A (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ผู้สังเกต)</a:t>
                </a:r>
              </a:p>
            </p:txBody>
          </p: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061852"/>
              <a:ext cx="647702" cy="464100"/>
            </a:xfrm>
            <a:prstGeom prst="rect">
              <a:avLst/>
            </a:prstGeom>
          </p:spPr>
        </p:pic>
      </p:grpSp>
      <p:grpSp>
        <p:nvGrpSpPr>
          <p:cNvPr id="27" name="กลุ่ม 26"/>
          <p:cNvGrpSpPr/>
          <p:nvPr/>
        </p:nvGrpSpPr>
        <p:grpSpPr>
          <a:xfrm>
            <a:off x="1092345" y="1700808"/>
            <a:ext cx="7120529" cy="1669263"/>
            <a:chOff x="1092345" y="2168649"/>
            <a:chExt cx="7120529" cy="1669263"/>
          </a:xfrm>
        </p:grpSpPr>
        <p:sp>
          <p:nvSpPr>
            <p:cNvPr id="33" name="สี่เหลี่ยมผืนผ้ามุมมน 60"/>
            <p:cNvSpPr/>
            <p:nvPr/>
          </p:nvSpPr>
          <p:spPr>
            <a:xfrm>
              <a:off x="1092345" y="2276872"/>
              <a:ext cx="7120529" cy="1561040"/>
            </a:xfrm>
            <a:prstGeom prst="roundRect">
              <a:avLst>
                <a:gd name="adj" fmla="val 13719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รูปภาพ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88" y="2168649"/>
              <a:ext cx="6717814" cy="1598612"/>
            </a:xfrm>
            <a:prstGeom prst="rect">
              <a:avLst/>
            </a:prstGeom>
          </p:spPr>
        </p:pic>
      </p:grpSp>
      <p:grpSp>
        <p:nvGrpSpPr>
          <p:cNvPr id="44" name="กลุ่ม 32"/>
          <p:cNvGrpSpPr/>
          <p:nvPr/>
        </p:nvGrpSpPr>
        <p:grpSpPr>
          <a:xfrm>
            <a:off x="622107" y="3645024"/>
            <a:ext cx="8063449" cy="954107"/>
            <a:chOff x="4914777" y="2947624"/>
            <a:chExt cx="8063449" cy="954107"/>
          </a:xfrm>
        </p:grpSpPr>
        <p:grpSp>
          <p:nvGrpSpPr>
            <p:cNvPr id="45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8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9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4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7" name="สี่เหลี่ยมผืนผ้า 34"/>
            <p:cNvSpPr/>
            <p:nvPr/>
          </p:nvSpPr>
          <p:spPr>
            <a:xfrm>
              <a:off x="5529525" y="2947624"/>
              <a:ext cx="74487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ในกรณีที่มีความเร็วสัมพัทธ์หลายปริมาณ การบวกต้องบวกอย่างเป็นระเบียบ ดังนี้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7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09168" y="548680"/>
            <a:ext cx="728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4.1  อักษรห้อยตัวหลังของพจน์หน้าตรงกับอักษรห้อยตัวหน้าของพจน์หลัง (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 , D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กับ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D )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209168" y="1663105"/>
            <a:ext cx="7539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4.2 อักษรห้อยตัวหน้าของผลลัพธ์ตรงกับอักษรห้อยตัวหน้าของพจน์แรก (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A)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อักษรห้อยตัวหลังของผลลัพธ์ตรงกับอักษรห้อยตัวหลังของพจน์สุดท้าย (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 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)</a:t>
            </a:r>
            <a:endParaRPr lang="th-TH" b="1" dirty="0">
              <a:solidFill>
                <a:srgbClr val="0070C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6" name="กลุ่ม 35"/>
          <p:cNvGrpSpPr/>
          <p:nvPr/>
        </p:nvGrpSpPr>
        <p:grpSpPr>
          <a:xfrm>
            <a:off x="1092345" y="3284984"/>
            <a:ext cx="7120529" cy="2376264"/>
            <a:chOff x="1092345" y="1736601"/>
            <a:chExt cx="7120529" cy="2376264"/>
          </a:xfrm>
        </p:grpSpPr>
        <p:sp>
          <p:nvSpPr>
            <p:cNvPr id="37" name="สี่เหลี่ยมผืนผ้ามุมมน 60"/>
            <p:cNvSpPr/>
            <p:nvPr/>
          </p:nvSpPr>
          <p:spPr>
            <a:xfrm>
              <a:off x="1092345" y="1736601"/>
              <a:ext cx="7120529" cy="2376264"/>
            </a:xfrm>
            <a:prstGeom prst="roundRect">
              <a:avLst>
                <a:gd name="adj" fmla="val 13719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8" name="รูปภาพ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449" y="1913756"/>
              <a:ext cx="7012092" cy="210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4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กลุ่ม 32"/>
          <p:cNvGrpSpPr/>
          <p:nvPr/>
        </p:nvGrpSpPr>
        <p:grpSpPr>
          <a:xfrm>
            <a:off x="622107" y="548680"/>
            <a:ext cx="8063449" cy="1815882"/>
            <a:chOff x="4914777" y="2947624"/>
            <a:chExt cx="8063449" cy="1815882"/>
          </a:xfrm>
        </p:grpSpPr>
        <p:grpSp>
          <p:nvGrpSpPr>
            <p:cNvPr id="25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7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5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6" name="สี่เหลี่ยมผืนผ้า 34"/>
            <p:cNvSpPr/>
            <p:nvPr/>
          </p:nvSpPr>
          <p:spPr>
            <a:xfrm>
              <a:off x="5529525" y="2947624"/>
              <a:ext cx="744870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ความเร็วของยานพาหนะ โดยทั่วไปจะบอกเป็นปริมาณสัมพัทธ์กับตัวกลางที่ยานพาหนะนั้นๆ เคลื่อนที่เช่น ความเร็วของเครื่องบิน เป็นค่าสัมพัทธ์กับอากาศหรือลม ความเร็วของเรือเป็นค่าสัมพัทธ์กับกระแส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นํ้า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870013" y="2403405"/>
            <a:ext cx="7713955" cy="1909767"/>
            <a:chOff x="868058" y="2059081"/>
            <a:chExt cx="7713955" cy="1909767"/>
          </a:xfrm>
        </p:grpSpPr>
        <p:sp>
          <p:nvSpPr>
            <p:cNvPr id="30" name="สี่เหลี่ยมผืนผ้ามุมมน 60"/>
            <p:cNvSpPr/>
            <p:nvPr/>
          </p:nvSpPr>
          <p:spPr>
            <a:xfrm>
              <a:off x="868058" y="2059081"/>
              <a:ext cx="7713955" cy="1909767"/>
            </a:xfrm>
            <a:prstGeom prst="roundRect">
              <a:avLst>
                <a:gd name="adj" fmla="val 13719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32" y="2059082"/>
              <a:ext cx="7394526" cy="1817746"/>
            </a:xfrm>
            <a:prstGeom prst="rect">
              <a:avLst/>
            </a:prstGeom>
          </p:spPr>
        </p:pic>
      </p:grpSp>
      <p:grpSp>
        <p:nvGrpSpPr>
          <p:cNvPr id="32" name="Group 30"/>
          <p:cNvGrpSpPr/>
          <p:nvPr/>
        </p:nvGrpSpPr>
        <p:grpSpPr>
          <a:xfrm>
            <a:off x="1691680" y="4437112"/>
            <a:ext cx="6058665" cy="1584176"/>
            <a:chOff x="1053465" y="4338779"/>
            <a:chExt cx="5960945" cy="1584176"/>
          </a:xfrm>
        </p:grpSpPr>
        <p:sp>
          <p:nvSpPr>
            <p:cNvPr id="33" name="สี่เหลี่ยมผืนผ้ามุมมน 60"/>
            <p:cNvSpPr/>
            <p:nvPr/>
          </p:nvSpPr>
          <p:spPr>
            <a:xfrm>
              <a:off x="1053465" y="4338779"/>
              <a:ext cx="5960945" cy="1584176"/>
            </a:xfrm>
            <a:prstGeom prst="roundRect">
              <a:avLst>
                <a:gd name="adj" fmla="val 1132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7074" y="4338779"/>
              <a:ext cx="5110602" cy="157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69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</p:spPr>
      </p:pic>
      <p:sp>
        <p:nvSpPr>
          <p:cNvPr id="19" name="Rectangle 3"/>
          <p:cNvSpPr/>
          <p:nvPr/>
        </p:nvSpPr>
        <p:spPr>
          <a:xfrm>
            <a:off x="467543" y="1844824"/>
            <a:ext cx="8225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อัตราเร็ว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คือ ปริมาณที่จะบอกไว้ว่าวัตถุนั้นเคลื่อนที่เร็วมากหรือน้อย อัตราเร็วแบ่งออกได้ดังนี้</a:t>
            </a:r>
          </a:p>
        </p:txBody>
      </p:sp>
      <p:grpSp>
        <p:nvGrpSpPr>
          <p:cNvPr id="20" name="กลุ่ม 32"/>
          <p:cNvGrpSpPr/>
          <p:nvPr/>
        </p:nvGrpSpPr>
        <p:grpSpPr>
          <a:xfrm>
            <a:off x="539818" y="2708920"/>
            <a:ext cx="8208646" cy="892552"/>
            <a:chOff x="4914777" y="2947624"/>
            <a:chExt cx="8208646" cy="892552"/>
          </a:xfrm>
        </p:grpSpPr>
        <p:grpSp>
          <p:nvGrpSpPr>
            <p:cNvPr id="21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3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2" name="สี่เหลี่ยมผืนผ้า 34"/>
            <p:cNvSpPr/>
            <p:nvPr/>
          </p:nvSpPr>
          <p:spPr>
            <a:xfrm>
              <a:off x="5529524" y="2947624"/>
              <a:ext cx="759389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อัตราเร็วเฉลี่ย (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V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av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ระยะทางที่วัตถุเคลื่อนที่ได้ในหนึ่งหน่วยเวลาจะได้ว่า</a:t>
              </a:r>
              <a:endPara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0" name="Group 50"/>
          <p:cNvGrpSpPr/>
          <p:nvPr/>
        </p:nvGrpSpPr>
        <p:grpSpPr>
          <a:xfrm>
            <a:off x="1719994" y="3471494"/>
            <a:ext cx="6380398" cy="1165389"/>
            <a:chOff x="1441840" y="4498127"/>
            <a:chExt cx="6380398" cy="1165389"/>
          </a:xfrm>
        </p:grpSpPr>
        <p:sp>
          <p:nvSpPr>
            <p:cNvPr id="34" name="สี่เหลี่ยมผืนผ้ามุมมน 60"/>
            <p:cNvSpPr/>
            <p:nvPr/>
          </p:nvSpPr>
          <p:spPr>
            <a:xfrm>
              <a:off x="1441840" y="4498127"/>
              <a:ext cx="6380398" cy="1165389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8274" y="4498128"/>
              <a:ext cx="5735972" cy="114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9" y="4705351"/>
            <a:ext cx="4013152" cy="1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กลุ่ม 32"/>
          <p:cNvGrpSpPr/>
          <p:nvPr/>
        </p:nvGrpSpPr>
        <p:grpSpPr>
          <a:xfrm>
            <a:off x="539818" y="564933"/>
            <a:ext cx="8208646" cy="492443"/>
            <a:chOff x="4914777" y="2947624"/>
            <a:chExt cx="8208646" cy="492443"/>
          </a:xfrm>
        </p:grpSpPr>
        <p:grpSp>
          <p:nvGrpSpPr>
            <p:cNvPr id="1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5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3" name="สี่เหลี่ยมผืนผ้า 34"/>
            <p:cNvSpPr/>
            <p:nvPr/>
          </p:nvSpPr>
          <p:spPr>
            <a:xfrm>
              <a:off x="5529524" y="2947624"/>
              <a:ext cx="75938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อัตราเร็วขณะใดขณะหนึ่ง (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V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อัตราเร็ว ณ เวลาใด เวลาหนึ่ง จะได้ว่า</a:t>
              </a:r>
            </a:p>
          </p:txBody>
        </p:sp>
      </p:grpSp>
      <p:grpSp>
        <p:nvGrpSpPr>
          <p:cNvPr id="18" name="Group 50"/>
          <p:cNvGrpSpPr/>
          <p:nvPr/>
        </p:nvGrpSpPr>
        <p:grpSpPr>
          <a:xfrm>
            <a:off x="1266582" y="1340768"/>
            <a:ext cx="7007042" cy="1165389"/>
            <a:chOff x="1212490" y="4498127"/>
            <a:chExt cx="7007042" cy="1165389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212490" y="4498127"/>
              <a:ext cx="7007042" cy="1165389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490" y="4639381"/>
              <a:ext cx="6827540" cy="86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กลุ่ม 32"/>
          <p:cNvGrpSpPr/>
          <p:nvPr/>
        </p:nvGrpSpPr>
        <p:grpSpPr>
          <a:xfrm>
            <a:off x="539818" y="2908083"/>
            <a:ext cx="8208646" cy="892552"/>
            <a:chOff x="4914777" y="2947624"/>
            <a:chExt cx="8208646" cy="892552"/>
          </a:xfrm>
        </p:grpSpPr>
        <p:grpSp>
          <p:nvGrpSpPr>
            <p:cNvPr id="2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3" name="สี่เหลี่ยมผืนผ้า 34"/>
            <p:cNvSpPr/>
            <p:nvPr/>
          </p:nvSpPr>
          <p:spPr>
            <a:xfrm>
              <a:off x="5529524" y="2947624"/>
              <a:ext cx="759389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อัตราเร็วคงที่  (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v)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ระยะทางที่วัตถุเคลื่อนที่</a:t>
              </a:r>
              <a:r>
                <a:rPr lang="th-TH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อย่างสมํ่า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เสมอในเวลาหนึ่งหน่วย จะได้ว่า</a:t>
              </a:r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1266582" y="3883943"/>
            <a:ext cx="7007042" cy="1165389"/>
            <a:chOff x="1212490" y="4498127"/>
            <a:chExt cx="7007042" cy="1165389"/>
          </a:xfrm>
        </p:grpSpPr>
        <p:sp>
          <p:nvSpPr>
            <p:cNvPr id="27" name="สี่เหลี่ยมผืนผ้ามุมมน 60"/>
            <p:cNvSpPr/>
            <p:nvPr/>
          </p:nvSpPr>
          <p:spPr>
            <a:xfrm>
              <a:off x="1212490" y="4498127"/>
              <a:ext cx="7007042" cy="1165389"/>
            </a:xfrm>
            <a:prstGeom prst="roundRect">
              <a:avLst>
                <a:gd name="adj" fmla="val 13719"/>
              </a:avLst>
            </a:prstGeom>
            <a:solidFill>
              <a:srgbClr val="F6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7098" y="4639381"/>
              <a:ext cx="6798324" cy="86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9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7" name="Rectangle 3"/>
          <p:cNvSpPr/>
          <p:nvPr/>
        </p:nvSpPr>
        <p:spPr>
          <a:xfrm>
            <a:off x="467543" y="1772816"/>
            <a:ext cx="8225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ความเร่ง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อัตราการเปลี่ยนแปลงความเร็วหรือความเร็วที่เปลี่ยนไปในหนึ่งหน่วยเวลา แบ่งออกได้ดังนี้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539818" y="2708920"/>
            <a:ext cx="8208646" cy="904986"/>
            <a:chOff x="539818" y="2840502"/>
            <a:chExt cx="8208646" cy="904986"/>
          </a:xfrm>
        </p:grpSpPr>
        <p:grpSp>
          <p:nvGrpSpPr>
            <p:cNvPr id="29" name="กลุ่ม 32"/>
            <p:cNvGrpSpPr/>
            <p:nvPr/>
          </p:nvGrpSpPr>
          <p:grpSpPr>
            <a:xfrm>
              <a:off x="539818" y="2852936"/>
              <a:ext cx="8208646" cy="892552"/>
              <a:chOff x="4914777" y="2947624"/>
              <a:chExt cx="8208646" cy="892552"/>
            </a:xfrm>
          </p:grpSpPr>
          <p:grpSp>
            <p:nvGrpSpPr>
              <p:cNvPr id="30" name="กลุ่ม 3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32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3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1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31" name="สี่เหลี่ยมผืนผ้า 34"/>
              <p:cNvSpPr/>
              <p:nvPr/>
            </p:nvSpPr>
            <p:spPr>
              <a:xfrm>
                <a:off x="5529524" y="2947624"/>
                <a:ext cx="759389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ความเร่งเฉลี่ย </a:t>
                </a:r>
                <a:r>
                  <a:rPr lang="en-US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    </a:t>
                </a:r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คือ ความเร็วที่เปลี่ยนไปในหนึ่งหน่วยเวลาในช่วงเวลาหนึ่งที่พิจารณาจะได้ว่า</a:t>
                </a:r>
              </a:p>
            </p:txBody>
          </p:sp>
        </p:grp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2840502"/>
              <a:ext cx="740954" cy="512038"/>
            </a:xfrm>
            <a:prstGeom prst="rect">
              <a:avLst/>
            </a:prstGeom>
          </p:spPr>
        </p:pic>
      </p:grpSp>
      <p:grpSp>
        <p:nvGrpSpPr>
          <p:cNvPr id="34" name="Group 50"/>
          <p:cNvGrpSpPr/>
          <p:nvPr/>
        </p:nvGrpSpPr>
        <p:grpSpPr>
          <a:xfrm>
            <a:off x="1331640" y="3573016"/>
            <a:ext cx="6596422" cy="1296325"/>
            <a:chOff x="1338298" y="4498127"/>
            <a:chExt cx="6596422" cy="1296325"/>
          </a:xfrm>
        </p:grpSpPr>
        <p:sp>
          <p:nvSpPr>
            <p:cNvPr id="35" name="สี่เหลี่ยมผืนผ้ามุมมน 60"/>
            <p:cNvSpPr/>
            <p:nvPr/>
          </p:nvSpPr>
          <p:spPr>
            <a:xfrm>
              <a:off x="1338298" y="4498127"/>
              <a:ext cx="6596422" cy="1296325"/>
            </a:xfrm>
            <a:prstGeom prst="roundRect">
              <a:avLst>
                <a:gd name="adj" fmla="val 17393"/>
              </a:avLst>
            </a:prstGeom>
            <a:solidFill>
              <a:srgbClr val="FEC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4937" y="4572024"/>
              <a:ext cx="5562646" cy="122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6" y="4935998"/>
            <a:ext cx="6782204" cy="11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539818" y="698238"/>
            <a:ext cx="8208646" cy="971452"/>
            <a:chOff x="539818" y="698238"/>
            <a:chExt cx="8208646" cy="971452"/>
          </a:xfrm>
        </p:grpSpPr>
        <p:grpSp>
          <p:nvGrpSpPr>
            <p:cNvPr id="20" name="กลุ่ม 32"/>
            <p:cNvGrpSpPr/>
            <p:nvPr/>
          </p:nvGrpSpPr>
          <p:grpSpPr>
            <a:xfrm>
              <a:off x="539818" y="777138"/>
              <a:ext cx="8208646" cy="892552"/>
              <a:chOff x="4914777" y="2947624"/>
              <a:chExt cx="8208646" cy="892552"/>
            </a:xfrm>
          </p:grpSpPr>
          <p:grpSp>
            <p:nvGrpSpPr>
              <p:cNvPr id="22" name="กลุ่ม 3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24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5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noProof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2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23" name="สี่เหลี่ยมผืนผ้า 34"/>
              <p:cNvSpPr/>
              <p:nvPr/>
            </p:nvSpPr>
            <p:spPr>
              <a:xfrm>
                <a:off x="5529524" y="2947624"/>
                <a:ext cx="759389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ความเร่งขณะใดขณะหนึ่ง    </a:t>
                </a:r>
                <a:r>
                  <a:rPr lang="en-US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   </a:t>
                </a:r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คือ ความเร่งที่จุดใดจุดหนึ่ง ณ เวลาใดเวลาหนึ่ง จะได้ว่า</a:t>
                </a:r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563" y="698238"/>
              <a:ext cx="514352" cy="525176"/>
            </a:xfrm>
            <a:prstGeom prst="rect">
              <a:avLst/>
            </a:prstGeom>
          </p:spPr>
        </p:pic>
      </p:grpSp>
      <p:grpSp>
        <p:nvGrpSpPr>
          <p:cNvPr id="29" name="Group 50"/>
          <p:cNvGrpSpPr/>
          <p:nvPr/>
        </p:nvGrpSpPr>
        <p:grpSpPr>
          <a:xfrm>
            <a:off x="1154565" y="1772816"/>
            <a:ext cx="7058309" cy="1080301"/>
            <a:chOff x="1161223" y="4714151"/>
            <a:chExt cx="7058309" cy="1080301"/>
          </a:xfrm>
        </p:grpSpPr>
        <p:sp>
          <p:nvSpPr>
            <p:cNvPr id="30" name="สี่เหลี่ยมผืนผ้ามุมมน 60"/>
            <p:cNvSpPr/>
            <p:nvPr/>
          </p:nvSpPr>
          <p:spPr>
            <a:xfrm>
              <a:off x="1161223" y="4714151"/>
              <a:ext cx="7058309" cy="1080301"/>
            </a:xfrm>
            <a:prstGeom prst="roundRect">
              <a:avLst>
                <a:gd name="adj" fmla="val 17393"/>
              </a:avLst>
            </a:prstGeom>
            <a:solidFill>
              <a:srgbClr val="FEC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8453" y="4796610"/>
              <a:ext cx="6735614" cy="77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กลุ่ม 7"/>
          <p:cNvGrpSpPr/>
          <p:nvPr/>
        </p:nvGrpSpPr>
        <p:grpSpPr>
          <a:xfrm>
            <a:off x="539818" y="3068960"/>
            <a:ext cx="8208646" cy="971452"/>
            <a:chOff x="539818" y="3068960"/>
            <a:chExt cx="8208646" cy="971452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539818" y="3147860"/>
              <a:ext cx="8208646" cy="892552"/>
              <a:chOff x="4914777" y="2947624"/>
              <a:chExt cx="8208646" cy="892552"/>
            </a:xfrm>
          </p:grpSpPr>
          <p:grpSp>
            <p:nvGrpSpPr>
              <p:cNvPr id="35" name="กลุ่ม 33"/>
              <p:cNvGrpSpPr/>
              <p:nvPr/>
            </p:nvGrpSpPr>
            <p:grpSpPr>
              <a:xfrm>
                <a:off x="4914777" y="2958337"/>
                <a:ext cx="470238" cy="470238"/>
                <a:chOff x="5339261" y="3085437"/>
                <a:chExt cx="470238" cy="470238"/>
              </a:xfrm>
            </p:grpSpPr>
            <p:sp>
              <p:nvSpPr>
                <p:cNvPr id="37" name="Oval 738">
                  <a:extLst>
                    <a:ext uri="{FF2B5EF4-FFF2-40B4-BE49-F238E27FC236}">
                      <a16:creationId xmlns:a16="http://schemas.microsoft.com/office/drawing/2014/main" id="{F5A7CD10-7C51-444A-8A5B-A52CA395795C}"/>
                    </a:ext>
                  </a:extLst>
                </p:cNvPr>
                <p:cNvSpPr/>
                <p:nvPr/>
              </p:nvSpPr>
              <p:spPr>
                <a:xfrm>
                  <a:off x="5339261" y="3085437"/>
                  <a:ext cx="470238" cy="470238"/>
                </a:xfrm>
                <a:prstGeom prst="ellipse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38" name="TextBox 741">
                  <a:extLst>
                    <a:ext uri="{FF2B5EF4-FFF2-40B4-BE49-F238E27FC236}">
                      <a16:creationId xmlns:a16="http://schemas.microsoft.com/office/drawing/2014/main" id="{7F0B688D-A742-43E8-B63E-795E852D0734}"/>
                    </a:ext>
                  </a:extLst>
                </p:cNvPr>
                <p:cNvSpPr txBox="1"/>
                <p:nvPr/>
              </p:nvSpPr>
              <p:spPr>
                <a:xfrm>
                  <a:off x="5367699" y="3135890"/>
                  <a:ext cx="40967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th-TH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2400" b="1" kern="0" dirty="0">
                      <a:solidFill>
                        <a:prstClr val="white"/>
                      </a:solidFill>
                      <a:latin typeface="Arial"/>
                      <a:ea typeface="Arial Unicode MS"/>
                      <a:cs typeface="Arial" pitchFamily="34" charset="0"/>
                    </a:rPr>
                    <a:t>3</a:t>
                  </a:r>
                  <a:r>
                    <a:rPr kumimoji="0" lang="en-US" altLang="ko-K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  <a:cs typeface="Arial" pitchFamily="34" charset="0"/>
                    </a:rPr>
                    <a:t>.</a:t>
                  </a:r>
                  <a:endPara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sp>
            <p:nvSpPr>
              <p:cNvPr id="36" name="สี่เหลี่ยมผืนผ้า 34"/>
              <p:cNvSpPr/>
              <p:nvPr/>
            </p:nvSpPr>
            <p:spPr>
              <a:xfrm>
                <a:off x="5529524" y="2947624"/>
                <a:ext cx="759389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ความเร่งคงที่ </a:t>
                </a:r>
                <a:r>
                  <a:rPr lang="en-US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       </a:t>
                </a:r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คือ การเคลื่อนที่ของวัตถุที่มีการเปลี่ยนความเร็ว</a:t>
                </a:r>
                <a:r>
                  <a:rPr lang="th-TH" sz="2600" b="1" dirty="0" err="1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อย่างสมํ่า</a:t>
                </a:r>
                <a:r>
                  <a:rPr lang="th-TH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เสมอ จะได้ว่า</a:t>
                </a:r>
              </a:p>
            </p:txBody>
          </p:sp>
        </p:grp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068960"/>
              <a:ext cx="381542" cy="506638"/>
            </a:xfrm>
            <a:prstGeom prst="rect">
              <a:avLst/>
            </a:prstGeom>
          </p:spPr>
        </p:pic>
      </p:grpSp>
      <p:grpSp>
        <p:nvGrpSpPr>
          <p:cNvPr id="41" name="Group 50"/>
          <p:cNvGrpSpPr/>
          <p:nvPr/>
        </p:nvGrpSpPr>
        <p:grpSpPr>
          <a:xfrm>
            <a:off x="1154565" y="4220741"/>
            <a:ext cx="7058309" cy="1080301"/>
            <a:chOff x="1161223" y="4714151"/>
            <a:chExt cx="7058309" cy="1080301"/>
          </a:xfrm>
        </p:grpSpPr>
        <p:sp>
          <p:nvSpPr>
            <p:cNvPr id="42" name="สี่เหลี่ยมผืนผ้ามุมมน 60"/>
            <p:cNvSpPr/>
            <p:nvPr/>
          </p:nvSpPr>
          <p:spPr>
            <a:xfrm>
              <a:off x="1161223" y="4714151"/>
              <a:ext cx="7058309" cy="1080301"/>
            </a:xfrm>
            <a:prstGeom prst="roundRect">
              <a:avLst>
                <a:gd name="adj" fmla="val 17393"/>
              </a:avLst>
            </a:prstGeom>
            <a:solidFill>
              <a:srgbClr val="FEC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8453" y="4889435"/>
              <a:ext cx="6735614" cy="76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</p:spPr>
      </p:pic>
      <p:grpSp>
        <p:nvGrpSpPr>
          <p:cNvPr id="15" name="กลุ่ม 32"/>
          <p:cNvGrpSpPr/>
          <p:nvPr/>
        </p:nvGrpSpPr>
        <p:grpSpPr>
          <a:xfrm>
            <a:off x="576517" y="1988840"/>
            <a:ext cx="8088169" cy="523220"/>
            <a:chOff x="4914777" y="2947624"/>
            <a:chExt cx="8088169" cy="523220"/>
          </a:xfrm>
        </p:grpSpPr>
        <p:grpSp>
          <p:nvGrpSpPr>
            <p:cNvPr id="1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8" name="สี่เหลี่ยมผืนผ้า 34"/>
            <p:cNvSpPr/>
            <p:nvPr/>
          </p:nvSpPr>
          <p:spPr>
            <a:xfrm>
              <a:off x="5529525" y="2947624"/>
              <a:ext cx="7473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กราฟความสัมพันธ์ระหว่าง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s-t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1176804" y="2473732"/>
            <a:ext cx="359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1.1  การกระจัด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s)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คงที่ จะได้ว่า</a:t>
            </a:r>
          </a:p>
        </p:txBody>
      </p:sp>
      <p:grpSp>
        <p:nvGrpSpPr>
          <p:cNvPr id="21" name="Group 50"/>
          <p:cNvGrpSpPr/>
          <p:nvPr/>
        </p:nvGrpSpPr>
        <p:grpSpPr>
          <a:xfrm>
            <a:off x="1691680" y="3010454"/>
            <a:ext cx="5616624" cy="1210634"/>
            <a:chOff x="1853612" y="4498127"/>
            <a:chExt cx="5616624" cy="1210634"/>
          </a:xfrm>
        </p:grpSpPr>
        <p:sp>
          <p:nvSpPr>
            <p:cNvPr id="22" name="สี่เหลี่ยมผืนผ้ามุมมน 60"/>
            <p:cNvSpPr/>
            <p:nvPr/>
          </p:nvSpPr>
          <p:spPr>
            <a:xfrm>
              <a:off x="1853612" y="4498127"/>
              <a:ext cx="5616624" cy="1165389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7906" y="4591483"/>
              <a:ext cx="4982702" cy="111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30"/>
          <p:cNvGrpSpPr/>
          <p:nvPr/>
        </p:nvGrpSpPr>
        <p:grpSpPr>
          <a:xfrm>
            <a:off x="1928904" y="4335909"/>
            <a:ext cx="3380471" cy="1901403"/>
            <a:chOff x="1839600" y="4209164"/>
            <a:chExt cx="3380471" cy="1901403"/>
          </a:xfrm>
        </p:grpSpPr>
        <p:sp>
          <p:nvSpPr>
            <p:cNvPr id="25" name="สี่เหลี่ยมผืนผ้ามุมมน 60"/>
            <p:cNvSpPr/>
            <p:nvPr/>
          </p:nvSpPr>
          <p:spPr>
            <a:xfrm>
              <a:off x="1839600" y="4209164"/>
              <a:ext cx="3380471" cy="1901403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0408" y="4229369"/>
              <a:ext cx="3249778" cy="18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33"/>
          <p:cNvSpPr/>
          <p:nvPr/>
        </p:nvSpPr>
        <p:spPr>
          <a:xfrm>
            <a:off x="2767673" y="6210697"/>
            <a:ext cx="1673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การกระจัด (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s)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5512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76804" y="476672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1.2  การกระจัด (</a:t>
            </a:r>
            <a:r>
              <a:rPr lang="en-US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s) 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เพิ่มขึ้น</a:t>
            </a:r>
            <a:r>
              <a:rPr lang="th-TH" b="1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อย่างสมํ่า</a:t>
            </a:r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 จะได้ว่า</a:t>
            </a:r>
          </a:p>
        </p:txBody>
      </p:sp>
      <p:grpSp>
        <p:nvGrpSpPr>
          <p:cNvPr id="17" name="Group 50"/>
          <p:cNvGrpSpPr/>
          <p:nvPr/>
        </p:nvGrpSpPr>
        <p:grpSpPr>
          <a:xfrm>
            <a:off x="1691680" y="1124744"/>
            <a:ext cx="5328592" cy="1354650"/>
            <a:chOff x="1853612" y="4498127"/>
            <a:chExt cx="5328592" cy="1354650"/>
          </a:xfrm>
        </p:grpSpPr>
        <p:sp>
          <p:nvSpPr>
            <p:cNvPr id="18" name="สี่เหลี่ยมผืนผ้ามุมมน 60"/>
            <p:cNvSpPr/>
            <p:nvPr/>
          </p:nvSpPr>
          <p:spPr>
            <a:xfrm>
              <a:off x="1853612" y="4498127"/>
              <a:ext cx="5328592" cy="1354650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6619" y="4579255"/>
              <a:ext cx="4745276" cy="120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30"/>
          <p:cNvGrpSpPr/>
          <p:nvPr/>
        </p:nvGrpSpPr>
        <p:grpSpPr>
          <a:xfrm>
            <a:off x="2182491" y="2780928"/>
            <a:ext cx="4189709" cy="2448272"/>
            <a:chOff x="1547663" y="4209164"/>
            <a:chExt cx="4189709" cy="2448272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547663" y="4209164"/>
              <a:ext cx="4189709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5969" y="4353180"/>
              <a:ext cx="3698376" cy="209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33"/>
          <p:cNvSpPr/>
          <p:nvPr/>
        </p:nvSpPr>
        <p:spPr>
          <a:xfrm>
            <a:off x="2830558" y="5428817"/>
            <a:ext cx="3050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การกระจัด (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s)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เพิ่มขึ้น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อย่างสมํ่า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เสมอ</a:t>
            </a:r>
          </a:p>
        </p:txBody>
      </p:sp>
    </p:spTree>
    <p:extLst>
      <p:ext uri="{BB962C8B-B14F-4D97-AF65-F5344CB8AC3E}">
        <p14:creationId xmlns:p14="http://schemas.microsoft.com/office/powerpoint/2010/main" val="1250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21577</TotalTime>
  <Words>1030</Words>
  <Application>Microsoft Office PowerPoint</Application>
  <PresentationFormat>นำเสนอทางหน้าจอ (4:3)</PresentationFormat>
  <Paragraphs>157</Paragraphs>
  <Slides>32</Slides>
  <Notes>32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7" baseType="lpstr"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จิตวัฒนาสัน เกษามา</cp:lastModifiedBy>
  <cp:revision>1742</cp:revision>
  <cp:lastPrinted>2013-12-18T04:28:54Z</cp:lastPrinted>
  <dcterms:created xsi:type="dcterms:W3CDTF">2013-09-10T05:06:28Z</dcterms:created>
  <dcterms:modified xsi:type="dcterms:W3CDTF">2024-04-23T02:22:09Z</dcterms:modified>
</cp:coreProperties>
</file>