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80" r:id="rId2"/>
    <p:sldId id="498" r:id="rId3"/>
    <p:sldId id="515" r:id="rId4"/>
    <p:sldId id="499" r:id="rId5"/>
    <p:sldId id="500" r:id="rId6"/>
    <p:sldId id="519" r:id="rId7"/>
    <p:sldId id="501" r:id="rId8"/>
    <p:sldId id="502" r:id="rId9"/>
    <p:sldId id="503" r:id="rId10"/>
    <p:sldId id="521" r:id="rId11"/>
    <p:sldId id="520" r:id="rId12"/>
    <p:sldId id="522" r:id="rId13"/>
    <p:sldId id="523" r:id="rId14"/>
    <p:sldId id="524" r:id="rId15"/>
    <p:sldId id="525" r:id="rId16"/>
    <p:sldId id="526" r:id="rId17"/>
    <p:sldId id="504" r:id="rId18"/>
    <p:sldId id="508" r:id="rId19"/>
    <p:sldId id="509" r:id="rId20"/>
    <p:sldId id="527" r:id="rId21"/>
    <p:sldId id="510" r:id="rId22"/>
    <p:sldId id="511" r:id="rId23"/>
    <p:sldId id="528" r:id="rId24"/>
  </p:sldIdLst>
  <p:sldSz cx="9144000" cy="6858000" type="screen4x3"/>
  <p:notesSz cx="10236200" cy="7099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9A2"/>
    <a:srgbClr val="F1B241"/>
    <a:srgbClr val="D4DDBF"/>
    <a:srgbClr val="CC0099"/>
    <a:srgbClr val="FFCCFF"/>
    <a:srgbClr val="FD7FE2"/>
    <a:srgbClr val="F6CE86"/>
    <a:srgbClr val="B1D0F5"/>
    <a:srgbClr val="FEC6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77751" autoAdjust="0"/>
  </p:normalViewPr>
  <p:slideViewPr>
    <p:cSldViewPr>
      <p:cViewPr varScale="1">
        <p:scale>
          <a:sx n="85" d="100"/>
          <a:sy n="85" d="100"/>
        </p:scale>
        <p:origin x="1685" y="62"/>
      </p:cViewPr>
      <p:guideLst>
        <p:guide orient="horz" pos="2069"/>
        <p:guide pos="2925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08F9F69-5906-4296-A45C-6086FAFB5D67}" type="datetimeFigureOut">
              <a:rPr lang="en-US"/>
              <a:pPr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E68269-F950-4A5E-A3C7-139ACD06C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EDBCC5A-BEA2-4542-9952-57A0112F01C0}" type="datetimeFigureOut">
              <a:rPr lang="th-TH"/>
              <a:pPr/>
              <a:t>23/04/67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th-TH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8325" cy="3195638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7063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6F6251-91AB-4103-9F45-B64002FCBA3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3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Cordia New" pitchFamily="34" charset="-34"/>
            </a:endParaRPr>
          </a:p>
        </p:txBody>
      </p:sp>
      <p:sp>
        <p:nvSpPr>
          <p:cNvPr id="185348" name="ตัวยึดวันที่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5212679-2CB9-40FC-BDBE-5644869A727E}" type="datetime1">
              <a:rPr lang="th-TH" sz="1300"/>
              <a:pPr/>
              <a:t>23/04/67</a:t>
            </a:fld>
            <a:endParaRPr lang="th-TH" sz="1300"/>
          </a:p>
        </p:txBody>
      </p:sp>
      <p:sp>
        <p:nvSpPr>
          <p:cNvPr id="185349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5BD894F-AA85-47DB-8258-1FF41DA3448F}" type="slidenum">
              <a:rPr lang="th-TH" sz="1300"/>
              <a:pPr/>
              <a:t>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89565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41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41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41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41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41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41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41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1372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242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24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2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17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179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727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9875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4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6B2-5D29-4902-A5D8-101D42417C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E804-84CC-4C08-972E-7FB3F299B9D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0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66AA-C5D2-438A-989D-3A928B6621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7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5126-524D-49F2-87CC-CC10277E47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4FE0E-3F1D-4BD4-82A8-177430B62F1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5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4D35-2E20-4E8A-9A6D-9123FB829E3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3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2730-C1F7-4FCA-9BC4-DCA0346D9C8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5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5B14-6E1C-4880-B216-C0682FC88D7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3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C347-C6C0-4FA8-9956-9F4F72AE09C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0752-48B7-4579-9332-603BDBA861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CBA2-8A5E-4267-9C2A-5F0B9EBB9BA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7B5DF8-0625-4964-A9F8-0151CBD39D9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powerpoint-00.pptx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0.png"/><Relationship Id="rId7" Type="http://schemas.openxmlformats.org/officeDocument/2006/relationships/hyperlink" Target="powerpoint-00.pptx" TargetMode="Externa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3.png"/><Relationship Id="rId5" Type="http://schemas.openxmlformats.org/officeDocument/2006/relationships/image" Target="../media/image6.pn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2.png"/><Relationship Id="rId10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41.png"/><Relationship Id="rId4" Type="http://schemas.openxmlformats.org/officeDocument/2006/relationships/image" Target="../media/image6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6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5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91" y="6237312"/>
            <a:ext cx="586057" cy="548862"/>
          </a:xfrm>
          <a:prstGeom prst="rect">
            <a:avLst/>
          </a:prstGeom>
        </p:spPr>
      </p:pic>
      <p:pic>
        <p:nvPicPr>
          <p:cNvPr id="6" name="รูปภาพ 5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729095" cy="682822"/>
          </a:xfrm>
          <a:prstGeom prst="rect">
            <a:avLst/>
          </a:prstGeom>
        </p:spPr>
      </p:pic>
      <p:grpSp>
        <p:nvGrpSpPr>
          <p:cNvPr id="7" name="กลุ่ม 7"/>
          <p:cNvGrpSpPr/>
          <p:nvPr/>
        </p:nvGrpSpPr>
        <p:grpSpPr>
          <a:xfrm>
            <a:off x="0" y="0"/>
            <a:ext cx="9144000" cy="6858000"/>
            <a:chOff x="1612" y="0"/>
            <a:chExt cx="9144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B19896-977B-429C-A2B4-BA2A33DE2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" y="0"/>
              <a:ext cx="9144000" cy="6858000"/>
            </a:xfrm>
            <a:prstGeom prst="rect">
              <a:avLst/>
            </a:prstGeom>
          </p:spPr>
        </p:pic>
        <p:sp>
          <p:nvSpPr>
            <p:cNvPr id="9" name="ตัวแทนหมายเลขสไลด์ 15">
              <a:extLst>
                <a:ext uri="{FF2B5EF4-FFF2-40B4-BE49-F238E27FC236}">
                  <a16:creationId xmlns:a16="http://schemas.microsoft.com/office/drawing/2014/main" id="{99C975CD-EA88-439D-9574-1DA450BD89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99592" y="332656"/>
              <a:ext cx="1053363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pPr algn="ctr"/>
              <a:r>
                <a:rPr lang="th-TH" sz="13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10" name="ตัวแทนหมายเลขสไลด์ 15">
              <a:extLst>
                <a:ext uri="{FF2B5EF4-FFF2-40B4-BE49-F238E27FC236}">
                  <a16:creationId xmlns:a16="http://schemas.microsoft.com/office/drawing/2014/main" id="{C1197FF0-FE9D-459B-9414-89FA0062BF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93292" y="1772816"/>
              <a:ext cx="4439692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th-TH" sz="9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ความเค้นและความเครียด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50"/>
          <p:cNvGrpSpPr/>
          <p:nvPr/>
        </p:nvGrpSpPr>
        <p:grpSpPr>
          <a:xfrm>
            <a:off x="611560" y="4543425"/>
            <a:ext cx="5898291" cy="1618974"/>
            <a:chOff x="1283913" y="4350762"/>
            <a:chExt cx="5898291" cy="1618974"/>
          </a:xfrm>
        </p:grpSpPr>
        <p:sp>
          <p:nvSpPr>
            <p:cNvPr id="28" name="สี่เหลี่ยมผืนผ้ามุมมน 60"/>
            <p:cNvSpPr/>
            <p:nvPr/>
          </p:nvSpPr>
          <p:spPr>
            <a:xfrm>
              <a:off x="1283913" y="4373275"/>
              <a:ext cx="5898291" cy="1596461"/>
            </a:xfrm>
            <a:prstGeom prst="roundRect">
              <a:avLst>
                <a:gd name="adj" fmla="val 13719"/>
              </a:avLst>
            </a:prstGeom>
            <a:solidFill>
              <a:srgbClr val="B1D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55921" y="4350762"/>
              <a:ext cx="5674514" cy="153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4" y="260648"/>
            <a:ext cx="8432756" cy="1400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กลุ่ม 6"/>
          <p:cNvGrpSpPr/>
          <p:nvPr/>
        </p:nvGrpSpPr>
        <p:grpSpPr>
          <a:xfrm>
            <a:off x="367735" y="2080273"/>
            <a:ext cx="5575753" cy="1471570"/>
            <a:chOff x="323528" y="1883101"/>
            <a:chExt cx="5575753" cy="1471570"/>
          </a:xfrm>
        </p:grpSpPr>
        <p:sp>
          <p:nvSpPr>
            <p:cNvPr id="17" name="Rectangle 3"/>
            <p:cNvSpPr/>
            <p:nvPr/>
          </p:nvSpPr>
          <p:spPr>
            <a:xfrm>
              <a:off x="323528" y="1969676"/>
              <a:ext cx="557575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       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ความเครียดดึง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Tensile Strain)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หรือ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 </a:t>
              </a:r>
            </a:p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เป็นความเครียดที่เกิดขึ้นเมื่อวัตถุอยู่ภายใต้แรงดึง</a:t>
              </a:r>
            </a:p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ทำให้วัตถุยืดออกเท่ากับ </a:t>
              </a:r>
            </a:p>
          </p:txBody>
        </p: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177" y="1883101"/>
              <a:ext cx="609600" cy="593344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961" y="2854012"/>
              <a:ext cx="335578" cy="469810"/>
            </a:xfrm>
            <a:prstGeom prst="rect">
              <a:avLst/>
            </a:prstGeom>
          </p:spPr>
        </p:pic>
      </p:grpSp>
      <p:grpSp>
        <p:nvGrpSpPr>
          <p:cNvPr id="23" name="Group 30"/>
          <p:cNvGrpSpPr/>
          <p:nvPr/>
        </p:nvGrpSpPr>
        <p:grpSpPr>
          <a:xfrm>
            <a:off x="5786578" y="1888595"/>
            <a:ext cx="2988967" cy="2279170"/>
            <a:chOff x="2151134" y="4209164"/>
            <a:chExt cx="2988967" cy="2279170"/>
          </a:xfrm>
        </p:grpSpPr>
        <p:sp>
          <p:nvSpPr>
            <p:cNvPr id="24" name="สี่เหลี่ยมผืนผ้ามุมมน 60"/>
            <p:cNvSpPr/>
            <p:nvPr/>
          </p:nvSpPr>
          <p:spPr>
            <a:xfrm>
              <a:off x="2232700" y="4209164"/>
              <a:ext cx="2907401" cy="2279170"/>
            </a:xfrm>
            <a:prstGeom prst="roundRect">
              <a:avLst>
                <a:gd name="adj" fmla="val 403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1134" y="4314502"/>
              <a:ext cx="2888046" cy="2173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tangle 33"/>
          <p:cNvSpPr/>
          <p:nvPr/>
        </p:nvSpPr>
        <p:spPr>
          <a:xfrm>
            <a:off x="6862824" y="4343370"/>
            <a:ext cx="135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ความเครียดดึง</a:t>
            </a:r>
          </a:p>
        </p:txBody>
      </p:sp>
    </p:spTree>
    <p:extLst>
      <p:ext uri="{BB962C8B-B14F-4D97-AF65-F5344CB8AC3E}">
        <p14:creationId xmlns:p14="http://schemas.microsoft.com/office/powerpoint/2010/main" val="378334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5" y="247057"/>
            <a:ext cx="8432756" cy="1400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กลุ่ม 5"/>
          <p:cNvGrpSpPr/>
          <p:nvPr/>
        </p:nvGrpSpPr>
        <p:grpSpPr>
          <a:xfrm>
            <a:off x="367735" y="1981213"/>
            <a:ext cx="5575753" cy="1570630"/>
            <a:chOff x="367735" y="1981213"/>
            <a:chExt cx="5575753" cy="1570630"/>
          </a:xfrm>
        </p:grpSpPr>
        <p:grpSp>
          <p:nvGrpSpPr>
            <p:cNvPr id="28" name="กลุ่ม 27"/>
            <p:cNvGrpSpPr/>
            <p:nvPr/>
          </p:nvGrpSpPr>
          <p:grpSpPr>
            <a:xfrm>
              <a:off x="367735" y="2166848"/>
              <a:ext cx="5575753" cy="1384995"/>
              <a:chOff x="323528" y="1969676"/>
              <a:chExt cx="5575753" cy="1384995"/>
            </a:xfrm>
          </p:grpSpPr>
          <p:sp>
            <p:nvSpPr>
              <p:cNvPr id="29" name="Rectangle 3"/>
              <p:cNvSpPr/>
              <p:nvPr/>
            </p:nvSpPr>
            <p:spPr>
              <a:xfrm>
                <a:off x="323528" y="1969676"/>
                <a:ext cx="5575753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       ความเครียดอัด (</a:t>
                </a:r>
                <a:r>
                  <a:rPr lang="en-US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Compressive Strain)  </a:t>
                </a:r>
                <a:r>
                  <a:rPr lang="th-TH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    </a:t>
                </a:r>
              </a:p>
              <a:p>
                <a:r>
                  <a:rPr lang="th-TH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เป็นความเครียดที่เกิดขึ้นเมื่อวัตถุอยู่ภายใต้</a:t>
                </a:r>
              </a:p>
              <a:p>
                <a:r>
                  <a:rPr lang="th-TH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แรงอัด ทำให้วัตถุหดลงเท่ากับ  </a:t>
                </a:r>
              </a:p>
            </p:txBody>
          </p:sp>
          <p:pic>
            <p:nvPicPr>
              <p:cNvPr id="31" name="รูปภาพ 3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6151" y="2799780"/>
                <a:ext cx="335578" cy="469810"/>
              </a:xfrm>
              <a:prstGeom prst="rect">
                <a:avLst/>
              </a:prstGeom>
            </p:spPr>
          </p:pic>
        </p:grp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754" y="1981213"/>
              <a:ext cx="514350" cy="721750"/>
            </a:xfrm>
            <a:prstGeom prst="rect">
              <a:avLst/>
            </a:prstGeom>
          </p:spPr>
        </p:pic>
      </p:grpSp>
      <p:grpSp>
        <p:nvGrpSpPr>
          <p:cNvPr id="32" name="Group 50"/>
          <p:cNvGrpSpPr/>
          <p:nvPr/>
        </p:nvGrpSpPr>
        <p:grpSpPr>
          <a:xfrm>
            <a:off x="507885" y="4565938"/>
            <a:ext cx="6255279" cy="1599366"/>
            <a:chOff x="1180238" y="4373275"/>
            <a:chExt cx="6255279" cy="1599366"/>
          </a:xfrm>
        </p:grpSpPr>
        <p:sp>
          <p:nvSpPr>
            <p:cNvPr id="33" name="สี่เหลี่ยมผืนผ้ามุมมน 60"/>
            <p:cNvSpPr/>
            <p:nvPr/>
          </p:nvSpPr>
          <p:spPr>
            <a:xfrm>
              <a:off x="1180239" y="4373275"/>
              <a:ext cx="6255278" cy="1596461"/>
            </a:xfrm>
            <a:prstGeom prst="roundRect">
              <a:avLst>
                <a:gd name="adj" fmla="val 13719"/>
              </a:avLst>
            </a:prstGeom>
            <a:solidFill>
              <a:srgbClr val="B1D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0238" y="4421677"/>
              <a:ext cx="6025880" cy="1550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30"/>
          <p:cNvGrpSpPr/>
          <p:nvPr/>
        </p:nvGrpSpPr>
        <p:grpSpPr>
          <a:xfrm>
            <a:off x="5786578" y="1888595"/>
            <a:ext cx="2988967" cy="2279170"/>
            <a:chOff x="2151134" y="4209164"/>
            <a:chExt cx="2988967" cy="2279170"/>
          </a:xfrm>
        </p:grpSpPr>
        <p:sp>
          <p:nvSpPr>
            <p:cNvPr id="36" name="สี่เหลี่ยมผืนผ้ามุมมน 60"/>
            <p:cNvSpPr/>
            <p:nvPr/>
          </p:nvSpPr>
          <p:spPr>
            <a:xfrm>
              <a:off x="2232700" y="4209164"/>
              <a:ext cx="2907401" cy="2279170"/>
            </a:xfrm>
            <a:prstGeom prst="roundRect">
              <a:avLst>
                <a:gd name="adj" fmla="val 403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1134" y="4332120"/>
              <a:ext cx="2888046" cy="213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Rectangle 33"/>
          <p:cNvSpPr/>
          <p:nvPr/>
        </p:nvSpPr>
        <p:spPr>
          <a:xfrm>
            <a:off x="6862824" y="4343370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ความเครียดอัด</a:t>
            </a:r>
          </a:p>
        </p:txBody>
      </p:sp>
    </p:spTree>
    <p:extLst>
      <p:ext uri="{BB962C8B-B14F-4D97-AF65-F5344CB8AC3E}">
        <p14:creationId xmlns:p14="http://schemas.microsoft.com/office/powerpoint/2010/main" val="34909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4" y="332656"/>
            <a:ext cx="8432756" cy="1400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กลุ่ม 5"/>
          <p:cNvGrpSpPr/>
          <p:nvPr/>
        </p:nvGrpSpPr>
        <p:grpSpPr>
          <a:xfrm>
            <a:off x="445095" y="2060848"/>
            <a:ext cx="8225837" cy="1431130"/>
            <a:chOff x="445095" y="2141886"/>
            <a:chExt cx="8225837" cy="1431130"/>
          </a:xfrm>
        </p:grpSpPr>
        <p:sp>
          <p:nvSpPr>
            <p:cNvPr id="18" name="Rectangle 3"/>
            <p:cNvSpPr/>
            <p:nvPr/>
          </p:nvSpPr>
          <p:spPr>
            <a:xfrm>
              <a:off x="445095" y="2188021"/>
              <a:ext cx="822583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b="1" dirty="0">
                  <a:solidFill>
                    <a:srgbClr val="FF000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ความเครียดเฉือน (</a:t>
              </a:r>
              <a:r>
                <a:rPr lang="en-US" b="1" dirty="0">
                  <a:solidFill>
                    <a:srgbClr val="FF000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Shear Strain)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หรือ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 เป็นความเครียดที่เกิดขึ้นเมื่อวัตถุอยู่ภายใต้แรงเฉือน โดยแรงเฉือนที่มากระทำกับท่อนวัตถุทำให้ขนาดวัตถุเปลี่ยนแปลงไปเป็นมุม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2141886"/>
              <a:ext cx="376894" cy="495026"/>
            </a:xfrm>
            <a:prstGeom prst="rect">
              <a:avLst/>
            </a:prstGeom>
          </p:spPr>
        </p:pic>
        <p:pic>
          <p:nvPicPr>
            <p:cNvPr id="28" name="รูปภาพ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2996952"/>
              <a:ext cx="376894" cy="495026"/>
            </a:xfrm>
            <a:prstGeom prst="rect">
              <a:avLst/>
            </a:prstGeom>
          </p:spPr>
        </p:pic>
      </p:grpSp>
      <p:grpSp>
        <p:nvGrpSpPr>
          <p:cNvPr id="29" name="Group 30"/>
          <p:cNvGrpSpPr/>
          <p:nvPr/>
        </p:nvGrpSpPr>
        <p:grpSpPr>
          <a:xfrm>
            <a:off x="2110483" y="3573016"/>
            <a:ext cx="4189709" cy="2448272"/>
            <a:chOff x="1547663" y="4209164"/>
            <a:chExt cx="4189709" cy="2448272"/>
          </a:xfrm>
        </p:grpSpPr>
        <p:sp>
          <p:nvSpPr>
            <p:cNvPr id="30" name="สี่เหลี่ยมผืนผ้ามุมมน 60"/>
            <p:cNvSpPr/>
            <p:nvPr/>
          </p:nvSpPr>
          <p:spPr>
            <a:xfrm>
              <a:off x="1547663" y="4209164"/>
              <a:ext cx="4189709" cy="2448272"/>
            </a:xfrm>
            <a:prstGeom prst="roundRect">
              <a:avLst>
                <a:gd name="adj" fmla="val 403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9533" y="4266645"/>
              <a:ext cx="3571248" cy="2269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Rectangle 33"/>
          <p:cNvSpPr/>
          <p:nvPr/>
        </p:nvSpPr>
        <p:spPr>
          <a:xfrm>
            <a:off x="3435990" y="6053226"/>
            <a:ext cx="156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ความเครียดเฉือน</a:t>
            </a:r>
          </a:p>
        </p:txBody>
      </p:sp>
    </p:spTree>
    <p:extLst>
      <p:ext uri="{BB962C8B-B14F-4D97-AF65-F5344CB8AC3E}">
        <p14:creationId xmlns:p14="http://schemas.microsoft.com/office/powerpoint/2010/main" val="90585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50"/>
          <p:cNvGrpSpPr/>
          <p:nvPr/>
        </p:nvGrpSpPr>
        <p:grpSpPr>
          <a:xfrm>
            <a:off x="1246672" y="836712"/>
            <a:ext cx="6681390" cy="1444659"/>
            <a:chOff x="1133532" y="4373275"/>
            <a:chExt cx="6681390" cy="1444659"/>
          </a:xfrm>
        </p:grpSpPr>
        <p:sp>
          <p:nvSpPr>
            <p:cNvPr id="21" name="สี่เหลี่ยมผืนผ้ามุมมน 60"/>
            <p:cNvSpPr/>
            <p:nvPr/>
          </p:nvSpPr>
          <p:spPr>
            <a:xfrm>
              <a:off x="1133532" y="4373275"/>
              <a:ext cx="6681390" cy="1444659"/>
            </a:xfrm>
            <a:prstGeom prst="roundRect">
              <a:avLst>
                <a:gd name="adj" fmla="val 13719"/>
              </a:avLst>
            </a:prstGeom>
            <a:solidFill>
              <a:srgbClr val="B1D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2780" y="4495562"/>
              <a:ext cx="6632142" cy="1242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50"/>
          <p:cNvGrpSpPr/>
          <p:nvPr/>
        </p:nvGrpSpPr>
        <p:grpSpPr>
          <a:xfrm>
            <a:off x="972096" y="2602789"/>
            <a:ext cx="7488832" cy="2194363"/>
            <a:chOff x="958466" y="4860066"/>
            <a:chExt cx="7488832" cy="2194363"/>
          </a:xfrm>
        </p:grpSpPr>
        <p:sp>
          <p:nvSpPr>
            <p:cNvPr id="17" name="สี่เหลี่ยมผืนผ้ามุมมน 60"/>
            <p:cNvSpPr/>
            <p:nvPr/>
          </p:nvSpPr>
          <p:spPr>
            <a:xfrm>
              <a:off x="958466" y="4860066"/>
              <a:ext cx="7488832" cy="2194363"/>
            </a:xfrm>
            <a:prstGeom prst="roundRect">
              <a:avLst>
                <a:gd name="adj" fmla="val 11073"/>
              </a:avLst>
            </a:prstGeom>
            <a:solidFill>
              <a:srgbClr val="D4D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2824" y="5122441"/>
              <a:ext cx="7206600" cy="1745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594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4" y="332656"/>
            <a:ext cx="8432756" cy="1400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3"/>
          <p:cNvSpPr/>
          <p:nvPr/>
        </p:nvSpPr>
        <p:spPr>
          <a:xfrm>
            <a:off x="445095" y="1916832"/>
            <a:ext cx="82258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ความสัมพันธ์ระหว่างความเค้นกับความเครียดนั้นหาได้จากการทดสอบแรงดึง (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Tensile Test)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สามารถเขียนกราฟแสดงความสัมพันธ์ระหว่างความเค้นกับความเครียดได้</a:t>
            </a:r>
          </a:p>
        </p:txBody>
      </p:sp>
      <p:grpSp>
        <p:nvGrpSpPr>
          <p:cNvPr id="27" name="Group 30"/>
          <p:cNvGrpSpPr/>
          <p:nvPr/>
        </p:nvGrpSpPr>
        <p:grpSpPr>
          <a:xfrm>
            <a:off x="1043608" y="3429000"/>
            <a:ext cx="6264695" cy="2520280"/>
            <a:chOff x="480788" y="4209164"/>
            <a:chExt cx="6264695" cy="2520280"/>
          </a:xfrm>
        </p:grpSpPr>
        <p:sp>
          <p:nvSpPr>
            <p:cNvPr id="37" name="สี่เหลี่ยมผืนผ้ามุมมน 60"/>
            <p:cNvSpPr/>
            <p:nvPr/>
          </p:nvSpPr>
          <p:spPr>
            <a:xfrm>
              <a:off x="480788" y="4209164"/>
              <a:ext cx="6264695" cy="2448272"/>
            </a:xfrm>
            <a:prstGeom prst="roundRect">
              <a:avLst>
                <a:gd name="adj" fmla="val 403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049" y="4363986"/>
              <a:ext cx="5966216" cy="2365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3"/>
          <p:cNvSpPr/>
          <p:nvPr/>
        </p:nvSpPr>
        <p:spPr>
          <a:xfrm>
            <a:off x="2123728" y="5965249"/>
            <a:ext cx="3773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ความสัมพันธ์ระหว่างความเค้นกับความเครียด</a:t>
            </a:r>
          </a:p>
        </p:txBody>
      </p:sp>
    </p:spTree>
    <p:extLst>
      <p:ext uri="{BB962C8B-B14F-4D97-AF65-F5344CB8AC3E}">
        <p14:creationId xmlns:p14="http://schemas.microsoft.com/office/powerpoint/2010/main" val="7974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กลุ่ม 32"/>
          <p:cNvGrpSpPr/>
          <p:nvPr/>
        </p:nvGrpSpPr>
        <p:grpSpPr>
          <a:xfrm>
            <a:off x="627054" y="548680"/>
            <a:ext cx="8088169" cy="954107"/>
            <a:chOff x="4914777" y="2947624"/>
            <a:chExt cx="8088169" cy="954107"/>
          </a:xfrm>
        </p:grpSpPr>
        <p:grpSp>
          <p:nvGrpSpPr>
            <p:cNvPr id="18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20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1B2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1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1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19" name="สี่เหลี่ยมผืนผ้า 34"/>
            <p:cNvSpPr/>
            <p:nvPr/>
          </p:nvSpPr>
          <p:spPr>
            <a:xfrm>
              <a:off x="5529525" y="2947624"/>
              <a:ext cx="747342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จุด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O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ถึง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A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กราฟจะเป็นเส้นตรง ซึ่งความเค้นเป็นปฏิภาคโดยตรงกับความเครียด</a:t>
              </a:r>
            </a:p>
          </p:txBody>
        </p:sp>
      </p:grpSp>
      <p:grpSp>
        <p:nvGrpSpPr>
          <p:cNvPr id="22" name="กลุ่ม 32"/>
          <p:cNvGrpSpPr/>
          <p:nvPr/>
        </p:nvGrpSpPr>
        <p:grpSpPr>
          <a:xfrm>
            <a:off x="627054" y="1704290"/>
            <a:ext cx="8088169" cy="1384995"/>
            <a:chOff x="4914777" y="2947624"/>
            <a:chExt cx="8088169" cy="1384995"/>
          </a:xfrm>
        </p:grpSpPr>
        <p:grpSp>
          <p:nvGrpSpPr>
            <p:cNvPr id="23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25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1B2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6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2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24" name="สี่เหลี่ยมผืนผ้า 34"/>
            <p:cNvSpPr/>
            <p:nvPr/>
          </p:nvSpPr>
          <p:spPr>
            <a:xfrm>
              <a:off x="5529525" y="2947624"/>
              <a:ext cx="747342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จุด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A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เป็นจุดสุดท้ายที่กราฟจะเป็นเส้นตรง หลังจากจุดนี้ความเค้นจะไม่เป็นปฏิภาคโดยตรงกับความเครียดอีกต่อไป เรียกว่า ขีดจำกัดสัดส่วน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Proportional Limit)</a:t>
              </a:r>
            </a:p>
          </p:txBody>
        </p:sp>
      </p:grpSp>
      <p:grpSp>
        <p:nvGrpSpPr>
          <p:cNvPr id="27" name="กลุ่ม 32"/>
          <p:cNvGrpSpPr/>
          <p:nvPr/>
        </p:nvGrpSpPr>
        <p:grpSpPr>
          <a:xfrm>
            <a:off x="627054" y="3184520"/>
            <a:ext cx="8193418" cy="954107"/>
            <a:chOff x="4914777" y="2947624"/>
            <a:chExt cx="8193418" cy="954107"/>
          </a:xfrm>
        </p:grpSpPr>
        <p:grpSp>
          <p:nvGrpSpPr>
            <p:cNvPr id="28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38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1B2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9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3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37" name="สี่เหลี่ยมผืนผ้า 34"/>
            <p:cNvSpPr/>
            <p:nvPr/>
          </p:nvSpPr>
          <p:spPr>
            <a:xfrm>
              <a:off x="5529525" y="2947624"/>
              <a:ext cx="757867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จุด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B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เป็นจุดสุดท้ายที่วัตถุยืดออกแล้วจะหดกลับยาวเท่าเดิมได้อีก เรียกว่า จุดจำกัดยืดหยุ่น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(Elastic Limit)</a:t>
              </a:r>
            </a:p>
          </p:txBody>
        </p:sp>
      </p:grpSp>
      <p:grpSp>
        <p:nvGrpSpPr>
          <p:cNvPr id="40" name="กลุ่ม 32"/>
          <p:cNvGrpSpPr/>
          <p:nvPr/>
        </p:nvGrpSpPr>
        <p:grpSpPr>
          <a:xfrm>
            <a:off x="627054" y="4336648"/>
            <a:ext cx="8193418" cy="954107"/>
            <a:chOff x="4914777" y="2947624"/>
            <a:chExt cx="8193418" cy="954107"/>
          </a:xfrm>
        </p:grpSpPr>
        <p:grpSp>
          <p:nvGrpSpPr>
            <p:cNvPr id="41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43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1B2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4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4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42" name="สี่เหลี่ยมผืนผ้า 34"/>
            <p:cNvSpPr/>
            <p:nvPr/>
          </p:nvSpPr>
          <p:spPr>
            <a:xfrm>
              <a:off x="5529525" y="2947624"/>
              <a:ext cx="757867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จุด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เป็นจุดที่ความเครียดของวัตถุเพิ่มขึ้นแต่ความเค้นไม่เพิ่มขึ้นเลย เรียกว่า จุดคราก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(Yield Point)</a:t>
              </a:r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6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กลุ่ม 32"/>
          <p:cNvGrpSpPr/>
          <p:nvPr/>
        </p:nvGrpSpPr>
        <p:grpSpPr>
          <a:xfrm>
            <a:off x="627054" y="620688"/>
            <a:ext cx="8193418" cy="954107"/>
            <a:chOff x="4914777" y="2947624"/>
            <a:chExt cx="8193418" cy="954107"/>
          </a:xfrm>
        </p:grpSpPr>
        <p:grpSp>
          <p:nvGrpSpPr>
            <p:cNvPr id="17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19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1B2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5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18" name="สี่เหลี่ยมผืนผ้า 34"/>
            <p:cNvSpPr/>
            <p:nvPr/>
          </p:nvSpPr>
          <p:spPr>
            <a:xfrm>
              <a:off x="5529525" y="2947624"/>
              <a:ext cx="757867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จุด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ถึง จุด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E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เป็นการเปลี่ยนแปลงแบบพลาสติก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Plastic)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นั่นคือวัตถุจะยืดออกจากกันอย่างถาวร</a:t>
              </a:r>
            </a:p>
          </p:txBody>
        </p:sp>
      </p:grpSp>
      <p:grpSp>
        <p:nvGrpSpPr>
          <p:cNvPr id="21" name="กลุ่ม 32"/>
          <p:cNvGrpSpPr/>
          <p:nvPr/>
        </p:nvGrpSpPr>
        <p:grpSpPr>
          <a:xfrm>
            <a:off x="627054" y="1882958"/>
            <a:ext cx="8193418" cy="954107"/>
            <a:chOff x="4914777" y="2947624"/>
            <a:chExt cx="8193418" cy="954107"/>
          </a:xfrm>
        </p:grpSpPr>
        <p:grpSp>
          <p:nvGrpSpPr>
            <p:cNvPr id="22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24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1B2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5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6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23" name="สี่เหลี่ยมผืนผ้า 34"/>
            <p:cNvSpPr/>
            <p:nvPr/>
          </p:nvSpPr>
          <p:spPr>
            <a:xfrm>
              <a:off x="5529525" y="2947624"/>
              <a:ext cx="757867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จุด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D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คือ จุดที่วัตถุได้รับความเค้นมากที่สุด เรียกว่า ความแข็งแรงสูงสุด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Ultimate Strength)</a:t>
              </a:r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6" name="กลุ่ม 32"/>
          <p:cNvGrpSpPr/>
          <p:nvPr/>
        </p:nvGrpSpPr>
        <p:grpSpPr>
          <a:xfrm>
            <a:off x="627054" y="3085593"/>
            <a:ext cx="8193418" cy="954107"/>
            <a:chOff x="4914777" y="2947624"/>
            <a:chExt cx="8193418" cy="954107"/>
          </a:xfrm>
        </p:grpSpPr>
        <p:grpSp>
          <p:nvGrpSpPr>
            <p:cNvPr id="27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37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1B2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8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7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28" name="สี่เหลี่ยมผืนผ้า 34"/>
            <p:cNvSpPr/>
            <p:nvPr/>
          </p:nvSpPr>
          <p:spPr>
            <a:xfrm>
              <a:off x="5529525" y="2947624"/>
              <a:ext cx="757867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จุด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D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ถึง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E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การยืดของวัตถุที่เกิดขึ้นอย่างรวดเร็ว ซึ่งจะเกิดเฉพาะบริเวณที่จะเกิดการหัก หรือขาดออกจากกันเท่านั้น</a:t>
              </a:r>
            </a:p>
          </p:txBody>
        </p:sp>
      </p:grpSp>
      <p:grpSp>
        <p:nvGrpSpPr>
          <p:cNvPr id="39" name="กลุ่ม 32"/>
          <p:cNvGrpSpPr/>
          <p:nvPr/>
        </p:nvGrpSpPr>
        <p:grpSpPr>
          <a:xfrm>
            <a:off x="627054" y="4417436"/>
            <a:ext cx="8193418" cy="954107"/>
            <a:chOff x="4914777" y="2947624"/>
            <a:chExt cx="8193418" cy="954107"/>
          </a:xfrm>
        </p:grpSpPr>
        <p:grpSp>
          <p:nvGrpSpPr>
            <p:cNvPr id="40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42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1B2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3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8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41" name="สี่เหลี่ยมผืนผ้า 34"/>
            <p:cNvSpPr/>
            <p:nvPr/>
          </p:nvSpPr>
          <p:spPr>
            <a:xfrm>
              <a:off x="5529525" y="2947624"/>
              <a:ext cx="757867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จุด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E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เป็นจุดที่วัตถุขาดแยกออกจากกัน เรียกว่า จุดแตกหัก (</a:t>
              </a:r>
              <a:r>
                <a:rPr lang="en-US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Rupsture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Point)</a:t>
              </a:r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83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0"/>
          <p:cNvGrpSpPr/>
          <p:nvPr/>
        </p:nvGrpSpPr>
        <p:grpSpPr>
          <a:xfrm>
            <a:off x="1467107" y="3051313"/>
            <a:ext cx="6049669" cy="3116682"/>
            <a:chOff x="1480027" y="3989685"/>
            <a:chExt cx="6049669" cy="3116682"/>
          </a:xfrm>
        </p:grpSpPr>
        <p:sp>
          <p:nvSpPr>
            <p:cNvPr id="31" name="สี่เหลี่ยมผืนผ้ามุมมน 60"/>
            <p:cNvSpPr/>
            <p:nvPr/>
          </p:nvSpPr>
          <p:spPr>
            <a:xfrm>
              <a:off x="1480027" y="3989685"/>
              <a:ext cx="5990209" cy="3111085"/>
            </a:xfrm>
            <a:prstGeom prst="roundRect">
              <a:avLst>
                <a:gd name="adj" fmla="val 6371"/>
              </a:avLst>
            </a:prstGeom>
            <a:solidFill>
              <a:srgbClr val="F8D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71104" y="3989685"/>
              <a:ext cx="5958592" cy="311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2" y="312587"/>
            <a:ext cx="8401960" cy="139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3"/>
          <p:cNvSpPr/>
          <p:nvPr/>
        </p:nvSpPr>
        <p:spPr>
          <a:xfrm>
            <a:off x="445095" y="1772816"/>
            <a:ext cx="82258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ในช่วงจุด 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O-A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เป็นเส้นตรง โร</a:t>
            </a:r>
            <a:r>
              <a:rPr lang="th-TH" sz="2600" b="1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เบิร์ต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600" b="1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ฮุค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(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Robert Hooke)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ได้กล่าวไว้ว่า ความเค้นจะเป็นปฏิภาคโดยตรงกับความเครียด และจะมีค่าคงที่สำหรับวัตถุชนิดหนึ่งๆ เรียกว่า 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Young’s Modulus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หรือ 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Modulus of Elasticity (E)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ดังนั้น</a:t>
            </a:r>
          </a:p>
        </p:txBody>
      </p:sp>
    </p:spTree>
    <p:extLst>
      <p:ext uri="{BB962C8B-B14F-4D97-AF65-F5344CB8AC3E}">
        <p14:creationId xmlns:p14="http://schemas.microsoft.com/office/powerpoint/2010/main" val="277364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50"/>
          <p:cNvGrpSpPr/>
          <p:nvPr/>
        </p:nvGrpSpPr>
        <p:grpSpPr>
          <a:xfrm>
            <a:off x="1187624" y="404664"/>
            <a:ext cx="6912768" cy="2191325"/>
            <a:chOff x="966975" y="3989686"/>
            <a:chExt cx="6912768" cy="2191325"/>
          </a:xfrm>
        </p:grpSpPr>
        <p:sp>
          <p:nvSpPr>
            <p:cNvPr id="20" name="สี่เหลี่ยมผืนผ้ามุมมน 60"/>
            <p:cNvSpPr/>
            <p:nvPr/>
          </p:nvSpPr>
          <p:spPr>
            <a:xfrm>
              <a:off x="966975" y="3989686"/>
              <a:ext cx="6912768" cy="2191325"/>
            </a:xfrm>
            <a:prstGeom prst="roundRect">
              <a:avLst>
                <a:gd name="adj" fmla="val 6371"/>
              </a:avLst>
            </a:prstGeom>
            <a:solidFill>
              <a:srgbClr val="F8D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0991" y="4061693"/>
              <a:ext cx="6532350" cy="204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3"/>
          <p:cNvSpPr/>
          <p:nvPr/>
        </p:nvSpPr>
        <p:spPr>
          <a:xfrm>
            <a:off x="445095" y="2712402"/>
            <a:ext cx="82258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ในทำนองเดียวกัน ความสัมพันธ์ระหว่างความเค้นเฉือนกับความเครียดเฉือนก็สามารถเขียนเป็นสมการได้ดังนี้</a:t>
            </a:r>
          </a:p>
        </p:txBody>
      </p:sp>
      <p:grpSp>
        <p:nvGrpSpPr>
          <p:cNvPr id="23" name="Group 50"/>
          <p:cNvGrpSpPr/>
          <p:nvPr/>
        </p:nvGrpSpPr>
        <p:grpSpPr>
          <a:xfrm>
            <a:off x="921307" y="3764090"/>
            <a:ext cx="7576379" cy="2191325"/>
            <a:chOff x="700658" y="3989686"/>
            <a:chExt cx="7576379" cy="2191325"/>
          </a:xfrm>
        </p:grpSpPr>
        <p:sp>
          <p:nvSpPr>
            <p:cNvPr id="29" name="สี่เหลี่ยมผืนผ้ามุมมน 60"/>
            <p:cNvSpPr/>
            <p:nvPr/>
          </p:nvSpPr>
          <p:spPr>
            <a:xfrm>
              <a:off x="700658" y="3989686"/>
              <a:ext cx="7576379" cy="2191325"/>
            </a:xfrm>
            <a:prstGeom prst="roundRect">
              <a:avLst>
                <a:gd name="adj" fmla="val 6371"/>
              </a:avLst>
            </a:prstGeom>
            <a:solidFill>
              <a:srgbClr val="F8D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0658" y="4231066"/>
              <a:ext cx="7353016" cy="1708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02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Group 30"/>
          <p:cNvGrpSpPr/>
          <p:nvPr/>
        </p:nvGrpSpPr>
        <p:grpSpPr>
          <a:xfrm>
            <a:off x="1835696" y="836712"/>
            <a:ext cx="6557724" cy="1976153"/>
            <a:chOff x="759480" y="4238359"/>
            <a:chExt cx="6557724" cy="1976153"/>
          </a:xfrm>
        </p:grpSpPr>
        <p:sp>
          <p:nvSpPr>
            <p:cNvPr id="39" name="สี่เหลี่ยมผืนผ้ามุมมน 60"/>
            <p:cNvSpPr/>
            <p:nvPr/>
          </p:nvSpPr>
          <p:spPr>
            <a:xfrm>
              <a:off x="759480" y="4238359"/>
              <a:ext cx="6557724" cy="1976153"/>
            </a:xfrm>
            <a:prstGeom prst="roundRect">
              <a:avLst>
                <a:gd name="adj" fmla="val 11540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"/>
            <a:stretch/>
          </p:blipFill>
          <p:spPr bwMode="auto">
            <a:xfrm>
              <a:off x="975504" y="4503686"/>
              <a:ext cx="6237098" cy="135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ลูกศรขวา 3"/>
          <p:cNvSpPr/>
          <p:nvPr/>
        </p:nvSpPr>
        <p:spPr>
          <a:xfrm>
            <a:off x="683568" y="1428744"/>
            <a:ext cx="792088" cy="792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ขวา 20"/>
          <p:cNvSpPr/>
          <p:nvPr/>
        </p:nvSpPr>
        <p:spPr>
          <a:xfrm>
            <a:off x="683568" y="3684927"/>
            <a:ext cx="792088" cy="792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2" name="Group 30"/>
          <p:cNvGrpSpPr/>
          <p:nvPr/>
        </p:nvGrpSpPr>
        <p:grpSpPr>
          <a:xfrm>
            <a:off x="1835696" y="3109031"/>
            <a:ext cx="6599675" cy="1976153"/>
            <a:chOff x="759480" y="4238359"/>
            <a:chExt cx="6599675" cy="1976153"/>
          </a:xfrm>
        </p:grpSpPr>
        <p:sp>
          <p:nvSpPr>
            <p:cNvPr id="23" name="สี่เหลี่ยมผืนผ้ามุมมน 60"/>
            <p:cNvSpPr/>
            <p:nvPr/>
          </p:nvSpPr>
          <p:spPr>
            <a:xfrm>
              <a:off x="759480" y="4238359"/>
              <a:ext cx="6557724" cy="1976153"/>
            </a:xfrm>
            <a:prstGeom prst="roundRect">
              <a:avLst>
                <a:gd name="adj" fmla="val 11540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"/>
            <a:stretch/>
          </p:blipFill>
          <p:spPr bwMode="auto">
            <a:xfrm>
              <a:off x="894267" y="4524769"/>
              <a:ext cx="6464888" cy="1315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92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9" y="312521"/>
            <a:ext cx="8397462" cy="1394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Rectangle 3"/>
          <p:cNvSpPr/>
          <p:nvPr/>
        </p:nvSpPr>
        <p:spPr>
          <a:xfrm>
            <a:off x="467542" y="1988840"/>
            <a:ext cx="835292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6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ความเค้น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แรงต้านทานภายในต่อหนึ่งหน่วยพื้นที่หน้าตัดของวัตถุเนื่องจากมีแรงมากระทำ โดยแรงที่มากระทำกับวัตถุนั้นตั้งฉากกับพื้นที่หน้าตัด</a:t>
            </a:r>
          </a:p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เมื่อวัตถุอยู่ในสภาวะสมดุล แรงภายนอกที่มากระทำกับวัตถุจะมีขนาดเท่ากับแรงต้านภายในที่กระจายบนพื้นที่หน้าตัดของวัตถุนั้น</a:t>
            </a:r>
          </a:p>
        </p:txBody>
      </p:sp>
      <p:grpSp>
        <p:nvGrpSpPr>
          <p:cNvPr id="27" name="Group 30"/>
          <p:cNvGrpSpPr/>
          <p:nvPr/>
        </p:nvGrpSpPr>
        <p:grpSpPr>
          <a:xfrm>
            <a:off x="1187624" y="3924600"/>
            <a:ext cx="6624736" cy="1592632"/>
            <a:chOff x="252154" y="4497196"/>
            <a:chExt cx="6624736" cy="1592632"/>
          </a:xfrm>
        </p:grpSpPr>
        <p:sp>
          <p:nvSpPr>
            <p:cNvPr id="28" name="สี่เหลี่ยมผืนผ้ามุมมน 60"/>
            <p:cNvSpPr/>
            <p:nvPr/>
          </p:nvSpPr>
          <p:spPr>
            <a:xfrm>
              <a:off x="252154" y="4497196"/>
              <a:ext cx="6624736" cy="1592632"/>
            </a:xfrm>
            <a:prstGeom prst="roundRect">
              <a:avLst>
                <a:gd name="adj" fmla="val 954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6923" y="4656982"/>
              <a:ext cx="6276748" cy="136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ectangle 33"/>
          <p:cNvSpPr/>
          <p:nvPr/>
        </p:nvSpPr>
        <p:spPr>
          <a:xfrm>
            <a:off x="3604601" y="5621178"/>
            <a:ext cx="1595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ความเค้นของวัตถุ</a:t>
            </a:r>
          </a:p>
        </p:txBody>
      </p:sp>
    </p:spTree>
    <p:extLst>
      <p:ext uri="{BB962C8B-B14F-4D97-AF65-F5344CB8AC3E}">
        <p14:creationId xmlns:p14="http://schemas.microsoft.com/office/powerpoint/2010/main" val="13646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8758"/>
            <a:ext cx="8278510" cy="137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สี่เหลี่ยมผืนผ้า 17"/>
          <p:cNvSpPr/>
          <p:nvPr/>
        </p:nvSpPr>
        <p:spPr>
          <a:xfrm>
            <a:off x="574350" y="1916831"/>
            <a:ext cx="79208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ค่าความปลอดภัยในการออกแบบเพื่อนำไปใช้งานที่เหมาะสม ซึ่งทำให้แน่ใจว่าในการออกแบบนั้นมีความปลอดภัยสูง สามารถหาค่าความปลอดภัยได้จากสมการดังต่อไปนี้</a:t>
            </a:r>
          </a:p>
        </p:txBody>
      </p:sp>
      <p:grpSp>
        <p:nvGrpSpPr>
          <p:cNvPr id="19" name="Group 50"/>
          <p:cNvGrpSpPr/>
          <p:nvPr/>
        </p:nvGrpSpPr>
        <p:grpSpPr>
          <a:xfrm>
            <a:off x="1331640" y="3301826"/>
            <a:ext cx="6624736" cy="2719462"/>
            <a:chOff x="1280516" y="3665066"/>
            <a:chExt cx="6624736" cy="2719462"/>
          </a:xfrm>
        </p:grpSpPr>
        <p:sp>
          <p:nvSpPr>
            <p:cNvPr id="20" name="สี่เหลี่ยมผืนผ้ามุมมน 60"/>
            <p:cNvSpPr/>
            <p:nvPr/>
          </p:nvSpPr>
          <p:spPr>
            <a:xfrm>
              <a:off x="1280516" y="3665066"/>
              <a:ext cx="6624736" cy="2719462"/>
            </a:xfrm>
            <a:prstGeom prst="roundRect">
              <a:avLst>
                <a:gd name="adj" fmla="val 7140"/>
              </a:avLst>
            </a:prstGeom>
            <a:solidFill>
              <a:srgbClr val="B1D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52564" y="3864248"/>
              <a:ext cx="6480680" cy="229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30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50"/>
          <p:cNvGrpSpPr/>
          <p:nvPr/>
        </p:nvGrpSpPr>
        <p:grpSpPr>
          <a:xfrm>
            <a:off x="1187624" y="764704"/>
            <a:ext cx="6955224" cy="2592288"/>
            <a:chOff x="1075286" y="4722971"/>
            <a:chExt cx="6955224" cy="2592288"/>
          </a:xfrm>
        </p:grpSpPr>
        <p:sp>
          <p:nvSpPr>
            <p:cNvPr id="18" name="สี่เหลี่ยมผืนผ้ามุมมน 60"/>
            <p:cNvSpPr/>
            <p:nvPr/>
          </p:nvSpPr>
          <p:spPr>
            <a:xfrm>
              <a:off x="1075286" y="4722971"/>
              <a:ext cx="6840760" cy="2592288"/>
            </a:xfrm>
            <a:prstGeom prst="roundRect">
              <a:avLst>
                <a:gd name="adj" fmla="val 6258"/>
              </a:avLst>
            </a:prstGeom>
            <a:solidFill>
              <a:srgbClr val="D4D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7294" y="5011815"/>
              <a:ext cx="6883216" cy="196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181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50"/>
          <p:cNvGrpSpPr/>
          <p:nvPr/>
        </p:nvGrpSpPr>
        <p:grpSpPr>
          <a:xfrm>
            <a:off x="1547664" y="2996952"/>
            <a:ext cx="6480720" cy="3217278"/>
            <a:chOff x="339834" y="3654596"/>
            <a:chExt cx="6480720" cy="3217278"/>
          </a:xfrm>
        </p:grpSpPr>
        <p:sp>
          <p:nvSpPr>
            <p:cNvPr id="29" name="สี่เหลี่ยมผืนผ้ามุมมน 60"/>
            <p:cNvSpPr/>
            <p:nvPr/>
          </p:nvSpPr>
          <p:spPr>
            <a:xfrm>
              <a:off x="339834" y="3654596"/>
              <a:ext cx="6480720" cy="3217278"/>
            </a:xfrm>
            <a:prstGeom prst="roundRect">
              <a:avLst>
                <a:gd name="adj" fmla="val 6371"/>
              </a:avLst>
            </a:prstGeom>
            <a:solidFill>
              <a:srgbClr val="F8D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9373" y="3726604"/>
              <a:ext cx="5654234" cy="30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7" y="332656"/>
            <a:ext cx="8278510" cy="137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สี่เหลี่ยมผืนผ้า 26"/>
          <p:cNvSpPr/>
          <p:nvPr/>
        </p:nvSpPr>
        <p:spPr>
          <a:xfrm>
            <a:off x="506488" y="1700808"/>
            <a:ext cx="828092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5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วัตถุจะขยายตัวเมื่อถูกความร้อนและจะหดตัวเมื่อเย็นลง และถ้ายึดปลายทั้งสองข้างของแท่งโลหะให้แน่นเมื่ออุณหภูมิเปลี่ยนแปลงแท่งโลหะไม่สามารถยืดหรือหดตัวได้จะทำให้มีความเค้นและความเครียดเกิดขึ้น สามารถหาได้จากสมการดังต่อไปนี้</a:t>
            </a:r>
          </a:p>
        </p:txBody>
      </p:sp>
    </p:spTree>
    <p:extLst>
      <p:ext uri="{BB962C8B-B14F-4D97-AF65-F5344CB8AC3E}">
        <p14:creationId xmlns:p14="http://schemas.microsoft.com/office/powerpoint/2010/main" val="8203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30"/>
          <p:cNvGrpSpPr/>
          <p:nvPr/>
        </p:nvGrpSpPr>
        <p:grpSpPr>
          <a:xfrm>
            <a:off x="1115616" y="588281"/>
            <a:ext cx="6582850" cy="2323931"/>
            <a:chOff x="642577" y="3910256"/>
            <a:chExt cx="6476674" cy="2323931"/>
          </a:xfrm>
        </p:grpSpPr>
        <p:sp>
          <p:nvSpPr>
            <p:cNvPr id="13" name="สี่เหลี่ยมผืนผ้ามุมมน 60"/>
            <p:cNvSpPr/>
            <p:nvPr/>
          </p:nvSpPr>
          <p:spPr>
            <a:xfrm>
              <a:off x="642577" y="3910256"/>
              <a:ext cx="6476674" cy="2323931"/>
            </a:xfrm>
            <a:prstGeom prst="roundRect">
              <a:avLst>
                <a:gd name="adj" fmla="val 6244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02541" y="4119875"/>
              <a:ext cx="5402722" cy="1839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0"/>
          <p:cNvGrpSpPr/>
          <p:nvPr/>
        </p:nvGrpSpPr>
        <p:grpSpPr>
          <a:xfrm>
            <a:off x="1115616" y="2996952"/>
            <a:ext cx="6634729" cy="2323931"/>
            <a:chOff x="642578" y="3910256"/>
            <a:chExt cx="6527716" cy="2323931"/>
          </a:xfrm>
        </p:grpSpPr>
        <p:sp>
          <p:nvSpPr>
            <p:cNvPr id="18" name="สี่เหลี่ยมผืนผ้ามุมมน 60"/>
            <p:cNvSpPr/>
            <p:nvPr/>
          </p:nvSpPr>
          <p:spPr>
            <a:xfrm>
              <a:off x="642578" y="3910256"/>
              <a:ext cx="6527716" cy="2323931"/>
            </a:xfrm>
            <a:prstGeom prst="roundRect">
              <a:avLst>
                <a:gd name="adj" fmla="val 6244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7321" y="3988789"/>
              <a:ext cx="6321931" cy="223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39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3"/>
          <p:cNvSpPr/>
          <p:nvPr/>
        </p:nvSpPr>
        <p:spPr>
          <a:xfrm>
            <a:off x="395536" y="560293"/>
            <a:ext cx="8352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ฉะนั้น ความเค้น (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Stress)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สามารถเขียนเป็นสมการได้ดังนี้</a:t>
            </a:r>
          </a:p>
        </p:txBody>
      </p:sp>
      <p:grpSp>
        <p:nvGrpSpPr>
          <p:cNvPr id="25" name="Group 50"/>
          <p:cNvGrpSpPr/>
          <p:nvPr/>
        </p:nvGrpSpPr>
        <p:grpSpPr>
          <a:xfrm>
            <a:off x="1187625" y="1052736"/>
            <a:ext cx="6840760" cy="2254239"/>
            <a:chOff x="1225817" y="4570135"/>
            <a:chExt cx="6840760" cy="2254239"/>
          </a:xfrm>
        </p:grpSpPr>
        <p:sp>
          <p:nvSpPr>
            <p:cNvPr id="29" name="สี่เหลี่ยมผืนผ้ามุมมน 60"/>
            <p:cNvSpPr/>
            <p:nvPr/>
          </p:nvSpPr>
          <p:spPr>
            <a:xfrm>
              <a:off x="1225817" y="4570135"/>
              <a:ext cx="6840760" cy="2254239"/>
            </a:xfrm>
            <a:prstGeom prst="roundRect">
              <a:avLst>
                <a:gd name="adj" fmla="val 11073"/>
              </a:avLst>
            </a:prstGeom>
            <a:solidFill>
              <a:srgbClr val="D4D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98589" y="4678308"/>
              <a:ext cx="6623206" cy="2146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ectangle 3"/>
          <p:cNvSpPr/>
          <p:nvPr/>
        </p:nvSpPr>
        <p:spPr>
          <a:xfrm>
            <a:off x="395536" y="3429000"/>
            <a:ext cx="8352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ความเค้นแบ่งออกเป็น 3 ชนิด คือ</a:t>
            </a:r>
          </a:p>
        </p:txBody>
      </p:sp>
      <p:grpSp>
        <p:nvGrpSpPr>
          <p:cNvPr id="9" name="กลุ่ม 8"/>
          <p:cNvGrpSpPr/>
          <p:nvPr/>
        </p:nvGrpSpPr>
        <p:grpSpPr>
          <a:xfrm>
            <a:off x="910234" y="3933056"/>
            <a:ext cx="4637033" cy="850066"/>
            <a:chOff x="871071" y="4558772"/>
            <a:chExt cx="4637033" cy="850066"/>
          </a:xfrm>
        </p:grpSpPr>
        <p:grpSp>
          <p:nvGrpSpPr>
            <p:cNvPr id="8" name="กลุ่ม 7"/>
            <p:cNvGrpSpPr/>
            <p:nvPr/>
          </p:nvGrpSpPr>
          <p:grpSpPr>
            <a:xfrm>
              <a:off x="871071" y="4558772"/>
              <a:ext cx="633108" cy="850066"/>
              <a:chOff x="1172397" y="4228327"/>
              <a:chExt cx="766439" cy="1029089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62E198F-9203-4861-BCA6-87519694862E}"/>
                  </a:ext>
                </a:extLst>
              </p:cNvPr>
              <p:cNvSpPr/>
              <p:nvPr/>
            </p:nvSpPr>
            <p:spPr>
              <a:xfrm>
                <a:off x="1172397" y="4359653"/>
                <a:ext cx="766439" cy="766439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pic>
            <p:nvPicPr>
              <p:cNvPr id="33" name="รูปภาพ 3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9808" y="4228327"/>
                <a:ext cx="671615" cy="1029089"/>
              </a:xfrm>
              <a:prstGeom prst="rect">
                <a:avLst/>
              </a:prstGeom>
            </p:spPr>
          </p:pic>
        </p:grpSp>
        <p:sp>
          <p:nvSpPr>
            <p:cNvPr id="34" name="Rectangle 3"/>
            <p:cNvSpPr/>
            <p:nvPr/>
          </p:nvSpPr>
          <p:spPr>
            <a:xfrm>
              <a:off x="1627921" y="4792524"/>
              <a:ext cx="38801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ความเค้นดึง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Tensile Stress)</a:t>
              </a:r>
            </a:p>
          </p:txBody>
        </p:sp>
      </p:grpSp>
      <p:grpSp>
        <p:nvGrpSpPr>
          <p:cNvPr id="35" name="กลุ่ม 34"/>
          <p:cNvGrpSpPr/>
          <p:nvPr/>
        </p:nvGrpSpPr>
        <p:grpSpPr>
          <a:xfrm>
            <a:off x="1356073" y="4797152"/>
            <a:ext cx="5520183" cy="852676"/>
            <a:chOff x="2812484" y="1928385"/>
            <a:chExt cx="5520183" cy="852676"/>
          </a:xfrm>
        </p:grpSpPr>
        <p:sp>
          <p:nvSpPr>
            <p:cNvPr id="36" name="Oval 32">
              <a:extLst>
                <a:ext uri="{FF2B5EF4-FFF2-40B4-BE49-F238E27FC236}">
                  <a16:creationId xmlns:a16="http://schemas.microsoft.com/office/drawing/2014/main" id="{2DFB8E79-36C1-4EF1-A625-4305CC0F2A97}"/>
                </a:ext>
              </a:extLst>
            </p:cNvPr>
            <p:cNvSpPr/>
            <p:nvPr/>
          </p:nvSpPr>
          <p:spPr>
            <a:xfrm>
              <a:off x="2812484" y="2035461"/>
              <a:ext cx="635052" cy="635050"/>
            </a:xfrm>
            <a:prstGeom prst="ellipse">
              <a:avLst/>
            </a:prstGeom>
            <a:solidFill>
              <a:srgbClr val="82C6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37" name="รูปภาพ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180" y="1928385"/>
              <a:ext cx="556484" cy="852676"/>
            </a:xfrm>
            <a:prstGeom prst="rect">
              <a:avLst/>
            </a:prstGeom>
          </p:spPr>
        </p:pic>
        <p:sp>
          <p:nvSpPr>
            <p:cNvPr id="38" name="สี่เหลี่ยมผืนผ้า 37"/>
            <p:cNvSpPr/>
            <p:nvPr/>
          </p:nvSpPr>
          <p:spPr>
            <a:xfrm>
              <a:off x="3595853" y="2125652"/>
              <a:ext cx="47368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ความเค้นอัด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Compressive Stress)</a:t>
              </a:r>
            </a:p>
          </p:txBody>
        </p:sp>
      </p:grpSp>
      <p:grpSp>
        <p:nvGrpSpPr>
          <p:cNvPr id="11" name="กลุ่ม 10"/>
          <p:cNvGrpSpPr/>
          <p:nvPr/>
        </p:nvGrpSpPr>
        <p:grpSpPr>
          <a:xfrm>
            <a:off x="912695" y="5698271"/>
            <a:ext cx="5515799" cy="843456"/>
            <a:chOff x="912695" y="5698271"/>
            <a:chExt cx="5515799" cy="843456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912695" y="5698271"/>
              <a:ext cx="628186" cy="843456"/>
              <a:chOff x="1187624" y="5517409"/>
              <a:chExt cx="766439" cy="1029089"/>
            </a:xfrm>
          </p:grpSpPr>
          <p:sp>
            <p:nvSpPr>
              <p:cNvPr id="39" name="Oval 33">
                <a:extLst>
                  <a:ext uri="{FF2B5EF4-FFF2-40B4-BE49-F238E27FC236}">
                    <a16:creationId xmlns:a16="http://schemas.microsoft.com/office/drawing/2014/main" id="{46152772-EAE2-4013-BFED-3F27BADDA1DC}"/>
                  </a:ext>
                </a:extLst>
              </p:cNvPr>
              <p:cNvSpPr/>
              <p:nvPr/>
            </p:nvSpPr>
            <p:spPr>
              <a:xfrm>
                <a:off x="1187624" y="5617671"/>
                <a:ext cx="766439" cy="766439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pic>
            <p:nvPicPr>
              <p:cNvPr id="40" name="รูปภาพ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632" y="5517409"/>
                <a:ext cx="671615" cy="1029089"/>
              </a:xfrm>
              <a:prstGeom prst="rect">
                <a:avLst/>
              </a:prstGeom>
            </p:spPr>
          </p:pic>
        </p:grpSp>
        <p:sp>
          <p:nvSpPr>
            <p:cNvPr id="41" name="สี่เหลี่ยมผืนผ้า 40"/>
            <p:cNvSpPr/>
            <p:nvPr/>
          </p:nvSpPr>
          <p:spPr>
            <a:xfrm>
              <a:off x="1691680" y="5858108"/>
              <a:ext cx="47368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ความเค้นเฉือน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Shear Stress)</a:t>
              </a:r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5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50"/>
          <p:cNvGrpSpPr/>
          <p:nvPr/>
        </p:nvGrpSpPr>
        <p:grpSpPr>
          <a:xfrm>
            <a:off x="1065968" y="4437112"/>
            <a:ext cx="6840760" cy="1782553"/>
            <a:chOff x="1225817" y="4860065"/>
            <a:chExt cx="6840760" cy="1782553"/>
          </a:xfrm>
        </p:grpSpPr>
        <p:sp>
          <p:nvSpPr>
            <p:cNvPr id="31" name="สี่เหลี่ยมผืนผ้ามุมมน 60"/>
            <p:cNvSpPr/>
            <p:nvPr/>
          </p:nvSpPr>
          <p:spPr>
            <a:xfrm>
              <a:off x="1225817" y="4860066"/>
              <a:ext cx="6840760" cy="1782552"/>
            </a:xfrm>
            <a:prstGeom prst="roundRect">
              <a:avLst>
                <a:gd name="adj" fmla="val 11073"/>
              </a:avLst>
            </a:prstGeom>
            <a:solidFill>
              <a:srgbClr val="D4D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98589" y="4860065"/>
              <a:ext cx="6623206" cy="178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0" y="242794"/>
            <a:ext cx="8552104" cy="1420687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467543" y="1772816"/>
            <a:ext cx="8225837" cy="954107"/>
            <a:chOff x="467543" y="1844824"/>
            <a:chExt cx="8225837" cy="954107"/>
          </a:xfrm>
        </p:grpSpPr>
        <p:sp>
          <p:nvSpPr>
            <p:cNvPr id="19" name="Rectangle 3"/>
            <p:cNvSpPr/>
            <p:nvPr/>
          </p:nvSpPr>
          <p:spPr>
            <a:xfrm>
              <a:off x="467543" y="1844824"/>
              <a:ext cx="822583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ความเค้นดึง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Tensile Stress)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หรือ          เป็นความเค้นที่เกิดขึ้นเมื่อวัตถุอยู่ภายใต้แรงดึง</a:t>
              </a: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855154"/>
              <a:ext cx="458610" cy="476248"/>
            </a:xfrm>
            <a:prstGeom prst="rect">
              <a:avLst/>
            </a:prstGeom>
          </p:spPr>
        </p:pic>
      </p:grpSp>
      <p:grpSp>
        <p:nvGrpSpPr>
          <p:cNvPr id="25" name="Group 30"/>
          <p:cNvGrpSpPr/>
          <p:nvPr/>
        </p:nvGrpSpPr>
        <p:grpSpPr>
          <a:xfrm>
            <a:off x="1187624" y="2708920"/>
            <a:ext cx="6624736" cy="1422158"/>
            <a:chOff x="252154" y="4595663"/>
            <a:chExt cx="6624736" cy="1422158"/>
          </a:xfrm>
        </p:grpSpPr>
        <p:sp>
          <p:nvSpPr>
            <p:cNvPr id="26" name="สี่เหลี่ยมผืนผ้ามุมมน 60"/>
            <p:cNvSpPr/>
            <p:nvPr/>
          </p:nvSpPr>
          <p:spPr>
            <a:xfrm>
              <a:off x="252154" y="4595663"/>
              <a:ext cx="6624736" cy="1422158"/>
            </a:xfrm>
            <a:prstGeom prst="roundRect">
              <a:avLst>
                <a:gd name="adj" fmla="val 954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6923" y="4770679"/>
              <a:ext cx="6276748" cy="113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33"/>
          <p:cNvSpPr/>
          <p:nvPr/>
        </p:nvSpPr>
        <p:spPr>
          <a:xfrm>
            <a:off x="3783969" y="4077072"/>
            <a:ext cx="1148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ความเค้นดึง</a:t>
            </a:r>
          </a:p>
        </p:txBody>
      </p:sp>
    </p:spTree>
    <p:extLst>
      <p:ext uri="{BB962C8B-B14F-4D97-AF65-F5344CB8AC3E}">
        <p14:creationId xmlns:p14="http://schemas.microsoft.com/office/powerpoint/2010/main" val="23850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50"/>
          <p:cNvGrpSpPr/>
          <p:nvPr/>
        </p:nvGrpSpPr>
        <p:grpSpPr>
          <a:xfrm>
            <a:off x="1331640" y="4509120"/>
            <a:ext cx="6712398" cy="1755937"/>
            <a:chOff x="757838" y="4307738"/>
            <a:chExt cx="6712398" cy="1755937"/>
          </a:xfrm>
        </p:grpSpPr>
        <p:sp>
          <p:nvSpPr>
            <p:cNvPr id="36" name="สี่เหลี่ยมผืนผ้ามุมมน 60"/>
            <p:cNvSpPr/>
            <p:nvPr/>
          </p:nvSpPr>
          <p:spPr>
            <a:xfrm>
              <a:off x="757838" y="4307739"/>
              <a:ext cx="6712398" cy="1755936"/>
            </a:xfrm>
            <a:prstGeom prst="roundRect">
              <a:avLst>
                <a:gd name="adj" fmla="val 13719"/>
              </a:avLst>
            </a:prstGeom>
            <a:solidFill>
              <a:srgbClr val="B1D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1854" y="4307738"/>
              <a:ext cx="6376324" cy="1684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3" y="400037"/>
            <a:ext cx="8392856" cy="1394233"/>
          </a:xfrm>
          <a:prstGeom prst="rect">
            <a:avLst/>
          </a:prstGeom>
        </p:spPr>
      </p:pic>
      <p:grpSp>
        <p:nvGrpSpPr>
          <p:cNvPr id="6" name="กลุ่ม 5"/>
          <p:cNvGrpSpPr/>
          <p:nvPr/>
        </p:nvGrpSpPr>
        <p:grpSpPr>
          <a:xfrm>
            <a:off x="368965" y="1916832"/>
            <a:ext cx="8352929" cy="989153"/>
            <a:chOff x="368965" y="2097810"/>
            <a:chExt cx="8352929" cy="989153"/>
          </a:xfrm>
        </p:grpSpPr>
        <p:sp>
          <p:nvSpPr>
            <p:cNvPr id="30" name="Rectangle 3"/>
            <p:cNvSpPr/>
            <p:nvPr/>
          </p:nvSpPr>
          <p:spPr>
            <a:xfrm>
              <a:off x="368965" y="2132856"/>
              <a:ext cx="835292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ความเค้นอัด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Compressive Stress)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หรือ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     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เป็นความเค้นที่เกิดขึ้นเมื่อวัตถุอยู่ภายใต้แรงอัด</a:t>
              </a:r>
            </a:p>
          </p:txBody>
        </p: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2097810"/>
              <a:ext cx="514352" cy="53229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475656" y="2870312"/>
            <a:ext cx="6274689" cy="1350776"/>
            <a:chOff x="540186" y="4685047"/>
            <a:chExt cx="6274689" cy="1350776"/>
          </a:xfrm>
        </p:grpSpPr>
        <p:sp>
          <p:nvSpPr>
            <p:cNvPr id="32" name="สี่เหลี่ยมผืนผ้ามุมมน 60"/>
            <p:cNvSpPr/>
            <p:nvPr/>
          </p:nvSpPr>
          <p:spPr>
            <a:xfrm>
              <a:off x="540186" y="4739679"/>
              <a:ext cx="6274689" cy="1278142"/>
            </a:xfrm>
            <a:prstGeom prst="roundRect">
              <a:avLst>
                <a:gd name="adj" fmla="val 954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0168" y="4685047"/>
              <a:ext cx="5652666" cy="1350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Rectangle 33"/>
          <p:cNvSpPr/>
          <p:nvPr/>
        </p:nvSpPr>
        <p:spPr>
          <a:xfrm>
            <a:off x="3828726" y="4149080"/>
            <a:ext cx="1175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ความเค้นอัด</a:t>
            </a:r>
          </a:p>
        </p:txBody>
      </p:sp>
    </p:spTree>
    <p:extLst>
      <p:ext uri="{BB962C8B-B14F-4D97-AF65-F5344CB8AC3E}">
        <p14:creationId xmlns:p14="http://schemas.microsoft.com/office/powerpoint/2010/main" val="26699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0"/>
          <p:cNvGrpSpPr/>
          <p:nvPr/>
        </p:nvGrpSpPr>
        <p:grpSpPr>
          <a:xfrm>
            <a:off x="1187624" y="4797152"/>
            <a:ext cx="6712398" cy="1454704"/>
            <a:chOff x="757838" y="4465137"/>
            <a:chExt cx="6712398" cy="1454704"/>
          </a:xfrm>
        </p:grpSpPr>
        <p:sp>
          <p:nvSpPr>
            <p:cNvPr id="54" name="สี่เหลี่ยมผืนผ้ามุมมน 60"/>
            <p:cNvSpPr/>
            <p:nvPr/>
          </p:nvSpPr>
          <p:spPr>
            <a:xfrm>
              <a:off x="757838" y="4465137"/>
              <a:ext cx="6712398" cy="1454704"/>
            </a:xfrm>
            <a:prstGeom prst="roundRect">
              <a:avLst>
                <a:gd name="adj" fmla="val 13719"/>
              </a:avLst>
            </a:prstGeom>
            <a:solidFill>
              <a:srgbClr val="B1D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3989" y="4465137"/>
              <a:ext cx="6212054" cy="1369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0" y="222688"/>
            <a:ext cx="8552104" cy="1420687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6" name="กลุ่ม 5"/>
          <p:cNvGrpSpPr/>
          <p:nvPr/>
        </p:nvGrpSpPr>
        <p:grpSpPr>
          <a:xfrm>
            <a:off x="445095" y="1700808"/>
            <a:ext cx="8225837" cy="1044452"/>
            <a:chOff x="467543" y="1682471"/>
            <a:chExt cx="8225837" cy="1044452"/>
          </a:xfrm>
        </p:grpSpPr>
        <p:sp>
          <p:nvSpPr>
            <p:cNvPr id="27" name="Rectangle 3"/>
            <p:cNvSpPr/>
            <p:nvPr/>
          </p:nvSpPr>
          <p:spPr>
            <a:xfrm>
              <a:off x="467543" y="1772816"/>
              <a:ext cx="822583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ความเค้นเฉือน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Shear Stress)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หรือ </a:t>
              </a:r>
              <a:r>
                <a:rPr lang="en-US" b="1" dirty="0">
                  <a:latin typeface="Times New Roman"/>
                  <a:ea typeface="SimSun" pitchFamily="2" charset="-122"/>
                  <a:cs typeface="Times New Roman"/>
                </a:rPr>
                <a:t> 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เป็นความเค้นที่เกิดขึ้นเมื่อวัตถุอยู่ภายใต้แรงเฉือน ซึ่งความเค้นเฉือนแบ่งออกเป็น 2 ชนิด คือ</a:t>
              </a:r>
            </a:p>
          </p:txBody>
        </p: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722" y="1682471"/>
              <a:ext cx="471854" cy="533400"/>
            </a:xfrm>
            <a:prstGeom prst="rect">
              <a:avLst/>
            </a:prstGeom>
          </p:spPr>
        </p:pic>
      </p:grpSp>
      <p:grpSp>
        <p:nvGrpSpPr>
          <p:cNvPr id="24" name="กลุ่ม 32"/>
          <p:cNvGrpSpPr/>
          <p:nvPr/>
        </p:nvGrpSpPr>
        <p:grpSpPr>
          <a:xfrm>
            <a:off x="539818" y="2780928"/>
            <a:ext cx="4948384" cy="523220"/>
            <a:chOff x="4914777" y="2947624"/>
            <a:chExt cx="4948384" cy="523220"/>
          </a:xfrm>
        </p:grpSpPr>
        <p:grpSp>
          <p:nvGrpSpPr>
            <p:cNvPr id="28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39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0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1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38" name="สี่เหลี่ยมผืนผ้า 34"/>
            <p:cNvSpPr/>
            <p:nvPr/>
          </p:nvSpPr>
          <p:spPr>
            <a:xfrm>
              <a:off x="5529525" y="2947624"/>
              <a:ext cx="43336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Single Shear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เกิดขึ้นเมื่อวัตถุ</a:t>
              </a:r>
            </a:p>
          </p:txBody>
        </p:sp>
      </p:grpSp>
      <p:grpSp>
        <p:nvGrpSpPr>
          <p:cNvPr id="49" name="Group 30"/>
          <p:cNvGrpSpPr/>
          <p:nvPr/>
        </p:nvGrpSpPr>
        <p:grpSpPr>
          <a:xfrm>
            <a:off x="1475656" y="3261879"/>
            <a:ext cx="6274689" cy="1221733"/>
            <a:chOff x="540186" y="4716574"/>
            <a:chExt cx="6274689" cy="1221733"/>
          </a:xfrm>
        </p:grpSpPr>
        <p:sp>
          <p:nvSpPr>
            <p:cNvPr id="50" name="สี่เหลี่ยมผืนผ้ามุมมน 60"/>
            <p:cNvSpPr/>
            <p:nvPr/>
          </p:nvSpPr>
          <p:spPr>
            <a:xfrm>
              <a:off x="540186" y="4739679"/>
              <a:ext cx="6274689" cy="1198628"/>
            </a:xfrm>
            <a:prstGeom prst="roundRect">
              <a:avLst>
                <a:gd name="adj" fmla="val 954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0168" y="4716574"/>
              <a:ext cx="5652666" cy="1221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Rectangle 33"/>
          <p:cNvSpPr/>
          <p:nvPr/>
        </p:nvSpPr>
        <p:spPr>
          <a:xfrm>
            <a:off x="3828726" y="4437112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ความเค้นเฉือน</a:t>
            </a:r>
          </a:p>
        </p:txBody>
      </p:sp>
    </p:spTree>
    <p:extLst>
      <p:ext uri="{BB962C8B-B14F-4D97-AF65-F5344CB8AC3E}">
        <p14:creationId xmlns:p14="http://schemas.microsoft.com/office/powerpoint/2010/main" val="253322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Group 50"/>
          <p:cNvGrpSpPr/>
          <p:nvPr/>
        </p:nvGrpSpPr>
        <p:grpSpPr>
          <a:xfrm>
            <a:off x="683568" y="3675741"/>
            <a:ext cx="7730808" cy="1944216"/>
            <a:chOff x="94119" y="4321121"/>
            <a:chExt cx="7730808" cy="1944216"/>
          </a:xfrm>
        </p:grpSpPr>
        <p:sp>
          <p:nvSpPr>
            <p:cNvPr id="28" name="สี่เหลี่ยมผืนผ้ามุมมน 60"/>
            <p:cNvSpPr/>
            <p:nvPr/>
          </p:nvSpPr>
          <p:spPr>
            <a:xfrm>
              <a:off x="295621" y="4321121"/>
              <a:ext cx="7529306" cy="1944216"/>
            </a:xfrm>
            <a:prstGeom prst="roundRect">
              <a:avLst>
                <a:gd name="adj" fmla="val 10544"/>
              </a:avLst>
            </a:prstGeom>
            <a:solidFill>
              <a:srgbClr val="B1D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4119" y="4467047"/>
              <a:ext cx="7594052" cy="171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กลุ่ม 32"/>
          <p:cNvGrpSpPr/>
          <p:nvPr/>
        </p:nvGrpSpPr>
        <p:grpSpPr>
          <a:xfrm>
            <a:off x="539818" y="606144"/>
            <a:ext cx="8064630" cy="954107"/>
            <a:chOff x="4914777" y="2947624"/>
            <a:chExt cx="8064630" cy="954107"/>
          </a:xfrm>
        </p:grpSpPr>
        <p:grpSp>
          <p:nvGrpSpPr>
            <p:cNvPr id="39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44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5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2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40" name="สี่เหลี่ยมผืนผ้า 34"/>
            <p:cNvSpPr/>
            <p:nvPr/>
          </p:nvSpPr>
          <p:spPr>
            <a:xfrm>
              <a:off x="5529525" y="2947624"/>
              <a:ext cx="74498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Double Shear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เกิดขึ้นเมื่อวัตถุอยู่ภายใต้แรงเฉือน โดยมีพื้นที่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A)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โดนเฉือนขาดออก 2 พื้นที่</a:t>
              </a:r>
            </a:p>
          </p:txBody>
        </p:sp>
      </p:grpSp>
      <p:grpSp>
        <p:nvGrpSpPr>
          <p:cNvPr id="47" name="Group 30"/>
          <p:cNvGrpSpPr/>
          <p:nvPr/>
        </p:nvGrpSpPr>
        <p:grpSpPr>
          <a:xfrm>
            <a:off x="1475656" y="1560251"/>
            <a:ext cx="6274689" cy="1486754"/>
            <a:chOff x="540186" y="4573614"/>
            <a:chExt cx="6274689" cy="1486754"/>
          </a:xfrm>
        </p:grpSpPr>
        <p:sp>
          <p:nvSpPr>
            <p:cNvPr id="48" name="สี่เหลี่ยมผืนผ้ามุมมน 60"/>
            <p:cNvSpPr/>
            <p:nvPr/>
          </p:nvSpPr>
          <p:spPr>
            <a:xfrm>
              <a:off x="540186" y="4573614"/>
              <a:ext cx="6274689" cy="1486754"/>
            </a:xfrm>
            <a:prstGeom prst="roundRect">
              <a:avLst>
                <a:gd name="adj" fmla="val 954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9404" y="4594514"/>
              <a:ext cx="4614194" cy="1465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Rectangle 33"/>
          <p:cNvSpPr/>
          <p:nvPr/>
        </p:nvSpPr>
        <p:spPr>
          <a:xfrm>
            <a:off x="3563888" y="3100898"/>
            <a:ext cx="1925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ความเค้นเฉือนสองชั้น</a:t>
            </a:r>
          </a:p>
        </p:txBody>
      </p:sp>
    </p:spTree>
    <p:extLst>
      <p:ext uri="{BB962C8B-B14F-4D97-AF65-F5344CB8AC3E}">
        <p14:creationId xmlns:p14="http://schemas.microsoft.com/office/powerpoint/2010/main" val="29959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0" y="242794"/>
            <a:ext cx="8552104" cy="1420687"/>
          </a:xfrm>
          <a:prstGeom prst="rect">
            <a:avLst/>
          </a:prstGeom>
        </p:spPr>
      </p:pic>
      <p:sp>
        <p:nvSpPr>
          <p:cNvPr id="29" name="Rectangle 3"/>
          <p:cNvSpPr/>
          <p:nvPr/>
        </p:nvSpPr>
        <p:spPr>
          <a:xfrm>
            <a:off x="445095" y="1791153"/>
            <a:ext cx="8451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ความเครียด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หมายถึง การเปลี่ยนแปลงขนาดของวัตถุอันเนื่องมาจากมีแรงมากระทำต่อขนาดเดิมของวัตถุนั้น</a:t>
            </a:r>
          </a:p>
        </p:txBody>
      </p:sp>
      <p:grpSp>
        <p:nvGrpSpPr>
          <p:cNvPr id="36" name="Group 30"/>
          <p:cNvGrpSpPr/>
          <p:nvPr/>
        </p:nvGrpSpPr>
        <p:grpSpPr>
          <a:xfrm>
            <a:off x="2051721" y="2751894"/>
            <a:ext cx="4320480" cy="3053370"/>
            <a:chOff x="1416893" y="3996044"/>
            <a:chExt cx="4320480" cy="3053370"/>
          </a:xfrm>
        </p:grpSpPr>
        <p:sp>
          <p:nvSpPr>
            <p:cNvPr id="37" name="สี่เหลี่ยมผืนผ้ามุมมน 60"/>
            <p:cNvSpPr/>
            <p:nvPr/>
          </p:nvSpPr>
          <p:spPr>
            <a:xfrm>
              <a:off x="1416893" y="4019036"/>
              <a:ext cx="4320480" cy="3030378"/>
            </a:xfrm>
            <a:prstGeom prst="roundRect">
              <a:avLst>
                <a:gd name="adj" fmla="val 7811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52942" y="3996044"/>
              <a:ext cx="3884430" cy="298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3"/>
          <p:cNvSpPr/>
          <p:nvPr/>
        </p:nvSpPr>
        <p:spPr>
          <a:xfrm>
            <a:off x="3491880" y="5832864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ความเครียด</a:t>
            </a:r>
          </a:p>
        </p:txBody>
      </p:sp>
    </p:spTree>
    <p:extLst>
      <p:ext uri="{BB962C8B-B14F-4D97-AF65-F5344CB8AC3E}">
        <p14:creationId xmlns:p14="http://schemas.microsoft.com/office/powerpoint/2010/main" val="5512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3"/>
          <p:cNvSpPr/>
          <p:nvPr/>
        </p:nvSpPr>
        <p:spPr>
          <a:xfrm>
            <a:off x="411584" y="476672"/>
            <a:ext cx="8451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ฉะนั้น ความเครียด (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Strain)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สามารถเขียนเป็นสมการได้ดังนี้</a:t>
            </a:r>
          </a:p>
        </p:txBody>
      </p:sp>
      <p:grpSp>
        <p:nvGrpSpPr>
          <p:cNvPr id="28" name="Group 50"/>
          <p:cNvGrpSpPr/>
          <p:nvPr/>
        </p:nvGrpSpPr>
        <p:grpSpPr>
          <a:xfrm>
            <a:off x="899592" y="980728"/>
            <a:ext cx="7488832" cy="2376264"/>
            <a:chOff x="958466" y="4860066"/>
            <a:chExt cx="7488832" cy="2376264"/>
          </a:xfrm>
        </p:grpSpPr>
        <p:sp>
          <p:nvSpPr>
            <p:cNvPr id="29" name="สี่เหลี่ยมผืนผ้ามุมมน 60"/>
            <p:cNvSpPr/>
            <p:nvPr/>
          </p:nvSpPr>
          <p:spPr>
            <a:xfrm>
              <a:off x="958466" y="4860066"/>
              <a:ext cx="7488832" cy="2376264"/>
            </a:xfrm>
            <a:prstGeom prst="roundRect">
              <a:avLst>
                <a:gd name="adj" fmla="val 11073"/>
              </a:avLst>
            </a:prstGeom>
            <a:solidFill>
              <a:srgbClr val="D4D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2824" y="4932073"/>
              <a:ext cx="7206600" cy="212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ectangle 3"/>
          <p:cNvSpPr/>
          <p:nvPr/>
        </p:nvSpPr>
        <p:spPr>
          <a:xfrm>
            <a:off x="395536" y="3625860"/>
            <a:ext cx="8352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ความเครียดแบ่งออกเป็น 3 ชนิด คือ</a:t>
            </a:r>
          </a:p>
        </p:txBody>
      </p:sp>
      <p:grpSp>
        <p:nvGrpSpPr>
          <p:cNvPr id="32" name="กลุ่ม 31"/>
          <p:cNvGrpSpPr/>
          <p:nvPr/>
        </p:nvGrpSpPr>
        <p:grpSpPr>
          <a:xfrm>
            <a:off x="910234" y="4091102"/>
            <a:ext cx="4637033" cy="850066"/>
            <a:chOff x="871071" y="4558772"/>
            <a:chExt cx="4637033" cy="850066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871071" y="4558772"/>
              <a:ext cx="633108" cy="850066"/>
              <a:chOff x="1172397" y="4228327"/>
              <a:chExt cx="766439" cy="1029089"/>
            </a:xfrm>
          </p:grpSpPr>
          <p:sp>
            <p:nvSpPr>
              <p:cNvPr id="35" name="Oval 31">
                <a:extLst>
                  <a:ext uri="{FF2B5EF4-FFF2-40B4-BE49-F238E27FC236}">
                    <a16:creationId xmlns:a16="http://schemas.microsoft.com/office/drawing/2014/main" id="{162E198F-9203-4861-BCA6-87519694862E}"/>
                  </a:ext>
                </a:extLst>
              </p:cNvPr>
              <p:cNvSpPr/>
              <p:nvPr/>
            </p:nvSpPr>
            <p:spPr>
              <a:xfrm>
                <a:off x="1172397" y="4359653"/>
                <a:ext cx="766439" cy="766439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pic>
            <p:nvPicPr>
              <p:cNvPr id="36" name="รูปภาพ 3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9808" y="4228327"/>
                <a:ext cx="671615" cy="1029089"/>
              </a:xfrm>
              <a:prstGeom prst="rect">
                <a:avLst/>
              </a:prstGeom>
            </p:spPr>
          </p:pic>
        </p:grpSp>
        <p:sp>
          <p:nvSpPr>
            <p:cNvPr id="34" name="Rectangle 3"/>
            <p:cNvSpPr/>
            <p:nvPr/>
          </p:nvSpPr>
          <p:spPr>
            <a:xfrm>
              <a:off x="1627921" y="4792524"/>
              <a:ext cx="38801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ความเครียดดึง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Tensile Strain)</a:t>
              </a:r>
            </a:p>
          </p:txBody>
        </p:sp>
      </p:grpSp>
      <p:grpSp>
        <p:nvGrpSpPr>
          <p:cNvPr id="37" name="กลุ่ม 36"/>
          <p:cNvGrpSpPr/>
          <p:nvPr/>
        </p:nvGrpSpPr>
        <p:grpSpPr>
          <a:xfrm>
            <a:off x="1356073" y="4869160"/>
            <a:ext cx="5520183" cy="852676"/>
            <a:chOff x="2812484" y="1928385"/>
            <a:chExt cx="5520183" cy="852676"/>
          </a:xfrm>
        </p:grpSpPr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2DFB8E79-36C1-4EF1-A625-4305CC0F2A97}"/>
                </a:ext>
              </a:extLst>
            </p:cNvPr>
            <p:cNvSpPr/>
            <p:nvPr/>
          </p:nvSpPr>
          <p:spPr>
            <a:xfrm>
              <a:off x="2812484" y="2035461"/>
              <a:ext cx="635052" cy="635050"/>
            </a:xfrm>
            <a:prstGeom prst="ellipse">
              <a:avLst/>
            </a:prstGeom>
            <a:solidFill>
              <a:srgbClr val="82C6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39" name="รูปภาพ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180" y="1928385"/>
              <a:ext cx="556484" cy="852676"/>
            </a:xfrm>
            <a:prstGeom prst="rect">
              <a:avLst/>
            </a:prstGeom>
          </p:spPr>
        </p:pic>
        <p:sp>
          <p:nvSpPr>
            <p:cNvPr id="40" name="สี่เหลี่ยมผืนผ้า 39"/>
            <p:cNvSpPr/>
            <p:nvPr/>
          </p:nvSpPr>
          <p:spPr>
            <a:xfrm>
              <a:off x="3595853" y="2125652"/>
              <a:ext cx="47368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ความเครียดอัด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Compressive Strain)</a:t>
              </a:r>
            </a:p>
          </p:txBody>
        </p:sp>
      </p:grpSp>
      <p:grpSp>
        <p:nvGrpSpPr>
          <p:cNvPr id="41" name="กลุ่ม 40"/>
          <p:cNvGrpSpPr/>
          <p:nvPr/>
        </p:nvGrpSpPr>
        <p:grpSpPr>
          <a:xfrm>
            <a:off x="912695" y="5698271"/>
            <a:ext cx="5515799" cy="843456"/>
            <a:chOff x="912695" y="5698271"/>
            <a:chExt cx="5515799" cy="843456"/>
          </a:xfrm>
        </p:grpSpPr>
        <p:grpSp>
          <p:nvGrpSpPr>
            <p:cNvPr id="42" name="กลุ่ม 41"/>
            <p:cNvGrpSpPr/>
            <p:nvPr/>
          </p:nvGrpSpPr>
          <p:grpSpPr>
            <a:xfrm>
              <a:off x="912695" y="5698271"/>
              <a:ext cx="628186" cy="843456"/>
              <a:chOff x="1187624" y="5517409"/>
              <a:chExt cx="766439" cy="1029089"/>
            </a:xfrm>
          </p:grpSpPr>
          <p:sp>
            <p:nvSpPr>
              <p:cNvPr id="44" name="Oval 33">
                <a:extLst>
                  <a:ext uri="{FF2B5EF4-FFF2-40B4-BE49-F238E27FC236}">
                    <a16:creationId xmlns:a16="http://schemas.microsoft.com/office/drawing/2014/main" id="{46152772-EAE2-4013-BFED-3F27BADDA1DC}"/>
                  </a:ext>
                </a:extLst>
              </p:cNvPr>
              <p:cNvSpPr/>
              <p:nvPr/>
            </p:nvSpPr>
            <p:spPr>
              <a:xfrm>
                <a:off x="1187624" y="5617671"/>
                <a:ext cx="766439" cy="766439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pic>
            <p:nvPicPr>
              <p:cNvPr id="45" name="รูปภาพ 4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632" y="5517409"/>
                <a:ext cx="671615" cy="1029089"/>
              </a:xfrm>
              <a:prstGeom prst="rect">
                <a:avLst/>
              </a:prstGeom>
            </p:spPr>
          </p:pic>
        </p:grpSp>
        <p:sp>
          <p:nvSpPr>
            <p:cNvPr id="43" name="สี่เหลี่ยมผืนผ้า 42"/>
            <p:cNvSpPr/>
            <p:nvPr/>
          </p:nvSpPr>
          <p:spPr>
            <a:xfrm>
              <a:off x="1691680" y="5858108"/>
              <a:ext cx="47368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ความเครียดเฉือน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Shear Strain)</a:t>
              </a:r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0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21675</TotalTime>
  <Words>795</Words>
  <Application>Microsoft Office PowerPoint</Application>
  <PresentationFormat>นำเสนอทางหน้าจอ (4:3)</PresentationFormat>
  <Paragraphs>106</Paragraphs>
  <Slides>23</Slides>
  <Notes>23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29" baseType="lpstr">
      <vt:lpstr>Arial</vt:lpstr>
      <vt:lpstr>Browallia New</vt:lpstr>
      <vt:lpstr>Calibri</vt:lpstr>
      <vt:lpstr>Cordia New</vt:lpstr>
      <vt:lpstr>Times New Roman</vt:lpstr>
      <vt:lpstr>Default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nu-keaw</dc:creator>
  <cp:lastModifiedBy>จิตวัฒนาสัน เกษามา</cp:lastModifiedBy>
  <cp:revision>1805</cp:revision>
  <cp:lastPrinted>2013-12-18T04:28:54Z</cp:lastPrinted>
  <dcterms:created xsi:type="dcterms:W3CDTF">2013-09-10T05:06:28Z</dcterms:created>
  <dcterms:modified xsi:type="dcterms:W3CDTF">2024-04-23T02:22:53Z</dcterms:modified>
</cp:coreProperties>
</file>