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2" Type="http://schemas.openxmlformats.org/officeDocument/2006/relationships/image" Target="../media/image-1010-2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2" Type="http://schemas.openxmlformats.org/officeDocument/2006/relationships/image" Target="../media/image-1011-2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72165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พื้นฐาน HTML คืออะไร?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784640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HTML หรือ HyperText Markup Language คือภาษาหลักสร้างเว็บเพจ.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4436864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HTML ใช้แท็กกำหนดโครงสร้างและเนื้อหาเพื่อแสดงผลในเว็บเบราว์เซอร์.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6324124" y="510694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44" y="5114568"/>
            <a:ext cx="367665" cy="36766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826687" y="5089088"/>
            <a:ext cx="2618780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CoptCake Chanel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70296"/>
            <a:ext cx="609409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สรุปและแหล่งข้อมูลเพิ่มเติม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433286"/>
            <a:ext cx="179427" cy="351949"/>
          </a:xfrm>
          <a:prstGeom prst="roundRect">
            <a:avLst>
              <a:gd name="adj" fmla="val 5603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76124" y="3433286"/>
            <a:ext cx="319801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HTML เป็นพื้นฐานเว็บสำคัญ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1196697" y="4024551"/>
            <a:ext cx="179427" cy="351949"/>
          </a:xfrm>
          <a:prstGeom prst="roundRect">
            <a:avLst>
              <a:gd name="adj" fmla="val 5603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735098" y="4024551"/>
            <a:ext cx="444317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เรียนรู้เพิ่มเติมจาก MDN &amp; W3Schools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1555790" y="4615815"/>
            <a:ext cx="179427" cy="351949"/>
          </a:xfrm>
          <a:prstGeom prst="roundRect">
            <a:avLst>
              <a:gd name="adj" fmla="val 5603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094190" y="4615815"/>
            <a:ext cx="353949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ฝึกเขียนโค้ดและทดลองสร้างเว็บ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837724" y="5476280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สำคัญที่จะฝึกเขียนและทดสอบบ่อยๆ เพื่อความชำนาญ.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458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4746" y="3595211"/>
            <a:ext cx="5623560" cy="693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โครงสร้าง HTML พื้นฐาน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824746" y="4641771"/>
            <a:ext cx="6372701" cy="1351359"/>
          </a:xfrm>
          <a:prstGeom prst="roundRect">
            <a:avLst>
              <a:gd name="adj" fmla="val 7325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67991" y="4885015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&lt;!DOCTYPE html&gt;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67991" y="5372933"/>
            <a:ext cx="5886212" cy="376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ประกาศเอกสารเป็น HTML5 เพื่อแสดงผลอย่างถูกต้อง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7433072" y="4641771"/>
            <a:ext cx="6372701" cy="1351359"/>
          </a:xfrm>
          <a:prstGeom prst="roundRect">
            <a:avLst>
              <a:gd name="adj" fmla="val 7325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76317" y="4885015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&lt;html&gt;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676317" y="5372933"/>
            <a:ext cx="5886212" cy="376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แท็กหลักครอบคลุมเอกสารทั้งหมด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24746" y="6228755"/>
            <a:ext cx="6372701" cy="1351359"/>
          </a:xfrm>
          <a:prstGeom prst="roundRect">
            <a:avLst>
              <a:gd name="adj" fmla="val 7325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67991" y="6471999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&lt;head&gt;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67991" y="6959917"/>
            <a:ext cx="5886212" cy="376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เก็บข้อมูลเอกสาร เช่น title และลิงก์ CSS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7433072" y="6228755"/>
            <a:ext cx="6372701" cy="1351359"/>
          </a:xfrm>
          <a:prstGeom prst="roundRect">
            <a:avLst>
              <a:gd name="adj" fmla="val 7325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76317" y="6471999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&lt;body&gt;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676317" y="6959917"/>
            <a:ext cx="5886212" cy="376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ส่วนแสดงเนื้อหาบนหน้าเว็บ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6194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แท็ก HTML ที่พบบ่อย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642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&lt;h1&gt; ถึง &lt;h6&gt;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15551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ใช้กำหนดหัวเรื่องในหลายระดับ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77785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&lt;p&gt;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37724" y="536912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สร้างย่อหน้าข้อความ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357813" y="35642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&lt;a&gt;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57813" y="415551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ลิงก์เชื่อมโยงไปยังหน้าเว็บอื่น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5357813" y="477785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&lt;img&gt;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57813" y="536912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แสดงรูปภาพบนหน้าเว็บ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35642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&lt;div&gt;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7901" y="415551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กล่องแบ่งส่วนเนื้อหา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9877901" y="477785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&lt;span&gt;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877901" y="536912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แท็กสำหรับช่วงข้อความเล็กๆ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43451"/>
            <a:ext cx="568749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แอตทริบิวต์ (Attributes)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00644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101959" y="20887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src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101959" y="2584252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แหล่งที่มาของรูปภาพ ใช้กับแท็ก &lt;img&gt;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344602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01959" y="35282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href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01959" y="4023836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URL ของลิงก์ ใช้กับแท็ก &lt;a&gt;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488561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101959" y="496788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class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101959" y="5463421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กำหนดกลุ่มเพื่อใช้กับ CSS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6324124" y="6325195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101959" y="64074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id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6903006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ระบุ ID เฉพาะไม่ซ้ำกันในเอกสาร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56960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ลิงก์และรูปภาพใน HTML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8719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ลิงก์ &lt;a&gt;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46317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สร้างลิงก์เชื่อมไปยัง URL อื่น เช่น &lt;a href="URL"&gt;ข้อความ&lt;/a&gt;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8719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รูปภาพ &lt;img&gt;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46317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แสดงภาพจาก URL และใช้ alt เป็นคำอธิบายภาพ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14761" y="50615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alt แสดงเมื่อรูปภาพไม่โหลด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89964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การใช้รายการใน HTML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962632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4659" y="32095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&lt;ul&gt;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3705106"/>
            <a:ext cx="31207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รายการไม่มีลำดับที่แสดงจุดหัวข้อ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962632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38593" y="32095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&lt;ol&gt;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8593" y="3705106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รายการมีลำดับหมายเลขตามลำดับขั้นตอน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4957405"/>
            <a:ext cx="7468553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84659" y="52043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&lt;li&gt;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84659" y="5699879"/>
            <a:ext cx="6974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ใช้สำหรับรายการแต่ละรายการใน ul หรือ ol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43451"/>
            <a:ext cx="657332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แบบฟอร์มสำหรับการรับข้อมูล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00644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24374" y="2064425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20887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&lt;form&gt;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01959" y="2584252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สร้างแบบฟอร์มสำหรับรับข้อมูลผู้ใช้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6324124" y="344602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424374" y="3504009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101959" y="35282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&lt;input&gt;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101959" y="4023836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ช่องกรอกข้อมูล เช่น text, password, email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488561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24374" y="4943594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496788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&lt;textarea&gt;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5463421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ช่องกรอกข้อความหลายบรรทัด</a:t>
            </a:r>
            <a:endParaRPr lang="en-US" sz="1850" dirty="0"/>
          </a:p>
        </p:txBody>
      </p:sp>
      <p:sp>
        <p:nvSpPr>
          <p:cNvPr id="16" name="Shape 13"/>
          <p:cNvSpPr/>
          <p:nvPr/>
        </p:nvSpPr>
        <p:spPr>
          <a:xfrm>
            <a:off x="6324124" y="6325195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24374" y="6383179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101959" y="64074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&lt;button&gt;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101959" y="6903006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ปุ่มส่งข้อมูลแบบฟอร์ม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61949"/>
            <a:ext cx="755665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Semantic Elements ใน HTML5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642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&lt;header&gt;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15551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ส่วนหัวเอกสารหรือส่วนใดส่วนหนึ่ง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77785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&lt;nav&gt;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37724" y="536912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โครงสร้างนำทางเว็บไซต์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357813" y="35642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&lt;article&gt;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57813" y="415551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เนื้อหาหลักของหน้าเว็บ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5357813" y="477785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&lt;aside&gt;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57813" y="536912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เนื้อหาเสริม เช่น แถบข้าง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35642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&lt;footer&gt;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7901" y="415551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ส่วนท้ายของเอกสารหรือส่วน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14162"/>
            <a:ext cx="575952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ตัวอย่างโค้ด HTML ง่ายๆ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1977152"/>
            <a:ext cx="7468553" cy="5338167"/>
          </a:xfrm>
          <a:prstGeom prst="roundRect">
            <a:avLst>
              <a:gd name="adj" fmla="val 1883"/>
            </a:avLst>
          </a:prstGeom>
          <a:solidFill>
            <a:srgbClr val="F4D4F7"/>
          </a:solidFill>
          <a:ln/>
        </p:spPr>
      </p:sp>
      <p:sp>
        <p:nvSpPr>
          <p:cNvPr id="5" name="Shape 2"/>
          <p:cNvSpPr/>
          <p:nvPr/>
        </p:nvSpPr>
        <p:spPr>
          <a:xfrm>
            <a:off x="825818" y="1977152"/>
            <a:ext cx="7492365" cy="5338167"/>
          </a:xfrm>
          <a:prstGeom prst="roundRect">
            <a:avLst>
              <a:gd name="adj" fmla="val 673"/>
            </a:avLst>
          </a:prstGeom>
          <a:solidFill>
            <a:srgbClr val="F4D4F7"/>
          </a:solidFill>
          <a:ln/>
        </p:spPr>
      </p:sp>
      <p:sp>
        <p:nvSpPr>
          <p:cNvPr id="6" name="Text 3"/>
          <p:cNvSpPr/>
          <p:nvPr/>
        </p:nvSpPr>
        <p:spPr>
          <a:xfrm>
            <a:off x="1065133" y="2156579"/>
            <a:ext cx="7013734" cy="4979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&lt;!DOCTYPE html&gt;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&lt;html&gt;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&lt;head&gt;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&lt;title&gt;หน้าเว็บตัวอย่าง&lt;/title&gt;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&lt;/head&gt;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&lt;body&gt;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&lt;h1&gt;สวัสดีโลก&lt;/h1&gt;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&lt;p&gt;นี่คือข้อความตัวอย่างบนเว็บ&lt;/p&gt;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&lt;a href="https://www.example.com"&gt;ลิงก์ไปเว็บอื่น&lt;/a&gt;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&lt;img src="image.jpg" alt="รูปภาพตัวอย่าง"&gt;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&lt;/body&gt;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&lt;/html&gt;</a:t>
            </a:r>
            <a:endParaRPr lang="en-US" sz="1850" dirty="0"/>
          </a:p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highlight>
                  <a:srgbClr val="F4D4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2025-05-01T02:59:43Z</dcterms:created>
  <dcterms:modified xsi:type="dcterms:W3CDTF">2025-05-01T02:59:43Z</dcterms:modified>
</cp:coreProperties>
</file>